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31"/>
  </p:notesMasterIdLst>
  <p:sldIdLst>
    <p:sldId id="256" r:id="rId2"/>
    <p:sldId id="257" r:id="rId3"/>
    <p:sldId id="28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Week 1 Day 4</a:t>
            </a:r>
            <a:endParaRPr sz="4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Advanced Java: Exceptions, Data Structures, and Threads</a:t>
            </a:r>
            <a:endParaRPr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2566-D990-4450-80AC-B058F2E24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AE71C-869B-4566-A954-ABBEB8A4EF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Data organization, management, and storage format that enables efficient access and modification</a:t>
            </a:r>
          </a:p>
          <a:p>
            <a:r>
              <a:rPr lang="en-US" dirty="0"/>
              <a:t>Linear</a:t>
            </a:r>
          </a:p>
          <a:p>
            <a:pPr lvl="1"/>
            <a:r>
              <a:rPr lang="en-US" dirty="0"/>
              <a:t>Arranged in an orderly manner, each element is attached adjacently</a:t>
            </a:r>
          </a:p>
          <a:p>
            <a:r>
              <a:rPr lang="en-US" dirty="0"/>
              <a:t>Hierarchical</a:t>
            </a:r>
          </a:p>
          <a:p>
            <a:pPr lvl="1"/>
            <a:r>
              <a:rPr lang="en-US" dirty="0"/>
              <a:t>Elements in sorted order with relationships between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672B9-E2A9-435D-BF87-60420A8C83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79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D95BC-7CDE-4167-B82D-C37E23114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Java: Collections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547D2-0F89-4F87-99CC-055989EFA3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Java’s implementation of popular linear data structures</a:t>
            </a:r>
          </a:p>
          <a:p>
            <a:r>
              <a:rPr lang="en-US" sz="2400" dirty="0"/>
              <a:t>MOST extend the </a:t>
            </a:r>
            <a:r>
              <a:rPr lang="en-US" sz="2400" dirty="0" err="1"/>
              <a:t>Iterable</a:t>
            </a:r>
            <a:r>
              <a:rPr lang="en-US" sz="2400" dirty="0"/>
              <a:t> interface</a:t>
            </a:r>
          </a:p>
          <a:p>
            <a:pPr lvl="1"/>
            <a:r>
              <a:rPr lang="en-US" sz="1800" dirty="0" err="1"/>
              <a:t>Iterable</a:t>
            </a:r>
            <a:r>
              <a:rPr lang="en-US" sz="1800" dirty="0"/>
              <a:t> allows you to traverse the DS with an iterator</a:t>
            </a:r>
          </a:p>
          <a:p>
            <a:pPr lvl="1"/>
            <a:r>
              <a:rPr lang="en-US" sz="1800" dirty="0"/>
              <a:t>Iterator interface provides methods to do the traversal</a:t>
            </a:r>
          </a:p>
          <a:p>
            <a:r>
              <a:rPr lang="en-US" sz="2400" dirty="0"/>
              <a:t>Collection Interfaces</a:t>
            </a:r>
          </a:p>
          <a:p>
            <a:pPr lvl="1"/>
            <a:r>
              <a:rPr lang="en-US" sz="1800" dirty="0"/>
              <a:t>List</a:t>
            </a:r>
          </a:p>
          <a:p>
            <a:pPr lvl="1"/>
            <a:r>
              <a:rPr lang="en-US" sz="1800" dirty="0"/>
              <a:t>Sets</a:t>
            </a:r>
          </a:p>
          <a:p>
            <a:pPr lvl="1"/>
            <a:r>
              <a:rPr lang="en-US" sz="1800" dirty="0"/>
              <a:t>Queue</a:t>
            </a:r>
          </a:p>
          <a:p>
            <a:pPr lvl="1"/>
            <a:r>
              <a:rPr lang="en-US" sz="1800" dirty="0"/>
              <a:t>*Map (doesn’t extend </a:t>
            </a:r>
            <a:r>
              <a:rPr lang="en-US" sz="1800" dirty="0" err="1"/>
              <a:t>Iterable</a:t>
            </a:r>
            <a:r>
              <a:rPr lang="en-US" sz="1800" dirty="0"/>
              <a:t> but considered part of collections)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A01F4-5C01-49D4-9BBC-091D97765C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38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A4D3B-2CAB-42C2-8C10-0BE8C46E9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Java: Collections Hierarchy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2A381-056C-43B4-A0AC-388936F3F1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E789835-A781-4A0B-A675-76D3249D0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41" y="1306872"/>
            <a:ext cx="8425118" cy="52394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55211A-19BF-48CD-AF72-66874386240E}"/>
              </a:ext>
            </a:extLst>
          </p:cNvPr>
          <p:cNvSpPr txBox="1"/>
          <p:nvPr/>
        </p:nvSpPr>
        <p:spPr>
          <a:xfrm>
            <a:off x="1825895" y="6546274"/>
            <a:ext cx="5492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Source: https://bytesofgigabytes.com/java/collection-framework-in-java/</a:t>
            </a:r>
          </a:p>
        </p:txBody>
      </p:sp>
    </p:spTree>
    <p:extLst>
      <p:ext uri="{BB962C8B-B14F-4D97-AF65-F5344CB8AC3E}">
        <p14:creationId xmlns:p14="http://schemas.microsoft.com/office/powerpoint/2010/main" val="2447132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8D54-346C-4A45-8098-1FD047AF5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Lists: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2CF44-EB7E-4FF3-BB58-19F09085D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4840680" cy="4525963"/>
          </a:xfrm>
        </p:spPr>
        <p:txBody>
          <a:bodyPr/>
          <a:lstStyle/>
          <a:p>
            <a:r>
              <a:rPr lang="en-US" dirty="0"/>
              <a:t>List which contains an array</a:t>
            </a:r>
          </a:p>
          <a:p>
            <a:r>
              <a:rPr lang="en-US" dirty="0"/>
              <a:t>Default size of 10</a:t>
            </a:r>
          </a:p>
          <a:p>
            <a:r>
              <a:rPr lang="en-US" dirty="0"/>
              <a:t>Increases by 50%</a:t>
            </a:r>
          </a:p>
          <a:p>
            <a:r>
              <a:rPr lang="en-US" dirty="0"/>
              <a:t>Quick traversal and retrieval</a:t>
            </a:r>
          </a:p>
          <a:p>
            <a:r>
              <a:rPr lang="en-US" dirty="0"/>
              <a:t>Slow insertion and deletion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ED3D4-E385-4FFB-A197-3810B1DD96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8C9D8BB9-297E-4012-A776-8753BB323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690" y="1307524"/>
            <a:ext cx="35433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705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225DC-78DE-4BD9-9C58-C09BF9745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Lists: LinkedList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B7E69-E146-4D7B-B6FF-FE9ED6677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09" y="1644867"/>
            <a:ext cx="8188956" cy="2088147"/>
          </a:xfrm>
        </p:spPr>
        <p:txBody>
          <a:bodyPr/>
          <a:lstStyle/>
          <a:p>
            <a:r>
              <a:rPr lang="en-US" dirty="0"/>
              <a:t>List of nodes which contain data, and a reference to the next node</a:t>
            </a:r>
          </a:p>
          <a:p>
            <a:r>
              <a:rPr lang="en-US" dirty="0"/>
              <a:t>Quick insertion and deletion</a:t>
            </a:r>
          </a:p>
          <a:p>
            <a:r>
              <a:rPr lang="en-US" dirty="0"/>
              <a:t>Slower traversal/retrieval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B505C-18C2-4821-B630-41D8BFDD76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E128B71-024B-4B70-8F0F-0ECCEEAEC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3907849"/>
            <a:ext cx="5857875" cy="2638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8ADB3D-6AB1-42A8-8912-EF40770BD139}"/>
              </a:ext>
            </a:extLst>
          </p:cNvPr>
          <p:cNvSpPr txBox="1"/>
          <p:nvPr/>
        </p:nvSpPr>
        <p:spPr>
          <a:xfrm>
            <a:off x="613223" y="6546274"/>
            <a:ext cx="791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Source: https://medium.com/journey-of-one-thousand-apps/data-structures-in-the-real-world-508f5968545a</a:t>
            </a:r>
          </a:p>
        </p:txBody>
      </p:sp>
    </p:spTree>
    <p:extLst>
      <p:ext uri="{BB962C8B-B14F-4D97-AF65-F5344CB8AC3E}">
        <p14:creationId xmlns:p14="http://schemas.microsoft.com/office/powerpoint/2010/main" val="3267559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B60E-434F-4886-9E8F-73F23B02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Lists: Vector and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777D6-60EE-4144-B901-53BD2BE35C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Vector is an older implementation of an </a:t>
            </a:r>
            <a:r>
              <a:rPr lang="en-US" dirty="0" err="1"/>
              <a:t>arraylist</a:t>
            </a:r>
            <a:endParaRPr lang="en-US" dirty="0"/>
          </a:p>
          <a:p>
            <a:pPr lvl="1"/>
            <a:r>
              <a:rPr lang="en-US" dirty="0"/>
              <a:t>Doubles in size when the array is resized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E9B62A-D8BE-4C06-A047-427C9DDF19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747EE3-7D33-4A31-AC2C-09F0313A90E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Stack is an older implementation of the stack </a:t>
            </a:r>
            <a:r>
              <a:rPr lang="en-US" dirty="0" err="1"/>
              <a:t>datastructure</a:t>
            </a:r>
            <a:endParaRPr lang="en-US" dirty="0"/>
          </a:p>
          <a:p>
            <a:pPr lvl="1"/>
            <a:r>
              <a:rPr lang="en-US" dirty="0"/>
              <a:t>First in last out</a:t>
            </a:r>
          </a:p>
          <a:p>
            <a:pPr lvl="1"/>
            <a:r>
              <a:rPr lang="en-US" dirty="0" err="1"/>
              <a:t>ArrayDeque</a:t>
            </a:r>
            <a:r>
              <a:rPr lang="en-US" dirty="0"/>
              <a:t> is now preferred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04892023-C229-4A1D-A908-07F9540E5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50" y="4181366"/>
            <a:ext cx="4731465" cy="2390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1EE130-3C6E-45E5-859C-A78A8DA75F51}"/>
              </a:ext>
            </a:extLst>
          </p:cNvPr>
          <p:cNvSpPr txBox="1"/>
          <p:nvPr/>
        </p:nvSpPr>
        <p:spPr>
          <a:xfrm>
            <a:off x="2503027" y="6546274"/>
            <a:ext cx="3772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Source: https://www.programiz.com/dsa/stack</a:t>
            </a:r>
          </a:p>
        </p:txBody>
      </p:sp>
    </p:spTree>
    <p:extLst>
      <p:ext uri="{BB962C8B-B14F-4D97-AF65-F5344CB8AC3E}">
        <p14:creationId xmlns:p14="http://schemas.microsoft.com/office/powerpoint/2010/main" val="1543555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384F-72CC-4998-A1BC-5BA0758D3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Sets: HashSet and </a:t>
            </a:r>
            <a:r>
              <a:rPr lang="en-US" dirty="0" err="1"/>
              <a:t>TreeSet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DD1C1-667C-489A-990D-157979DC3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61437" y="1633846"/>
            <a:ext cx="3880905" cy="4525963"/>
          </a:xfrm>
        </p:spPr>
        <p:txBody>
          <a:bodyPr/>
          <a:lstStyle/>
          <a:p>
            <a:r>
              <a:rPr lang="en-US" dirty="0"/>
              <a:t>Set that is backed by a </a:t>
            </a:r>
            <a:r>
              <a:rPr lang="en-US" dirty="0" err="1"/>
              <a:t>SortedTree</a:t>
            </a:r>
            <a:endParaRPr lang="en-US" dirty="0"/>
          </a:p>
          <a:p>
            <a:r>
              <a:rPr lang="en-US" dirty="0"/>
              <a:t>Sorted order</a:t>
            </a:r>
          </a:p>
          <a:p>
            <a:r>
              <a:rPr lang="en-US" dirty="0"/>
              <a:t>No null values</a:t>
            </a:r>
          </a:p>
          <a:p>
            <a:r>
              <a:rPr lang="en-US" dirty="0"/>
              <a:t>Slow insertion and deletion</a:t>
            </a:r>
          </a:p>
          <a:p>
            <a:r>
              <a:rPr lang="en-US" dirty="0"/>
              <a:t>Faster retrieval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E56CE-F8B2-4AC6-9312-7CD1656662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B68E000-CDBE-4D8A-8C3B-55CBB7D73C05}"/>
              </a:ext>
            </a:extLst>
          </p:cNvPr>
          <p:cNvSpPr txBox="1">
            <a:spLocks/>
          </p:cNvSpPr>
          <p:nvPr/>
        </p:nvSpPr>
        <p:spPr>
          <a:xfrm>
            <a:off x="532410" y="1633846"/>
            <a:ext cx="388090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Set that is backed by a Hashmap</a:t>
            </a:r>
          </a:p>
          <a:p>
            <a:r>
              <a:rPr lang="en-US"/>
              <a:t>No ordering when iterating</a:t>
            </a:r>
          </a:p>
          <a:p>
            <a:r>
              <a:rPr lang="en-US"/>
              <a:t>One null value allowed</a:t>
            </a:r>
          </a:p>
          <a:p>
            <a:r>
              <a:rPr lang="en-US"/>
              <a:t>Fast insertion and traversal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6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567C1-B759-476E-9E2B-BD0F22F2B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Queues: </a:t>
            </a:r>
            <a:r>
              <a:rPr lang="en-US" dirty="0" err="1"/>
              <a:t>ArrayDeque</a:t>
            </a:r>
            <a:r>
              <a:rPr lang="en-US" dirty="0"/>
              <a:t> and </a:t>
            </a:r>
            <a:r>
              <a:rPr lang="en-US" dirty="0" err="1"/>
              <a:t>PriorityQueue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8D2B8-2DAA-4147-B615-DEC1D6F626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ArrayDeque</a:t>
            </a:r>
            <a:endParaRPr lang="en-US" dirty="0"/>
          </a:p>
          <a:p>
            <a:r>
              <a:rPr lang="en-US" dirty="0"/>
              <a:t>Double ended queue</a:t>
            </a:r>
          </a:p>
          <a:p>
            <a:r>
              <a:rPr lang="en-US" dirty="0"/>
              <a:t>Can be used as a queue or stack</a:t>
            </a:r>
          </a:p>
          <a:p>
            <a:r>
              <a:rPr lang="en-US" dirty="0"/>
              <a:t>Items stored in a resizable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8809C-D314-471E-AA1A-7B9E0A53FF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791489-2745-487F-AF80-AC089CA46D6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/>
              <a:t>PriorityQueue</a:t>
            </a:r>
            <a:endParaRPr lang="en-US" dirty="0"/>
          </a:p>
          <a:p>
            <a:r>
              <a:rPr lang="en-US" dirty="0"/>
              <a:t>Orders elements by their natural order</a:t>
            </a:r>
          </a:p>
          <a:p>
            <a:r>
              <a:rPr lang="en-US" dirty="0"/>
              <a:t>Uses a comparator for natural ordering</a:t>
            </a:r>
          </a:p>
        </p:txBody>
      </p:sp>
    </p:spTree>
    <p:extLst>
      <p:ext uri="{BB962C8B-B14F-4D97-AF65-F5344CB8AC3E}">
        <p14:creationId xmlns:p14="http://schemas.microsoft.com/office/powerpoint/2010/main" val="3132471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C833D-4176-4054-8131-3A9829D7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83C17-1A35-4F25-933A-EB9EAF032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Maps store values in key/value pairs</a:t>
            </a:r>
          </a:p>
          <a:p>
            <a:r>
              <a:rPr lang="en-US" dirty="0"/>
              <a:t>Not technically part of the Collections API because it doesn’t implement </a:t>
            </a:r>
            <a:r>
              <a:rPr lang="en-US" dirty="0" err="1"/>
              <a:t>Iterable</a:t>
            </a:r>
            <a:endParaRPr lang="en-US" dirty="0"/>
          </a:p>
          <a:p>
            <a:r>
              <a:rPr lang="en-US" dirty="0"/>
              <a:t>Can still obtain iterators for its values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entrySet</a:t>
            </a:r>
            <a:r>
              <a:rPr lang="en-US" dirty="0"/>
              <a:t>(), .</a:t>
            </a:r>
            <a:r>
              <a:rPr lang="en-US" dirty="0" err="1"/>
              <a:t>keySet</a:t>
            </a:r>
            <a:r>
              <a:rPr lang="en-US" dirty="0"/>
              <a:t>(), .values()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EA370-4E58-4053-8169-8D44C339A9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39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1B39-C701-438E-921E-D9BFE4F1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Maps: HashSet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D96BD-6A37-4A3A-B5F7-41D52F376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4191990" cy="4525963"/>
          </a:xfrm>
        </p:spPr>
        <p:txBody>
          <a:bodyPr/>
          <a:lstStyle/>
          <a:p>
            <a:r>
              <a:rPr lang="en-US" dirty="0"/>
              <a:t>Elements stored as key/value pairs</a:t>
            </a:r>
          </a:p>
          <a:p>
            <a:r>
              <a:rPr lang="en-US" dirty="0"/>
              <a:t>Insertion and retrieval is fast</a:t>
            </a:r>
          </a:p>
          <a:p>
            <a:r>
              <a:rPr lang="en-US" dirty="0"/>
              <a:t>Does not maintain insertion order</a:t>
            </a:r>
          </a:p>
          <a:p>
            <a:r>
              <a:rPr lang="en-US" dirty="0"/>
              <a:t>Null keys and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1C829-3201-4C8B-A341-821E2E71C8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BAC2DE1-DC85-4655-B5EC-2A499C616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970005"/>
            <a:ext cx="4241263" cy="2917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9CCF1C-7669-43CC-BE9D-98AD585E3E23}"/>
              </a:ext>
            </a:extLst>
          </p:cNvPr>
          <p:cNvSpPr txBox="1"/>
          <p:nvPr/>
        </p:nvSpPr>
        <p:spPr>
          <a:xfrm>
            <a:off x="1014721" y="6546274"/>
            <a:ext cx="7108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Source: https://javahungry.blogspot.com/2013/08/hashing-how-hash-map-works-in-java-or.html</a:t>
            </a:r>
          </a:p>
        </p:txBody>
      </p:sp>
    </p:spTree>
    <p:extLst>
      <p:ext uri="{BB962C8B-B14F-4D97-AF65-F5344CB8AC3E}">
        <p14:creationId xmlns:p14="http://schemas.microsoft.com/office/powerpoint/2010/main" val="197213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dirty="0"/>
              <a:t>Linters: Sonar Lint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Sonar Lint: open source linting tool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Linters provide feedback to developers</a:t>
            </a:r>
          </a:p>
          <a:p>
            <a:pPr marL="635000" indent="-457200">
              <a:spcBef>
                <a:spcPts val="0"/>
              </a:spcBef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Sonar Lin</a:t>
            </a:r>
            <a:r>
              <a:rPr lang="en-US" dirty="0"/>
              <a:t>t integrates with the IDE</a:t>
            </a:r>
          </a:p>
          <a:p>
            <a:pPr marL="635000" indent="-457200">
              <a:spcBef>
                <a:spcPts val="0"/>
              </a:spcBef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Linters identify code smel</a:t>
            </a:r>
            <a:r>
              <a:rPr lang="en-US" dirty="0"/>
              <a:t>ls</a:t>
            </a:r>
          </a:p>
          <a:p>
            <a:pPr marL="1092200" lvl="1" indent="-457200">
              <a:spcBef>
                <a:spcPts val="0"/>
              </a:spcBef>
            </a:pPr>
            <a:r>
              <a:rPr lang="en-US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Vulnerabilitie</a:t>
            </a:r>
            <a:r>
              <a:rPr lang="en-US" dirty="0"/>
              <a:t>s</a:t>
            </a:r>
          </a:p>
          <a:p>
            <a:pPr marL="1092200" lvl="1" indent="-457200">
              <a:spcBef>
                <a:spcPts val="0"/>
              </a:spcBef>
            </a:pPr>
            <a:r>
              <a:rPr lang="en-US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Bugs</a:t>
            </a:r>
          </a:p>
          <a:p>
            <a:pPr marL="1092200" lvl="1" indent="-457200">
              <a:spcBef>
                <a:spcPts val="0"/>
              </a:spcBef>
            </a:pPr>
            <a:r>
              <a:rPr lang="en-US" dirty="0"/>
              <a:t>Maintainability issues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Install it directly into </a:t>
            </a:r>
            <a:r>
              <a:rPr lang="en-US" dirty="0" err="1"/>
              <a:t>Intellij</a:t>
            </a:r>
            <a:r>
              <a:rPr lang="en-US" dirty="0"/>
              <a:t> with this link:</a:t>
            </a:r>
          </a:p>
          <a:p>
            <a:pPr marL="177800" indent="0">
              <a:spcBef>
                <a:spcPts val="0"/>
              </a:spcBef>
              <a:buNone/>
            </a:pPr>
            <a:endParaRPr lang="en-US" dirty="0"/>
          </a:p>
          <a:p>
            <a:pPr marL="177800" indent="0">
              <a:spcBef>
                <a:spcPts val="0"/>
              </a:spcBef>
              <a:buNone/>
            </a:pPr>
            <a:r>
              <a:rPr lang="en-US" dirty="0"/>
              <a:t>https://www.sonatlint.org/intellij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1C24F-F8CD-4636-8979-50F99BB96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Maps: </a:t>
            </a:r>
            <a:r>
              <a:rPr lang="en-US" dirty="0" err="1"/>
              <a:t>TreeMap</a:t>
            </a:r>
            <a:r>
              <a:rPr lang="en-US" dirty="0"/>
              <a:t> and </a:t>
            </a:r>
            <a:r>
              <a:rPr lang="en-US" dirty="0" err="1"/>
              <a:t>HashTable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75736-A83C-41D6-98D0-620F1A4995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TreeMap</a:t>
            </a:r>
            <a:endParaRPr lang="en-US" dirty="0"/>
          </a:p>
          <a:p>
            <a:r>
              <a:rPr lang="en-US" dirty="0"/>
              <a:t>Keys stored in a sorted tree</a:t>
            </a:r>
          </a:p>
          <a:p>
            <a:r>
              <a:rPr lang="en-US" dirty="0"/>
              <a:t>Insertion and retrieval slower</a:t>
            </a:r>
          </a:p>
          <a:p>
            <a:r>
              <a:rPr lang="en-US" dirty="0"/>
              <a:t>No null keys</a:t>
            </a:r>
          </a:p>
          <a:p>
            <a:pPr lvl="1"/>
            <a:r>
              <a:rPr lang="en-US" dirty="0"/>
              <a:t>Null values allowed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40296-8473-4F0A-8996-F00AA5ABB5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93DD0-08AC-4249-97E4-FD9BF4B5CDC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/>
              <a:t>HashTable</a:t>
            </a:r>
            <a:endParaRPr lang="en-US" dirty="0"/>
          </a:p>
          <a:p>
            <a:r>
              <a:rPr lang="en-US" dirty="0"/>
              <a:t>Older </a:t>
            </a:r>
            <a:r>
              <a:rPr lang="en-US" dirty="0" err="1"/>
              <a:t>threadsafe</a:t>
            </a:r>
            <a:r>
              <a:rPr lang="en-US" dirty="0"/>
              <a:t> implementation of HashMap</a:t>
            </a:r>
          </a:p>
          <a:p>
            <a:r>
              <a:rPr lang="en-US" dirty="0"/>
              <a:t>No null keys</a:t>
            </a:r>
          </a:p>
          <a:p>
            <a:r>
              <a:rPr lang="en-US" dirty="0"/>
              <a:t>No null values</a:t>
            </a:r>
          </a:p>
        </p:txBody>
      </p:sp>
    </p:spTree>
    <p:extLst>
      <p:ext uri="{BB962C8B-B14F-4D97-AF65-F5344CB8AC3E}">
        <p14:creationId xmlns:p14="http://schemas.microsoft.com/office/powerpoint/2010/main" val="511360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D726-FE83-420D-A2DC-AEC3D27E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Comparable vs Comparator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43F62-1E7C-4C8E-95BC-2E0B7F521F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Comparable Interface</a:t>
            </a:r>
          </a:p>
          <a:p>
            <a:r>
              <a:rPr lang="en-US" dirty="0"/>
              <a:t>Defines the natural ordering for the class</a:t>
            </a:r>
          </a:p>
          <a:p>
            <a:r>
              <a:rPr lang="en-US" dirty="0"/>
              <a:t>Implement Comparable</a:t>
            </a:r>
          </a:p>
          <a:p>
            <a:r>
              <a:rPr lang="en-US" dirty="0"/>
              <a:t>Override </a:t>
            </a:r>
            <a:r>
              <a:rPr lang="en-US" dirty="0" err="1"/>
              <a:t>compareTo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A724A-2881-4A71-8BD5-7D42D8B839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704859-7233-44E4-991F-C68F34BF738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Comparator Interface</a:t>
            </a:r>
          </a:p>
          <a:p>
            <a:r>
              <a:rPr lang="en-US" dirty="0"/>
              <a:t>Defines total ordering on some collection of objects</a:t>
            </a:r>
          </a:p>
          <a:p>
            <a:r>
              <a:rPr lang="en-US" dirty="0"/>
              <a:t>Implement Comparator</a:t>
            </a:r>
          </a:p>
          <a:p>
            <a:r>
              <a:rPr lang="en-US" dirty="0"/>
              <a:t>Override compare()</a:t>
            </a:r>
          </a:p>
        </p:txBody>
      </p:sp>
    </p:spTree>
    <p:extLst>
      <p:ext uri="{BB962C8B-B14F-4D97-AF65-F5344CB8AC3E}">
        <p14:creationId xmlns:p14="http://schemas.microsoft.com/office/powerpoint/2010/main" val="763788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89542-D334-467A-BB59-1EA9E98B6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vs Collection vs Collections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779CF-E3C7-476C-8E8E-D3FD759792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A very common and tricky QC question</a:t>
            </a:r>
          </a:p>
          <a:p>
            <a:r>
              <a:rPr lang="en-US" dirty="0"/>
              <a:t>collections </a:t>
            </a:r>
          </a:p>
          <a:p>
            <a:pPr lvl="1"/>
            <a:r>
              <a:rPr lang="en-US" dirty="0"/>
              <a:t>A collection of entities</a:t>
            </a:r>
          </a:p>
          <a:p>
            <a:r>
              <a:rPr lang="en-US" dirty="0"/>
              <a:t>Collection</a:t>
            </a:r>
          </a:p>
          <a:p>
            <a:pPr lvl="1"/>
            <a:r>
              <a:rPr lang="en-US" dirty="0"/>
              <a:t>Interface in the Collection API</a:t>
            </a:r>
          </a:p>
          <a:p>
            <a:r>
              <a:rPr lang="en-US" dirty="0"/>
              <a:t>Collections</a:t>
            </a:r>
          </a:p>
          <a:p>
            <a:pPr lvl="1"/>
            <a:r>
              <a:rPr lang="en-US" dirty="0"/>
              <a:t>Utility class that has static, convenient methods that operate on data structures in the Collections 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F6E8C-A8EB-472C-AA0C-E28129957A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08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1617CD-F527-4717-9364-5B5E23E8C4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Generics and Collections DEMO</a:t>
            </a:r>
          </a:p>
        </p:txBody>
      </p:sp>
    </p:spTree>
    <p:extLst>
      <p:ext uri="{BB962C8B-B14F-4D97-AF65-F5344CB8AC3E}">
        <p14:creationId xmlns:p14="http://schemas.microsoft.com/office/powerpoint/2010/main" val="151320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32829-1919-482A-A37F-A657D6F65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and Concurrency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2E77C-3CF3-461D-AD97-97C68DF917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Concurrency, breaking up a task into different parts that can be executed independently</a:t>
            </a:r>
          </a:p>
          <a:p>
            <a:r>
              <a:rPr lang="en-US" sz="2400" dirty="0"/>
              <a:t>Done with threads in Java</a:t>
            </a:r>
          </a:p>
          <a:p>
            <a:pPr lvl="1"/>
            <a:r>
              <a:rPr lang="en-US" sz="1800" dirty="0"/>
              <a:t>Thread is a subset of a process that is an independent sequence of execution</a:t>
            </a:r>
          </a:p>
          <a:p>
            <a:r>
              <a:rPr lang="en-US" sz="2400" dirty="0"/>
              <a:t>Each thread of the main execution shares the same heap</a:t>
            </a:r>
          </a:p>
          <a:p>
            <a:pPr lvl="1"/>
            <a:r>
              <a:rPr lang="en-US" sz="1800" dirty="0"/>
              <a:t>Each has it own call stack</a:t>
            </a:r>
          </a:p>
          <a:p>
            <a:pPr lvl="1"/>
            <a:r>
              <a:rPr lang="en-US" sz="1800" dirty="0"/>
              <a:t>Managed by the scheduler</a:t>
            </a:r>
          </a:p>
          <a:p>
            <a:r>
              <a:rPr lang="en-US" sz="2600" dirty="0"/>
              <a:t>Multithreading leads to parallelism</a:t>
            </a:r>
          </a:p>
          <a:p>
            <a:r>
              <a:rPr lang="en-US" sz="2600" dirty="0"/>
              <a:t>Create threads through the Thread class and Runnable interface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DCB94-2A68-4561-96FC-DF36940DAA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52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8D48E-6ACA-4121-9346-E7B431B5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 of Threads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89675-2210-4ACA-961A-250B9FBDE6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18EA311-9D3A-4BF9-844A-3C4E6E698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39" y="1161003"/>
            <a:ext cx="8616517" cy="36878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8D8E29-E4E5-4CD9-BF94-80FBC53CB4C6}"/>
              </a:ext>
            </a:extLst>
          </p:cNvPr>
          <p:cNvSpPr txBox="1"/>
          <p:nvPr/>
        </p:nvSpPr>
        <p:spPr>
          <a:xfrm>
            <a:off x="2324428" y="6522066"/>
            <a:ext cx="4495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Source: https://www.javatpoint.com/life-cycle-of-a-thread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9FD1F-FB61-4FBB-8720-CE18F0F3ABC8}"/>
              </a:ext>
            </a:extLst>
          </p:cNvPr>
          <p:cNvSpPr txBox="1"/>
          <p:nvPr/>
        </p:nvSpPr>
        <p:spPr>
          <a:xfrm>
            <a:off x="380010" y="5131471"/>
            <a:ext cx="39693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Threads also have priorities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MIN_PRIORITY = 1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NORM_PRIORITY = 5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MAX_PRIORITY = 10</a:t>
            </a:r>
          </a:p>
        </p:txBody>
      </p:sp>
    </p:spTree>
    <p:extLst>
      <p:ext uri="{BB962C8B-B14F-4D97-AF65-F5344CB8AC3E}">
        <p14:creationId xmlns:p14="http://schemas.microsoft.com/office/powerpoint/2010/main" val="2355403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199CB-AAAD-4E59-B00D-BE503712F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Threads: Creating your 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F095B-51D7-4109-8068-E1395115F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Thread Class</a:t>
            </a:r>
          </a:p>
          <a:p>
            <a:pPr lvl="1"/>
            <a:r>
              <a:rPr lang="en-US" sz="2000" dirty="0"/>
              <a:t>Gain access to thread methods</a:t>
            </a:r>
          </a:p>
          <a:p>
            <a:pPr lvl="1"/>
            <a:r>
              <a:rPr lang="en-US" sz="2000" dirty="0"/>
              <a:t>Create a class that extends Thread</a:t>
            </a:r>
          </a:p>
          <a:p>
            <a:pPr lvl="1"/>
            <a:r>
              <a:rPr lang="en-US" sz="2000" dirty="0"/>
              <a:t>Implement the .run() method</a:t>
            </a:r>
          </a:p>
          <a:p>
            <a:pPr lvl="1"/>
            <a:r>
              <a:rPr lang="en-US" sz="2000" dirty="0"/>
              <a:t>Use the custom thread with the .start() method</a:t>
            </a:r>
          </a:p>
          <a:p>
            <a:r>
              <a:rPr lang="en-US" sz="2400" dirty="0"/>
              <a:t>Runnable Interface</a:t>
            </a:r>
          </a:p>
          <a:p>
            <a:pPr lvl="1"/>
            <a:r>
              <a:rPr lang="en-US" sz="2000" dirty="0"/>
              <a:t>Freedom to extend some other class</a:t>
            </a:r>
          </a:p>
          <a:p>
            <a:pPr lvl="1"/>
            <a:r>
              <a:rPr lang="en-US" sz="2000" dirty="0"/>
              <a:t>Create a class that implements Runnable</a:t>
            </a:r>
          </a:p>
          <a:p>
            <a:pPr lvl="1"/>
            <a:r>
              <a:rPr lang="en-US" sz="2000" dirty="0"/>
              <a:t>Implement the .run() method</a:t>
            </a:r>
          </a:p>
          <a:p>
            <a:pPr lvl="1"/>
            <a:r>
              <a:rPr lang="en-US" sz="2000" dirty="0"/>
              <a:t>Create a generic Thread object, and pass your Runnable object in the constructor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03376-B186-4539-B3BD-FB1BBBE8FC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51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5A225F-60FF-4C63-8D72-CD9A8416BB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Threads DEMO</a:t>
            </a:r>
          </a:p>
        </p:txBody>
      </p:sp>
    </p:spTree>
    <p:extLst>
      <p:ext uri="{BB962C8B-B14F-4D97-AF65-F5344CB8AC3E}">
        <p14:creationId xmlns:p14="http://schemas.microsoft.com/office/powerpoint/2010/main" val="1687486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642B-B65A-4F59-B282-AEB4EBF7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Threads: Issues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4935B-8435-4480-A6F6-245EB8232B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Implementing multithreading yourself can lead to issues</a:t>
            </a:r>
          </a:p>
          <a:p>
            <a:r>
              <a:rPr lang="en-US" sz="2400" dirty="0"/>
              <a:t>Deadlock</a:t>
            </a:r>
          </a:p>
          <a:p>
            <a:pPr lvl="1"/>
            <a:r>
              <a:rPr lang="en-US" sz="2000" dirty="0"/>
              <a:t>Two threads become blocked indefinitely waiting on one another</a:t>
            </a:r>
          </a:p>
          <a:p>
            <a:pPr lvl="1"/>
            <a:r>
              <a:rPr lang="en-US" sz="1800" dirty="0"/>
              <a:t>Use the keyword synchronized to enforce threads to wait for a resource to become available</a:t>
            </a:r>
          </a:p>
          <a:p>
            <a:r>
              <a:rPr lang="en-US" sz="2400" dirty="0"/>
              <a:t>Producer Consumer</a:t>
            </a:r>
          </a:p>
          <a:p>
            <a:pPr lvl="1"/>
            <a:r>
              <a:rPr lang="en-US" sz="1800" dirty="0"/>
              <a:t>Producer adds to a buffer</a:t>
            </a:r>
          </a:p>
          <a:p>
            <a:pPr lvl="1"/>
            <a:r>
              <a:rPr lang="en-US" sz="1800" dirty="0"/>
              <a:t>Consumer takes from the buffer</a:t>
            </a:r>
          </a:p>
          <a:p>
            <a:pPr lvl="1"/>
            <a:r>
              <a:rPr lang="en-US" sz="1800" dirty="0"/>
              <a:t>We want the consumer to only consume when the buffer is not empty</a:t>
            </a:r>
          </a:p>
          <a:p>
            <a:pPr lvl="1"/>
            <a:r>
              <a:rPr lang="en-US" sz="1800" dirty="0"/>
              <a:t>We want the producer to only produce if the buffer is not full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8B629-F1C7-49F8-8523-E321808570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33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B89E78-BEBA-4F81-BCB0-777EBFF6BF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Producer Consumer Problem DEMO</a:t>
            </a:r>
          </a:p>
        </p:txBody>
      </p:sp>
    </p:spTree>
    <p:extLst>
      <p:ext uri="{BB962C8B-B14F-4D97-AF65-F5344CB8AC3E}">
        <p14:creationId xmlns:p14="http://schemas.microsoft.com/office/powerpoint/2010/main" val="2785500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8395-5D8C-46B2-A111-3D4BE16E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SonarLint</a:t>
            </a:r>
            <a:r>
              <a:rPr lang="en-US" dirty="0"/>
              <a:t> Install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05A61-289B-4551-9BF3-2ACEDED0EB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In </a:t>
            </a:r>
            <a:r>
              <a:rPr lang="en-US" dirty="0" err="1"/>
              <a:t>Intellij</a:t>
            </a:r>
            <a:endParaRPr lang="en-US" dirty="0"/>
          </a:p>
          <a:p>
            <a:r>
              <a:rPr lang="en-US" dirty="0"/>
              <a:t>File &gt; Settings &gt; Plugins</a:t>
            </a:r>
          </a:p>
          <a:p>
            <a:r>
              <a:rPr lang="en-US" dirty="0"/>
              <a:t>Search for </a:t>
            </a:r>
            <a:r>
              <a:rPr lang="en-US" dirty="0" err="1"/>
              <a:t>SonarLint</a:t>
            </a:r>
            <a:endParaRPr lang="en-US" dirty="0"/>
          </a:p>
          <a:p>
            <a:pPr lvl="1"/>
            <a:r>
              <a:rPr lang="en-US" dirty="0"/>
              <a:t>Install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41182-4295-47B2-904F-977303964E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BAF1A1-29E6-4385-8836-D7D8D2ED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322" y="3199338"/>
            <a:ext cx="4882063" cy="352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9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098A70-CBDC-4EF9-942F-DBD53BA9C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Installing Sonar Lint DEMO</a:t>
            </a:r>
          </a:p>
        </p:txBody>
      </p:sp>
    </p:spTree>
    <p:extLst>
      <p:ext uri="{BB962C8B-B14F-4D97-AF65-F5344CB8AC3E}">
        <p14:creationId xmlns:p14="http://schemas.microsoft.com/office/powerpoint/2010/main" val="310190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0A54-89DB-48B0-93E7-982BE75A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Java: 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A84BE-D7BD-4CC2-9A04-636EE837D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81446"/>
            <a:ext cx="4572000" cy="5247391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Events that disrupt the normal flow of our java application</a:t>
            </a:r>
          </a:p>
          <a:p>
            <a:r>
              <a:rPr lang="en-US" i="1" dirty="0"/>
              <a:t>Throws</a:t>
            </a:r>
            <a:r>
              <a:rPr lang="en-US" dirty="0"/>
              <a:t> an Exception Object</a:t>
            </a:r>
          </a:p>
          <a:p>
            <a:r>
              <a:rPr lang="en-US" dirty="0"/>
              <a:t>Exceptions form a hierarchy</a:t>
            </a:r>
          </a:p>
          <a:p>
            <a:r>
              <a:rPr lang="en-US" dirty="0"/>
              <a:t>Two types</a:t>
            </a:r>
          </a:p>
          <a:p>
            <a:pPr lvl="1"/>
            <a:r>
              <a:rPr lang="en-US" dirty="0"/>
              <a:t>Checked</a:t>
            </a:r>
          </a:p>
          <a:p>
            <a:pPr lvl="1"/>
            <a:r>
              <a:rPr lang="en-US" dirty="0"/>
              <a:t>Unchecked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8DB7B-A652-4C3F-960D-415F7E3CCF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87D7DAA-D8D4-43DE-941A-E64934F3B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247766"/>
            <a:ext cx="4572000" cy="3714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B5DBA1-57BA-458C-9C3B-C43FA376BD43}"/>
              </a:ext>
            </a:extLst>
          </p:cNvPr>
          <p:cNvSpPr txBox="1"/>
          <p:nvPr/>
        </p:nvSpPr>
        <p:spPr>
          <a:xfrm>
            <a:off x="1458808" y="6546274"/>
            <a:ext cx="6226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Source: https://www.javamex.com/tutorials/exceptions/exceptions_hierarchy.shtml</a:t>
            </a:r>
          </a:p>
        </p:txBody>
      </p:sp>
    </p:spTree>
    <p:extLst>
      <p:ext uri="{BB962C8B-B14F-4D97-AF65-F5344CB8AC3E}">
        <p14:creationId xmlns:p14="http://schemas.microsoft.com/office/powerpoint/2010/main" val="1627081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C0158-ECF4-4D7B-A9B1-78EA6A5E9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Java: Handling and Declaring 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FB0DA-E032-4517-9220-D821E4FE0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Two ways to handle exceptions in java</a:t>
            </a:r>
          </a:p>
          <a:p>
            <a:r>
              <a:rPr lang="en-US" dirty="0"/>
              <a:t>Using try/catch blocks</a:t>
            </a:r>
          </a:p>
          <a:p>
            <a:r>
              <a:rPr lang="en-US" dirty="0"/>
              <a:t>Declaring a method can throw an exception</a:t>
            </a:r>
          </a:p>
          <a:p>
            <a:r>
              <a:rPr lang="en-US" dirty="0"/>
              <a:t>Cause an exception using the throw keyword</a:t>
            </a:r>
          </a:p>
          <a:p>
            <a:pPr marL="508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1BB6B-E9B8-48E6-949A-F0963A944C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00C396-5981-4994-8E2F-34B1E87C8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10" y="3714196"/>
            <a:ext cx="3498868" cy="16623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ECA7D6-7E1C-4AC1-8A44-05DBC1C30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867" y="3714196"/>
            <a:ext cx="4398123" cy="184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6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C917-7F45-45D4-9DD8-B028CFA9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Java: Custom Exceptions and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DB2C9-FDBA-4D5C-A146-05A86577E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Create custom exceptions by extending Exception or </a:t>
            </a:r>
            <a:r>
              <a:rPr lang="en-US" dirty="0" err="1"/>
              <a:t>RuntimeException</a:t>
            </a:r>
            <a:endParaRPr lang="en-US" dirty="0"/>
          </a:p>
          <a:p>
            <a:r>
              <a:rPr lang="en-US" dirty="0"/>
              <a:t>Extending Exception creates a checked exception</a:t>
            </a:r>
          </a:p>
          <a:p>
            <a:r>
              <a:rPr lang="en-US" dirty="0"/>
              <a:t>Extending </a:t>
            </a:r>
            <a:r>
              <a:rPr lang="en-US" dirty="0" err="1"/>
              <a:t>RuntimeExceptoin</a:t>
            </a:r>
            <a:r>
              <a:rPr lang="en-US" dirty="0"/>
              <a:t> creates an unchecked Exception</a:t>
            </a:r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r>
              <a:rPr lang="en-US" dirty="0"/>
              <a:t>Test for an exception in Junit</a:t>
            </a:r>
          </a:p>
          <a:p>
            <a:r>
              <a:rPr lang="en-US" dirty="0"/>
              <a:t>@Test(expected=Exception.class)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21F87-373C-496A-945A-0E74D1C90B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49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DEE79-17D0-4F0D-B89D-A3758BB88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Exceptions DEMO</a:t>
            </a:r>
          </a:p>
        </p:txBody>
      </p:sp>
    </p:spTree>
    <p:extLst>
      <p:ext uri="{BB962C8B-B14F-4D97-AF65-F5344CB8AC3E}">
        <p14:creationId xmlns:p14="http://schemas.microsoft.com/office/powerpoint/2010/main" val="4068356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753A-BB15-4765-BF66-8D9C4042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Java: Generics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86117-1B0A-4A83-83AA-5CA6F62AFD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Constructs which enforce compile time safety</a:t>
            </a:r>
          </a:p>
          <a:p>
            <a:r>
              <a:rPr lang="en-US" dirty="0"/>
              <a:t>Placeholder for future datatype to be plugged into</a:t>
            </a:r>
          </a:p>
          <a:p>
            <a:r>
              <a:rPr lang="en-US" dirty="0"/>
              <a:t>Declared on classes, methods, or return types</a:t>
            </a:r>
          </a:p>
          <a:p>
            <a:r>
              <a:rPr lang="en-US" dirty="0"/>
              <a:t>Use &lt;&gt; angled brackets when declaring a class or interface to use a generic data type</a:t>
            </a:r>
          </a:p>
          <a:p>
            <a:r>
              <a:rPr lang="en-US" dirty="0"/>
              <a:t>You will see this used often with Collections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1081B-3A7A-4466-8A05-789815A0F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19351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1007</Words>
  <Application>Microsoft Office PowerPoint</Application>
  <PresentationFormat>On-screen Show (4:3)</PresentationFormat>
  <Paragraphs>200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2_Custom Design</vt:lpstr>
      <vt:lpstr>Week 1 Day 4</vt:lpstr>
      <vt:lpstr>Linters: Sonar Lint</vt:lpstr>
      <vt:lpstr>SonarLint Install</vt:lpstr>
      <vt:lpstr>PowerPoint Presentation</vt:lpstr>
      <vt:lpstr>Java: Exceptions</vt:lpstr>
      <vt:lpstr>Java: Handling and Declaring Exceptions</vt:lpstr>
      <vt:lpstr>Java: Custom Exceptions and Testing</vt:lpstr>
      <vt:lpstr>PowerPoint Presentation</vt:lpstr>
      <vt:lpstr>Java: Generics</vt:lpstr>
      <vt:lpstr>Data Structures</vt:lpstr>
      <vt:lpstr>Java: Collections</vt:lpstr>
      <vt:lpstr>Java: Collections Hierarchy</vt:lpstr>
      <vt:lpstr>Lists: ArrayList</vt:lpstr>
      <vt:lpstr>Lists: LinkedList</vt:lpstr>
      <vt:lpstr>Lists: Vector and Stack</vt:lpstr>
      <vt:lpstr>Sets: HashSet and TreeSet</vt:lpstr>
      <vt:lpstr>Queues: ArrayDeque and PriorityQueue</vt:lpstr>
      <vt:lpstr>Maps</vt:lpstr>
      <vt:lpstr>Maps: HashSet</vt:lpstr>
      <vt:lpstr>Maps: TreeMap and HashTable</vt:lpstr>
      <vt:lpstr>Comparable vs Comparator</vt:lpstr>
      <vt:lpstr>collections vs Collection vs Collections</vt:lpstr>
      <vt:lpstr>PowerPoint Presentation</vt:lpstr>
      <vt:lpstr>Threads and Concurrency</vt:lpstr>
      <vt:lpstr>States of Threads</vt:lpstr>
      <vt:lpstr>Threads: Creating your own</vt:lpstr>
      <vt:lpstr>PowerPoint Presentation</vt:lpstr>
      <vt:lpstr>Threads: Issues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McGill</dc:creator>
  <cp:lastModifiedBy>Ethan McGill</cp:lastModifiedBy>
  <cp:revision>6</cp:revision>
  <dcterms:modified xsi:type="dcterms:W3CDTF">2022-01-20T14:48:13Z</dcterms:modified>
</cp:coreProperties>
</file>