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6 Day 4</a:t>
            </a: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CD7F-F1E9-492C-B6BD-6D132509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vs 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2FCFF-8D7B-4417-8153-C4EF55395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487019F-E0F3-4243-96DA-012DCF0F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558"/>
            <a:ext cx="9144000" cy="435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3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1BA9-846F-4062-B8FC-529A6CE4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RestTemplates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E6647-5E43-4108-AA87-B6BC79149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Used to make Http requests with Java/Spring apps</a:t>
            </a:r>
          </a:p>
          <a:p>
            <a:r>
              <a:rPr lang="en-US" dirty="0"/>
              <a:t>Acts as a </a:t>
            </a:r>
            <a:r>
              <a:rPr lang="en-US" dirty="0" err="1"/>
              <a:t>webclient</a:t>
            </a:r>
            <a:endParaRPr lang="en-US" dirty="0"/>
          </a:p>
          <a:p>
            <a:r>
              <a:rPr lang="en-US" dirty="0" err="1"/>
              <a:t>getForEntity</a:t>
            </a:r>
            <a:r>
              <a:rPr lang="en-US" dirty="0"/>
              <a:t>()</a:t>
            </a:r>
          </a:p>
          <a:p>
            <a:r>
              <a:rPr lang="en-US" dirty="0" err="1"/>
              <a:t>getForObject</a:t>
            </a:r>
            <a:r>
              <a:rPr lang="en-US" dirty="0"/>
              <a:t>()</a:t>
            </a:r>
          </a:p>
          <a:p>
            <a:r>
              <a:rPr lang="en-US" dirty="0"/>
              <a:t>exchange()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A7CB0-53B4-4763-9F01-0D62FF6DA1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749149E-54CA-4BE9-BB05-78934E2E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5" y="4191892"/>
            <a:ext cx="8411749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0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E134-38C6-4429-BEBC-2827381A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DevTool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A95C3-47A3-4A97-B162-94499DCB9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 Disabling</a:t>
            </a:r>
          </a:p>
          <a:p>
            <a:pPr lvl="1"/>
            <a:r>
              <a:rPr lang="en-US" dirty="0"/>
              <a:t>Caching can hinder development,</a:t>
            </a:r>
          </a:p>
          <a:p>
            <a:r>
              <a:rPr lang="en-US" dirty="0"/>
              <a:t>Automatic Restarts</a:t>
            </a:r>
          </a:p>
          <a:p>
            <a:pPr lvl="1"/>
            <a:r>
              <a:rPr lang="en-US" dirty="0"/>
              <a:t>Any time your code changes the server restarts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A888D-F9B5-4EDB-BA29-D0C0AB13A5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F611-7819-4CB3-A696-1382842C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Actuator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224D-F7EA-4CA2-8C86-FC8D3C698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042989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Library that exposes tools for monitoring and gathering metrics about your app</a:t>
            </a:r>
          </a:p>
          <a:p>
            <a:r>
              <a:rPr lang="en-US" dirty="0"/>
              <a:t>Enable or disable features in the </a:t>
            </a:r>
            <a:r>
              <a:rPr lang="en-US" dirty="0" err="1"/>
              <a:t>application.properties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97327-5F62-4E8D-8B82-20A115185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342AD5C-3A27-42AD-B500-132A81EB5876}"/>
              </a:ext>
            </a:extLst>
          </p:cNvPr>
          <p:cNvSpPr txBox="1">
            <a:spLocks/>
          </p:cNvSpPr>
          <p:nvPr/>
        </p:nvSpPr>
        <p:spPr>
          <a:xfrm>
            <a:off x="380010" y="3531833"/>
            <a:ext cx="4191990" cy="293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n-US" dirty="0"/>
              <a:t>/health</a:t>
            </a:r>
          </a:p>
          <a:p>
            <a:pPr lvl="1"/>
            <a:r>
              <a:rPr lang="en-US" dirty="0"/>
              <a:t>/beans</a:t>
            </a:r>
          </a:p>
          <a:p>
            <a:pPr lvl="1"/>
            <a:r>
              <a:rPr lang="en-US" dirty="0"/>
              <a:t>/env</a:t>
            </a:r>
          </a:p>
          <a:p>
            <a:pPr lvl="1"/>
            <a:r>
              <a:rPr lang="en-US" dirty="0"/>
              <a:t>/info</a:t>
            </a:r>
          </a:p>
          <a:p>
            <a:pPr lvl="1"/>
            <a:r>
              <a:rPr lang="en-US" dirty="0"/>
              <a:t>/logfile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D830B-8097-4F8D-A627-FCB572F06FA9}"/>
              </a:ext>
            </a:extLst>
          </p:cNvPr>
          <p:cNvSpPr txBox="1">
            <a:spLocks/>
          </p:cNvSpPr>
          <p:nvPr/>
        </p:nvSpPr>
        <p:spPr>
          <a:xfrm>
            <a:off x="4572000" y="3531833"/>
            <a:ext cx="4191990" cy="293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n-US" dirty="0"/>
              <a:t>/loggers</a:t>
            </a:r>
          </a:p>
          <a:p>
            <a:pPr lvl="1"/>
            <a:r>
              <a:rPr lang="en-US" dirty="0"/>
              <a:t>/mapping</a:t>
            </a:r>
          </a:p>
          <a:p>
            <a:pPr lvl="1"/>
            <a:r>
              <a:rPr lang="en-US" dirty="0"/>
              <a:t>/metrics</a:t>
            </a:r>
          </a:p>
          <a:p>
            <a:pPr lvl="1"/>
            <a:r>
              <a:rPr lang="en-US" dirty="0"/>
              <a:t>/shutdown</a:t>
            </a:r>
          </a:p>
        </p:txBody>
      </p:sp>
    </p:spTree>
    <p:extLst>
      <p:ext uri="{BB962C8B-B14F-4D97-AF65-F5344CB8AC3E}">
        <p14:creationId xmlns:p14="http://schemas.microsoft.com/office/powerpoint/2010/main" val="10631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D29B-929B-4658-8C45-F09DD66F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Profiles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C4D6C-C612-4BF6-8B2A-998E80034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Allows you to map beans to different profiles</a:t>
            </a:r>
          </a:p>
          <a:p>
            <a:r>
              <a:rPr lang="en-US" dirty="0"/>
              <a:t>Allows for best practices of separating working environments</a:t>
            </a:r>
          </a:p>
          <a:p>
            <a:r>
              <a:rPr lang="en-US" dirty="0"/>
              <a:t>Map a bean to specific environment with @Profile(“environmentName”)</a:t>
            </a:r>
          </a:p>
          <a:p>
            <a:r>
              <a:rPr lang="en-US" dirty="0"/>
              <a:t>Set the active profile in application properties with </a:t>
            </a:r>
            <a:r>
              <a:rPr lang="en-US" dirty="0" err="1"/>
              <a:t>spring.properties.active</a:t>
            </a:r>
            <a:r>
              <a:rPr lang="en-US" dirty="0"/>
              <a:t>=‘environment’</a:t>
            </a:r>
          </a:p>
          <a:p>
            <a:r>
              <a:rPr lang="en-US" dirty="0"/>
              <a:t>Create separate .properties files for specific setups for profiles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0CDD9-EF88-47A6-A3AF-86B6E93C6E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6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Webservices Review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dirty="0"/>
              <a:t>Software that allows machines to exchange information over a network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REST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SOAP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Use the web as a transaction tool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Expose functionality outside of the application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Capitalize on standards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Hardware and OS independent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Loose coupling of programs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3D29-2B2B-492E-98CE-636F3BA5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Webservices: 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D1D40-69BA-4271-9DB4-F6D460EF9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Representational State Transfer</a:t>
            </a:r>
          </a:p>
          <a:p>
            <a:r>
              <a:rPr lang="en-US" dirty="0"/>
              <a:t>Style/architecture that outlines communication</a:t>
            </a:r>
          </a:p>
          <a:p>
            <a:r>
              <a:rPr lang="en-US" dirty="0"/>
              <a:t>Must follow these constraints</a:t>
            </a:r>
          </a:p>
          <a:p>
            <a:pPr lvl="1"/>
            <a:r>
              <a:rPr lang="en-US" dirty="0"/>
              <a:t>Uniform interface</a:t>
            </a:r>
          </a:p>
          <a:p>
            <a:pPr lvl="1"/>
            <a:r>
              <a:rPr lang="en-US" dirty="0"/>
              <a:t>Client-Server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Cacheable</a:t>
            </a:r>
          </a:p>
          <a:p>
            <a:pPr lvl="1"/>
            <a:r>
              <a:rPr lang="en-US" dirty="0"/>
              <a:t>Layered</a:t>
            </a:r>
          </a:p>
          <a:p>
            <a:pPr lvl="1"/>
            <a:r>
              <a:rPr lang="en-US" dirty="0"/>
              <a:t>Code on demand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E0E32-5A8F-4603-8890-0F899F5DF8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230F-EBBE-4371-999A-5E6D028C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83461-AF44-416D-8D05-A174F11CB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refers to any information</a:t>
            </a:r>
          </a:p>
          <a:p>
            <a:pPr lvl="1"/>
            <a:r>
              <a:rPr lang="en-US" dirty="0"/>
              <a:t>Identify them with URL’s</a:t>
            </a:r>
          </a:p>
          <a:p>
            <a:r>
              <a:rPr lang="en-US" dirty="0"/>
              <a:t>REST service naming conventions</a:t>
            </a:r>
          </a:p>
          <a:p>
            <a:pPr lvl="1"/>
            <a:r>
              <a:rPr lang="en-US" dirty="0"/>
              <a:t>Nouns to name resources</a:t>
            </a:r>
          </a:p>
          <a:p>
            <a:pPr lvl="1"/>
            <a:r>
              <a:rPr lang="en-US" dirty="0"/>
              <a:t>Use plural for collections of resources</a:t>
            </a:r>
          </a:p>
          <a:p>
            <a:pPr lvl="1"/>
            <a:r>
              <a:rPr lang="en-US" dirty="0"/>
              <a:t>Use path parameters to specify a document</a:t>
            </a:r>
          </a:p>
          <a:p>
            <a:pPr lvl="1"/>
            <a:r>
              <a:rPr lang="en-US" dirty="0"/>
              <a:t>Use path structure to create hierarchy</a:t>
            </a:r>
          </a:p>
          <a:p>
            <a:pPr lvl="1"/>
            <a:r>
              <a:rPr lang="en-US" dirty="0"/>
              <a:t>Identify stores of resources managed by the client</a:t>
            </a:r>
          </a:p>
          <a:p>
            <a:pPr lvl="1"/>
            <a:r>
              <a:rPr lang="en-US" dirty="0"/>
              <a:t>Use query parameters for filtering</a:t>
            </a:r>
          </a:p>
          <a:p>
            <a:pPr lvl="1"/>
            <a:r>
              <a:rPr lang="en-US" dirty="0"/>
              <a:t>BE CONSISTENT!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F2562-F289-4818-BBC3-398171D5BC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C938-EB4E-4D59-A9B2-A1BAD021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Content Negotiation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298B2-D0E5-4315-B054-8FF0086C2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The process of selecting the best representation for a given response</a:t>
            </a:r>
          </a:p>
          <a:p>
            <a:r>
              <a:rPr lang="en-US" dirty="0"/>
              <a:t>Done server-side via media type in request headers</a:t>
            </a:r>
          </a:p>
          <a:p>
            <a:r>
              <a:rPr lang="en-US" dirty="0"/>
              <a:t>Use Content-Type</a:t>
            </a:r>
          </a:p>
          <a:p>
            <a:r>
              <a:rPr lang="en-US" dirty="0"/>
              <a:t>Use URL patterns with type extension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DAF3-2A60-4AF0-B846-F78BC8BE0B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6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4FAB-2F36-4C35-819F-11CEE0B2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Richardson Maturity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B6BBD-4FD2-44D7-BD4D-323A69D72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 model that breaks down the principal elements of a REST approach</a:t>
            </a:r>
          </a:p>
          <a:p>
            <a:r>
              <a:rPr lang="en-US" dirty="0"/>
              <a:t>Start with HTTP</a:t>
            </a:r>
          </a:p>
          <a:p>
            <a:r>
              <a:rPr lang="en-US" dirty="0"/>
              <a:t>Introduce Resources</a:t>
            </a:r>
          </a:p>
          <a:p>
            <a:r>
              <a:rPr lang="en-US" dirty="0"/>
              <a:t>Verbs of HTTP</a:t>
            </a:r>
          </a:p>
          <a:p>
            <a:r>
              <a:rPr lang="en-US" dirty="0"/>
              <a:t>Hypermedia controls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2F115-8E01-4C0F-B2E1-AB3D81760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20389DA8-7673-4B5C-9587-09CBB0D7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74" y="3733600"/>
            <a:ext cx="4681247" cy="2757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129A06-90C4-41D7-9992-2A9271C449F6}"/>
              </a:ext>
            </a:extLst>
          </p:cNvPr>
          <p:cNvSpPr txBox="1"/>
          <p:nvPr/>
        </p:nvSpPr>
        <p:spPr>
          <a:xfrm>
            <a:off x="1214295" y="6546274"/>
            <a:ext cx="6319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https://devopedia.org/images/article/252/1821.1579540894.jpg</a:t>
            </a:r>
          </a:p>
        </p:txBody>
      </p:sp>
    </p:spTree>
    <p:extLst>
      <p:ext uri="{BB962C8B-B14F-4D97-AF65-F5344CB8AC3E}">
        <p14:creationId xmlns:p14="http://schemas.microsoft.com/office/powerpoint/2010/main" val="385865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7D2F-BAA2-4A71-A4D4-418379C7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Webservices: SOAP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D0C60-B638-4670-9709-242923E5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4968536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Simple Object Access Protocol</a:t>
            </a:r>
          </a:p>
          <a:p>
            <a:r>
              <a:rPr lang="en-US" dirty="0"/>
              <a:t>Contract based webservice</a:t>
            </a:r>
          </a:p>
          <a:p>
            <a:r>
              <a:rPr lang="en-US" dirty="0"/>
              <a:t>Outlines a distributed processing model</a:t>
            </a:r>
          </a:p>
          <a:p>
            <a:pPr lvl="1"/>
            <a:r>
              <a:rPr lang="en-US" dirty="0"/>
              <a:t>Nodes which sent messages</a:t>
            </a:r>
          </a:p>
          <a:p>
            <a:r>
              <a:rPr lang="en-US" dirty="0"/>
              <a:t>Providers</a:t>
            </a:r>
          </a:p>
          <a:p>
            <a:pPr lvl="1"/>
            <a:r>
              <a:rPr lang="en-US" dirty="0"/>
              <a:t>Provide a service</a:t>
            </a:r>
          </a:p>
          <a:p>
            <a:r>
              <a:rPr lang="en-US" dirty="0"/>
              <a:t>Requesters</a:t>
            </a:r>
          </a:p>
          <a:p>
            <a:pPr lvl="1"/>
            <a:r>
              <a:rPr lang="en-US" dirty="0"/>
              <a:t>Consume services from providers</a:t>
            </a:r>
          </a:p>
          <a:p>
            <a:r>
              <a:rPr lang="en-US" dirty="0"/>
              <a:t>Registry</a:t>
            </a:r>
          </a:p>
          <a:p>
            <a:pPr lvl="1"/>
            <a:r>
              <a:rPr lang="en-US" dirty="0"/>
              <a:t>Publish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F4D36-CBE1-4D75-9F27-15272376B1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345A-1927-4401-B3BF-C7479A64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SOAP: WSDL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B3A54-E807-438D-A9C3-8C8C10698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Web Service Descriptor</a:t>
            </a:r>
          </a:p>
          <a:p>
            <a:r>
              <a:rPr lang="en-US" dirty="0"/>
              <a:t>Forms the contract for SOAP</a:t>
            </a:r>
          </a:p>
          <a:p>
            <a:r>
              <a:rPr lang="en-US" dirty="0"/>
              <a:t>Written in an xml</a:t>
            </a:r>
          </a:p>
          <a:p>
            <a:r>
              <a:rPr lang="en-US" dirty="0"/>
              <a:t>Version 2.0</a:t>
            </a:r>
          </a:p>
          <a:p>
            <a:pPr lvl="1"/>
            <a:r>
              <a:rPr lang="en-US" dirty="0"/>
              <a:t>&lt;description&gt;</a:t>
            </a:r>
          </a:p>
          <a:p>
            <a:pPr lvl="1"/>
            <a:r>
              <a:rPr lang="en-US" dirty="0"/>
              <a:t>&lt;types&gt;</a:t>
            </a:r>
          </a:p>
          <a:p>
            <a:pPr lvl="1"/>
            <a:r>
              <a:rPr lang="en-US" dirty="0"/>
              <a:t>&lt;interface&gt;</a:t>
            </a:r>
          </a:p>
          <a:p>
            <a:pPr lvl="1"/>
            <a:r>
              <a:rPr lang="en-US" dirty="0"/>
              <a:t>&lt;binding&gt;</a:t>
            </a:r>
          </a:p>
          <a:p>
            <a:pPr lvl="1"/>
            <a:r>
              <a:rPr lang="en-US" dirty="0"/>
              <a:t>&lt;service&gt;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8089A-9BC5-4B7C-82E7-B0A1BAB92B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0C64009-580E-4069-8E0D-89E881F5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762" y="2711386"/>
            <a:ext cx="3923837" cy="3296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A758D-CFE8-437D-BCFE-0A3581472163}"/>
              </a:ext>
            </a:extLst>
          </p:cNvPr>
          <p:cNvSpPr txBox="1"/>
          <p:nvPr/>
        </p:nvSpPr>
        <p:spPr>
          <a:xfrm>
            <a:off x="781235" y="6257836"/>
            <a:ext cx="79827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source: https://www.researchgate.net/profile/Ibrahim-El-Bitar-2/publication/281534319/figure/fig5/AS:669529814335490@1536639755102/Figure-21-Elements-composant-un-document-WSDL-20.png</a:t>
            </a:r>
          </a:p>
        </p:txBody>
      </p:sp>
    </p:spTree>
    <p:extLst>
      <p:ext uri="{BB962C8B-B14F-4D97-AF65-F5344CB8AC3E}">
        <p14:creationId xmlns:p14="http://schemas.microsoft.com/office/powerpoint/2010/main" val="165329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E96D-3EFF-42EE-803B-3A9E3E1E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SOAP: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5CE2B-79F7-44DE-A810-826835B5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SOAP service</a:t>
            </a:r>
          </a:p>
          <a:p>
            <a:pPr lvl="1"/>
            <a:r>
              <a:rPr lang="en-US" dirty="0"/>
              <a:t>Contract First</a:t>
            </a:r>
          </a:p>
          <a:p>
            <a:pPr lvl="1"/>
            <a:r>
              <a:rPr lang="en-US" dirty="0"/>
              <a:t>Contract Last</a:t>
            </a:r>
          </a:p>
          <a:p>
            <a:r>
              <a:rPr lang="en-US" dirty="0"/>
              <a:t>Messages are XML document with</a:t>
            </a:r>
          </a:p>
          <a:p>
            <a:pPr lvl="1"/>
            <a:r>
              <a:rPr lang="en-US" dirty="0"/>
              <a:t>&lt;envelope&gt;</a:t>
            </a:r>
          </a:p>
          <a:p>
            <a:pPr lvl="1"/>
            <a:r>
              <a:rPr lang="en-US" dirty="0"/>
              <a:t>&lt;header&gt;</a:t>
            </a:r>
          </a:p>
          <a:p>
            <a:pPr lvl="1"/>
            <a:r>
              <a:rPr lang="en-US" dirty="0"/>
              <a:t>&lt;body&gt;</a:t>
            </a:r>
          </a:p>
          <a:p>
            <a:pPr lvl="1"/>
            <a:r>
              <a:rPr lang="en-US" dirty="0"/>
              <a:t>&lt;fault&gt;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6D0B9-CE69-47BB-9E77-EC74BF492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B72D26-FA9E-4DC8-8264-8A08D5A0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238" y="3563758"/>
            <a:ext cx="5739406" cy="2626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CE7EA7-EC4A-4898-BF66-A0A11F2716E4}"/>
              </a:ext>
            </a:extLst>
          </p:cNvPr>
          <p:cNvSpPr txBox="1"/>
          <p:nvPr/>
        </p:nvSpPr>
        <p:spPr>
          <a:xfrm>
            <a:off x="1013974" y="6546274"/>
            <a:ext cx="7116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https://www.soapui.org/soapui/media/images/stories/soapwsdl/response-raw-panel.png</a:t>
            </a:r>
          </a:p>
        </p:txBody>
      </p:sp>
    </p:spTree>
    <p:extLst>
      <p:ext uri="{BB962C8B-B14F-4D97-AF65-F5344CB8AC3E}">
        <p14:creationId xmlns:p14="http://schemas.microsoft.com/office/powerpoint/2010/main" val="300316784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497</Words>
  <Application>Microsoft Office PowerPoint</Application>
  <PresentationFormat>On-screen Show (4:3)</PresentationFormat>
  <Paragraphs>120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2_Custom Design</vt:lpstr>
      <vt:lpstr>Week 6 Day 4</vt:lpstr>
      <vt:lpstr>Webservices Review</vt:lpstr>
      <vt:lpstr>Webservices: REST</vt:lpstr>
      <vt:lpstr>REST Resources</vt:lpstr>
      <vt:lpstr>REST Content Negotiation</vt:lpstr>
      <vt:lpstr>REST Richardson Maturity Model</vt:lpstr>
      <vt:lpstr>Webservices: SOAP</vt:lpstr>
      <vt:lpstr>SOAP: WSDL</vt:lpstr>
      <vt:lpstr>SOAP: Messages</vt:lpstr>
      <vt:lpstr>SOAP vs REST</vt:lpstr>
      <vt:lpstr>RestTemplates</vt:lpstr>
      <vt:lpstr>Spring Boot DevTool</vt:lpstr>
      <vt:lpstr>Spring Boot Actuator</vt:lpstr>
      <vt:lpstr>Spring Boot Profiles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15</cp:revision>
  <dcterms:modified xsi:type="dcterms:W3CDTF">2022-02-23T21:39:36Z</dcterms:modified>
</cp:coreProperties>
</file>