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W6D5</a:t>
            </a:r>
            <a:endParaRPr lang="en-US"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AOP and Messaging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95AE-C7DC-4783-BF72-F0BF4EE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AC7E-2C41-44C4-95A8-B4E31142F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event distribution</a:t>
            </a:r>
          </a:p>
          <a:p>
            <a:r>
              <a:rPr lang="en-US" dirty="0"/>
              <a:t>Replicating data among databases (</a:t>
            </a:r>
            <a:r>
              <a:rPr lang="en-US" dirty="0" err="1"/>
              <a:t>msa</a:t>
            </a:r>
            <a:r>
              <a:rPr lang="en-US" dirty="0"/>
              <a:t>)</a:t>
            </a:r>
          </a:p>
          <a:p>
            <a:r>
              <a:rPr lang="en-US" dirty="0"/>
              <a:t>Parallel processing and workflows</a:t>
            </a:r>
          </a:p>
          <a:p>
            <a:r>
              <a:rPr lang="en-US" dirty="0"/>
              <a:t>Enterprise event bus</a:t>
            </a:r>
          </a:p>
          <a:p>
            <a:r>
              <a:rPr lang="en-US" dirty="0"/>
              <a:t>Data streaming from IoT devices</a:t>
            </a:r>
          </a:p>
          <a:p>
            <a:r>
              <a:rPr lang="en-US" dirty="0"/>
              <a:t>Refreshing distributed caches</a:t>
            </a:r>
          </a:p>
          <a:p>
            <a:r>
              <a:rPr lang="en-US" dirty="0"/>
              <a:t>Load 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0720-063A-442C-A93E-738413CB2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FF8D-4721-45B4-8091-BEEBD7D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and Async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AE1DC-E6BC-4764-B36B-1F4BF6099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  <a:p>
            <a:pPr lvl="1"/>
            <a:r>
              <a:rPr lang="en-US" dirty="0"/>
              <a:t>Move on from some function/method</a:t>
            </a:r>
          </a:p>
          <a:p>
            <a:r>
              <a:rPr lang="en-US" dirty="0"/>
              <a:t>Pub/sub allows for this mindset</a:t>
            </a:r>
          </a:p>
          <a:p>
            <a:r>
              <a:rPr lang="en-US" dirty="0"/>
              <a:t>Subscribers listen for new messages in the queue/topic</a:t>
            </a:r>
          </a:p>
          <a:p>
            <a:r>
              <a:rPr lang="en-US" dirty="0"/>
              <a:t>Does other logic while its waiting for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8AF6-58B2-41F1-A623-D3D659093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4B6E-361B-45A2-8D82-C750C679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449B-6F50-4148-A50D-316E9C9DA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Software component used for passing data between services.</a:t>
            </a:r>
          </a:p>
          <a:p>
            <a:r>
              <a:rPr lang="en-US" dirty="0"/>
              <a:t>Facilitates async communication</a:t>
            </a:r>
          </a:p>
          <a:p>
            <a:r>
              <a:rPr lang="en-US" dirty="0"/>
              <a:t>Multiple producers/services adding to the queue</a:t>
            </a:r>
          </a:p>
          <a:p>
            <a:r>
              <a:rPr lang="en-US" dirty="0"/>
              <a:t>Multiple consumers/services listening to the queue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9D8E5-5B03-4AFE-8879-93A29AD67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DD69-7786-48FD-9C88-C2B2E354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Queue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CCF3-42D3-4C23-BA7C-BC840E64E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Resiliency</a:t>
            </a:r>
          </a:p>
          <a:p>
            <a:pPr lvl="1"/>
            <a:r>
              <a:rPr lang="en-US" dirty="0"/>
              <a:t>Failures stay isolated</a:t>
            </a:r>
          </a:p>
          <a:p>
            <a:pPr lvl="1"/>
            <a:r>
              <a:rPr lang="en-US" dirty="0"/>
              <a:t>Consumers can go down without much issue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Easily increase the rates at which messages are added or processed</a:t>
            </a:r>
          </a:p>
          <a:p>
            <a:r>
              <a:rPr lang="en-US" dirty="0"/>
              <a:t>Visibility</a:t>
            </a:r>
          </a:p>
          <a:p>
            <a:pPr lvl="1"/>
            <a:r>
              <a:rPr lang="en-US" dirty="0"/>
              <a:t>Examining the queue can provide valuable insight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48EA7-0D4A-450E-8284-42AF28876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C28C-5F5C-4F24-B011-3AD1A339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Queue Vendors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B08B-1714-4339-B704-960CFE1EFF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10F9F44-F669-49AF-83A9-3EC6F5D0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1257014"/>
            <a:ext cx="4422068" cy="2487413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7FAAA10-39FF-40A2-983F-F54490B6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23" y="1371593"/>
            <a:ext cx="3945477" cy="2297366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7104235-7438-4B23-9FB3-E76B9AC5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24" y="3429000"/>
            <a:ext cx="5401552" cy="30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5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F3BF39-ECE4-4CAA-BB2B-34BA92B27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RabbitMQ</a:t>
            </a:r>
          </a:p>
        </p:txBody>
      </p:sp>
    </p:spTree>
    <p:extLst>
      <p:ext uri="{BB962C8B-B14F-4D97-AF65-F5344CB8AC3E}">
        <p14:creationId xmlns:p14="http://schemas.microsoft.com/office/powerpoint/2010/main" val="293880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2285-BC7E-490D-8F9B-C2636ADB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320E-551D-43B2-B826-700258550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Small, autonomous services that work together</a:t>
            </a:r>
          </a:p>
          <a:p>
            <a:r>
              <a:rPr lang="en-US" dirty="0"/>
              <a:t>Divide applications into services</a:t>
            </a:r>
          </a:p>
          <a:p>
            <a:pPr lvl="1"/>
            <a:r>
              <a:rPr lang="en-US" dirty="0"/>
              <a:t>Specific purpose and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Gives us a more decentralized approach</a:t>
            </a:r>
          </a:p>
          <a:p>
            <a:pPr lvl="1"/>
            <a:r>
              <a:rPr lang="en-US" dirty="0"/>
              <a:t>Better scaling</a:t>
            </a:r>
          </a:p>
          <a:p>
            <a:pPr lvl="1"/>
            <a:r>
              <a:rPr lang="en-US" dirty="0"/>
              <a:t>Greater agility</a:t>
            </a:r>
          </a:p>
          <a:p>
            <a:r>
              <a:rPr lang="en-US" dirty="0"/>
              <a:t>Popularized by </a:t>
            </a:r>
            <a:r>
              <a:rPr lang="en-US" dirty="0" err="1"/>
              <a:t>netflix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A5B6-A7AB-4DC5-A97C-E3FB13002A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4D2DD60-7621-48F0-A73D-5860DF20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118" y="38642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896-D860-4284-96D5-7AFEA887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Microservice: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BF3F-F455-4C15-AE24-97BD7C46A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broken into individually deployable services</a:t>
            </a:r>
          </a:p>
          <a:p>
            <a:pPr lvl="1"/>
            <a:r>
              <a:rPr lang="en-US" dirty="0"/>
              <a:t>Independently replaceable</a:t>
            </a:r>
          </a:p>
          <a:p>
            <a:pPr lvl="1"/>
            <a:r>
              <a:rPr lang="en-US" dirty="0"/>
              <a:t>Independently upgradable</a:t>
            </a:r>
          </a:p>
          <a:p>
            <a:r>
              <a:rPr lang="en-US" dirty="0"/>
              <a:t>Organized by business logic</a:t>
            </a:r>
          </a:p>
          <a:p>
            <a:r>
              <a:rPr lang="en-US" dirty="0"/>
              <a:t>Infrastructure automation with cd and automated testing</a:t>
            </a:r>
          </a:p>
          <a:p>
            <a:r>
              <a:rPr lang="en-US" dirty="0"/>
              <a:t>Failures are isolated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F9C70-44D9-43EB-AA14-0BFF9C379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5E5F-7729-4D8F-9124-84466473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Microservices: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E28E-4E1B-4FC6-AC8D-5E0282704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concrete boundaries</a:t>
            </a:r>
          </a:p>
          <a:p>
            <a:r>
              <a:rPr lang="en-US" dirty="0"/>
              <a:t>Finding root cause of issue</a:t>
            </a:r>
          </a:p>
          <a:p>
            <a:r>
              <a:rPr lang="en-US" dirty="0"/>
              <a:t>Version management</a:t>
            </a:r>
          </a:p>
          <a:p>
            <a:r>
              <a:rPr lang="en-US" dirty="0"/>
              <a:t>Logging between services</a:t>
            </a:r>
          </a:p>
          <a:p>
            <a:r>
              <a:rPr lang="en-US" dirty="0"/>
              <a:t>Cascading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6EBC-095B-429D-B2AE-9B0A519F85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B194-6DDF-4B05-BC61-A04A2EE3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Microservices: Advantages vs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0971-BF34-491D-8DFB-A7ED1CE6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Fault Isolation</a:t>
            </a:r>
          </a:p>
          <a:p>
            <a:r>
              <a:rPr lang="en-US" dirty="0"/>
              <a:t>Language/platform independent</a:t>
            </a:r>
          </a:p>
          <a:p>
            <a:r>
              <a:rPr lang="en-US" dirty="0"/>
              <a:t>Dynamic scaling</a:t>
            </a:r>
          </a:p>
          <a:p>
            <a:r>
              <a:rPr lang="en-US" dirty="0"/>
              <a:t>Deploy/develop independently</a:t>
            </a:r>
          </a:p>
          <a:p>
            <a:r>
              <a:rPr lang="en-US" dirty="0"/>
              <a:t>Great with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8E3D-392A-4CFB-81CF-CAA40B1B9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E46202-18AA-484B-863E-3118E40735BA}"/>
              </a:ext>
            </a:extLst>
          </p:cNvPr>
          <p:cNvSpPr txBox="1">
            <a:spLocks/>
          </p:cNvSpPr>
          <p:nvPr/>
        </p:nvSpPr>
        <p:spPr>
          <a:xfrm>
            <a:off x="4572000" y="1481445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Harder to test/monitor</a:t>
            </a:r>
          </a:p>
          <a:p>
            <a:r>
              <a:rPr lang="en-US" dirty="0"/>
              <a:t>Overall harder to manage and secure</a:t>
            </a:r>
          </a:p>
        </p:txBody>
      </p:sp>
    </p:spTree>
    <p:extLst>
      <p:ext uri="{BB962C8B-B14F-4D97-AF65-F5344CB8AC3E}">
        <p14:creationId xmlns:p14="http://schemas.microsoft.com/office/powerpoint/2010/main" val="329849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Aspect Oriented Programming (AOP)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BCC3E5-7CF1-4100-BED2-4515E431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r>
              <a:rPr lang="en-US" dirty="0"/>
              <a:t>Concern ourselves with Aspects</a:t>
            </a:r>
          </a:p>
          <a:p>
            <a:pPr lvl="1"/>
            <a:r>
              <a:rPr lang="en-US" dirty="0"/>
              <a:t>Modularize particular concerns which present themselves across multiple classes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Database access</a:t>
            </a:r>
          </a:p>
          <a:p>
            <a:pPr lvl="1"/>
            <a:r>
              <a:rPr lang="en-US" dirty="0"/>
              <a:t>Data entities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Logging</a:t>
            </a:r>
          </a:p>
          <a:p>
            <a:r>
              <a:rPr lang="en-US" dirty="0"/>
              <a:t>Help reduce code redundancy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A2BB-062E-473A-90D0-27A1087A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vs Monolithic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590A-8A15-429C-A1FB-4E4EB5850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EBF977-184C-4A0F-A0EB-719A0F4F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405"/>
            <a:ext cx="9144000" cy="34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4506-573C-4A05-B501-A6E3BCD5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0FE9-E7BB-41B1-B94C-11B7DA287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E18404-C288-4F61-92A1-ECB56B3C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144512"/>
          </a:xfrm>
        </p:spPr>
        <p:txBody>
          <a:bodyPr/>
          <a:lstStyle/>
          <a:p>
            <a:r>
              <a:rPr lang="en-US" dirty="0"/>
              <a:t>Aspect</a:t>
            </a:r>
          </a:p>
          <a:p>
            <a:pPr lvl="1"/>
            <a:r>
              <a:rPr lang="en-US" dirty="0"/>
              <a:t>Representation of a concern</a:t>
            </a:r>
          </a:p>
          <a:p>
            <a:r>
              <a:rPr lang="en-US" dirty="0"/>
              <a:t>Weaving</a:t>
            </a:r>
          </a:p>
          <a:p>
            <a:pPr lvl="1"/>
            <a:r>
              <a:rPr lang="en-US" dirty="0"/>
              <a:t>Lining aspects with other objects</a:t>
            </a:r>
          </a:p>
          <a:p>
            <a:r>
              <a:rPr lang="en-US" dirty="0"/>
              <a:t>Join Point</a:t>
            </a:r>
          </a:p>
          <a:p>
            <a:pPr lvl="1"/>
            <a:r>
              <a:rPr lang="en-US" dirty="0"/>
              <a:t>A specific moment during execution</a:t>
            </a:r>
          </a:p>
          <a:p>
            <a:r>
              <a:rPr lang="en-US" dirty="0"/>
              <a:t>Point Cut</a:t>
            </a:r>
          </a:p>
          <a:p>
            <a:pPr lvl="1"/>
            <a:r>
              <a:rPr lang="en-US" dirty="0"/>
              <a:t>Definition of our join points</a:t>
            </a:r>
          </a:p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Declaration of new interfaces and corresponding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898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0F08-BAB1-42AA-BCF7-4E78508A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@AspectJ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5EC4-2B97-4D28-BE62-7A3F0E2F0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D6C521-CBA6-4B8B-88A3-ECCB3EB2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Refers to a style of declaring aspects through the use of Java classes</a:t>
            </a:r>
          </a:p>
          <a:p>
            <a:r>
              <a:rPr lang="en-US" dirty="0"/>
              <a:t>Spring interprets the same annotations as AspectJ</a:t>
            </a:r>
          </a:p>
          <a:p>
            <a:r>
              <a:rPr lang="en-US" dirty="0"/>
              <a:t>You must enable support for Spring AOP based AspectJ aspects in your beans.xml</a:t>
            </a:r>
          </a:p>
          <a:p>
            <a:r>
              <a:rPr lang="en-US" dirty="0"/>
              <a:t>Spring also uses </a:t>
            </a:r>
            <a:r>
              <a:rPr lang="en-US" dirty="0" err="1"/>
              <a:t>autoproxying</a:t>
            </a:r>
            <a:r>
              <a:rPr lang="en-US" dirty="0"/>
              <a:t> of beans which needs to be enabled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0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73B2-719B-4EE5-9174-F21EB3C0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EB00-FC26-478B-8C86-71DB0E5DB2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FB80B2-F0C9-47F4-96D8-FE2AFBC8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r>
              <a:rPr lang="en-US" dirty="0"/>
              <a:t>Spring module to help you manage Cross Cutting Concerns</a:t>
            </a:r>
          </a:p>
          <a:p>
            <a:r>
              <a:rPr lang="en-US" dirty="0"/>
              <a:t>Cross Cutting Concerns</a:t>
            </a:r>
          </a:p>
          <a:p>
            <a:pPr lvl="1"/>
            <a:r>
              <a:rPr lang="en-US" dirty="0"/>
              <a:t>Parts of a program that rely on, or must affect other parts of the system</a:t>
            </a:r>
          </a:p>
          <a:p>
            <a:r>
              <a:rPr lang="en-US" dirty="0"/>
              <a:t>Manages these with Advice, </a:t>
            </a:r>
            <a:r>
              <a:rPr lang="en-US" dirty="0" err="1"/>
              <a:t>JoinPoints</a:t>
            </a:r>
            <a:r>
              <a:rPr lang="en-US" dirty="0"/>
              <a:t>, and </a:t>
            </a:r>
            <a:r>
              <a:rPr lang="en-US" dirty="0" err="1"/>
              <a:t>PointCuts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7518-C5EF-45CB-B227-25ACC3C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AOP: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7C13-9A59-41D8-8C93-835A9E3F4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C766B7-D580-4EEA-B396-49C1BB43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r>
              <a:rPr lang="en-US" dirty="0"/>
              <a:t>Action taken at a </a:t>
            </a:r>
            <a:r>
              <a:rPr lang="en-US" dirty="0" err="1"/>
              <a:t>Joinpoint</a:t>
            </a:r>
            <a:endParaRPr lang="en-US" dirty="0"/>
          </a:p>
          <a:p>
            <a:pPr lvl="1"/>
            <a:r>
              <a:rPr lang="en-US" dirty="0"/>
              <a:t>Before: executed before a </a:t>
            </a:r>
            <a:r>
              <a:rPr lang="en-US" dirty="0" err="1"/>
              <a:t>joinpoint</a:t>
            </a:r>
            <a:endParaRPr lang="en-US" dirty="0"/>
          </a:p>
          <a:p>
            <a:pPr lvl="1"/>
            <a:r>
              <a:rPr lang="en-US" dirty="0"/>
              <a:t>After Returning: executed after returning from a </a:t>
            </a:r>
            <a:r>
              <a:rPr lang="en-US" dirty="0" err="1"/>
              <a:t>joinpoint</a:t>
            </a:r>
            <a:r>
              <a:rPr lang="en-US" dirty="0"/>
              <a:t> successfully</a:t>
            </a:r>
          </a:p>
          <a:p>
            <a:pPr lvl="1"/>
            <a:r>
              <a:rPr lang="en-US" dirty="0"/>
              <a:t>After Throwing: executed after an exception </a:t>
            </a:r>
            <a:r>
              <a:rPr lang="en-US" dirty="0" err="1"/>
              <a:t>occured</a:t>
            </a:r>
            <a:endParaRPr lang="en-US" dirty="0"/>
          </a:p>
          <a:p>
            <a:pPr lvl="1"/>
            <a:r>
              <a:rPr lang="en-US" dirty="0"/>
              <a:t>After: executed after a </a:t>
            </a:r>
            <a:r>
              <a:rPr lang="en-US" dirty="0" err="1"/>
              <a:t>joinpoint</a:t>
            </a:r>
            <a:r>
              <a:rPr lang="en-US" dirty="0"/>
              <a:t> regardless of the outcome</a:t>
            </a:r>
          </a:p>
          <a:p>
            <a:pPr lvl="1"/>
            <a:r>
              <a:rPr lang="en-US" dirty="0"/>
              <a:t>Around: Allows you to run logic before and after the </a:t>
            </a:r>
            <a:r>
              <a:rPr lang="en-US" dirty="0" err="1"/>
              <a:t>joinpoint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8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1EA7-2FA0-4BDB-B1B6-3BE3DB44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AOP: Pointcut and </a:t>
            </a:r>
            <a:r>
              <a:rPr lang="en-US" dirty="0" err="1"/>
              <a:t>Joinpoints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25B3D-CAC2-48B9-B95A-069C9EBFD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40554B-C12F-4E5B-9B52-985CE35F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r>
              <a:rPr lang="en-US" dirty="0"/>
              <a:t>Pointcuts determine </a:t>
            </a:r>
            <a:r>
              <a:rPr lang="en-US" dirty="0" err="1"/>
              <a:t>joinpoints</a:t>
            </a:r>
            <a:endParaRPr lang="en-US" dirty="0"/>
          </a:p>
          <a:p>
            <a:pPr lvl="1"/>
            <a:r>
              <a:rPr lang="en-US" dirty="0"/>
              <a:t>Comprised of a name, parameters</a:t>
            </a:r>
          </a:p>
          <a:p>
            <a:pPr lvl="1"/>
            <a:r>
              <a:rPr lang="en-US" dirty="0"/>
              <a:t>Determine EXACTLY which methods we are interested in</a:t>
            </a:r>
          </a:p>
          <a:p>
            <a:r>
              <a:rPr lang="en-US" dirty="0" err="1"/>
              <a:t>Joinpoints</a:t>
            </a:r>
            <a:r>
              <a:rPr lang="en-US" dirty="0"/>
              <a:t> are specific moments during execution to take advice</a:t>
            </a:r>
          </a:p>
          <a:p>
            <a:r>
              <a:rPr lang="en-US" sz="1600" dirty="0"/>
              <a:t>“execution(?modifiers-pattern ret-type-pattern ?declaring-type-pattern name-pattern(param-pattern) ?throws-pattern)”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E8EF84-F341-4793-AC60-910FB024C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AOP</a:t>
            </a:r>
          </a:p>
        </p:txBody>
      </p:sp>
    </p:spTree>
    <p:extLst>
      <p:ext uri="{BB962C8B-B14F-4D97-AF65-F5344CB8AC3E}">
        <p14:creationId xmlns:p14="http://schemas.microsoft.com/office/powerpoint/2010/main" val="46402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A22C-1574-4F03-B2AF-7A33C524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Messaging: Pub/Sub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B207-B0CE-4348-8AF3-FE9A20538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Design pattern where:</a:t>
            </a:r>
          </a:p>
          <a:p>
            <a:r>
              <a:rPr lang="en-US" dirty="0"/>
              <a:t>Service creates messages</a:t>
            </a:r>
          </a:p>
          <a:p>
            <a:r>
              <a:rPr lang="en-US" dirty="0"/>
              <a:t>Messages get sent through topics</a:t>
            </a:r>
          </a:p>
          <a:p>
            <a:r>
              <a:rPr lang="en-US" dirty="0"/>
              <a:t>Subscribers consume message from topics</a:t>
            </a:r>
          </a:p>
          <a:p>
            <a:r>
              <a:rPr lang="en-US" dirty="0"/>
              <a:t>Allows for</a:t>
            </a:r>
          </a:p>
          <a:p>
            <a:pPr lvl="1"/>
            <a:r>
              <a:rPr lang="en-US" dirty="0"/>
              <a:t>One to Many communication</a:t>
            </a:r>
          </a:p>
          <a:p>
            <a:pPr lvl="1"/>
            <a:r>
              <a:rPr lang="en-US" dirty="0"/>
              <a:t>Many to One communication</a:t>
            </a:r>
          </a:p>
          <a:p>
            <a:pPr lvl="1"/>
            <a:r>
              <a:rPr lang="en-US" dirty="0"/>
              <a:t>Many to Many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7CF5-6EA0-4F10-847A-4270F07BF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785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569</Words>
  <Application>Microsoft Office PowerPoint</Application>
  <PresentationFormat>On-screen Show (4:3)</PresentationFormat>
  <Paragraphs>135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2_Custom Design</vt:lpstr>
      <vt:lpstr>W6D5</vt:lpstr>
      <vt:lpstr>Aspect Oriented Programming (AOP)</vt:lpstr>
      <vt:lpstr>AOP Terminology</vt:lpstr>
      <vt:lpstr>@AspectJ</vt:lpstr>
      <vt:lpstr>Spring AOP</vt:lpstr>
      <vt:lpstr>AOP: Advice</vt:lpstr>
      <vt:lpstr>AOP: Pointcut and Joinpoints</vt:lpstr>
      <vt:lpstr>PowerPoint Presentation</vt:lpstr>
      <vt:lpstr>Messaging: Pub/Sub Pattern</vt:lpstr>
      <vt:lpstr>Pub/Sub Use Cases</vt:lpstr>
      <vt:lpstr>Pub/Sub and Async Programming</vt:lpstr>
      <vt:lpstr>Messaging Queues</vt:lpstr>
      <vt:lpstr>Messaging Queue Benefits</vt:lpstr>
      <vt:lpstr>Messaging Queue Vendors</vt:lpstr>
      <vt:lpstr>PowerPoint Presentation</vt:lpstr>
      <vt:lpstr>Microservice Architecture Overview</vt:lpstr>
      <vt:lpstr>Microservice: Characteristics</vt:lpstr>
      <vt:lpstr>Microservices: Challenges</vt:lpstr>
      <vt:lpstr>Microservices: Advantages vs Disadvantages</vt:lpstr>
      <vt:lpstr>Microservice vs Monolithic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14</cp:revision>
  <dcterms:modified xsi:type="dcterms:W3CDTF">2022-02-23T22:36:08Z</dcterms:modified>
</cp:coreProperties>
</file>