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4 Day 3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364D-CAD2-451D-9603-5CAEE89B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Build an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B3E37-0247-4DB7-917C-90A184EF0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docker build </a:t>
            </a:r>
            <a:r>
              <a:rPr lang="en-US" dirty="0" err="1"/>
              <a:t>anyflags</a:t>
            </a:r>
            <a:r>
              <a:rPr lang="en-US" dirty="0"/>
              <a:t> PATH</a:t>
            </a:r>
          </a:p>
          <a:p>
            <a:pPr marL="850900" lvl="1" indent="-342900"/>
            <a:r>
              <a:rPr lang="en-US" dirty="0"/>
              <a:t>Creates an image with a </a:t>
            </a:r>
            <a:r>
              <a:rPr lang="en-US" dirty="0" err="1"/>
              <a:t>dockerfile</a:t>
            </a:r>
            <a:endParaRPr lang="en-US" dirty="0"/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docker commit flags CONTAINER </a:t>
            </a:r>
            <a:r>
              <a:rPr lang="en-US" dirty="0" err="1"/>
              <a:t>imagename</a:t>
            </a:r>
            <a:endParaRPr lang="en-US" dirty="0"/>
          </a:p>
          <a:p>
            <a:pPr marL="850900" lvl="1" indent="-342900"/>
            <a:r>
              <a:rPr lang="en-US" dirty="0"/>
              <a:t>Committing changes from the container specified to the image specified</a:t>
            </a:r>
          </a:p>
          <a:p>
            <a:pPr marL="850900" lvl="1" indent="-342900"/>
            <a:r>
              <a:rPr lang="en-US" dirty="0"/>
              <a:t>Creating an image based off of an existing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0ADA4-AA43-4253-86F5-8CD0F40BC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CA3A-76CB-43E0-947E-1800DE82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Build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C664-7F35-4006-8FB2-312CA0A1E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docker create </a:t>
            </a:r>
            <a:r>
              <a:rPr lang="en-US" dirty="0" err="1"/>
              <a:t>imagename</a:t>
            </a:r>
            <a:endParaRPr lang="en-US" dirty="0"/>
          </a:p>
          <a:p>
            <a:pPr lvl="1"/>
            <a:r>
              <a:rPr lang="en-US" dirty="0"/>
              <a:t>Creates a container in created state</a:t>
            </a:r>
          </a:p>
          <a:p>
            <a:pPr lvl="1"/>
            <a:r>
              <a:rPr lang="en-US" dirty="0"/>
              <a:t>Configures it to be ready to run</a:t>
            </a:r>
          </a:p>
          <a:p>
            <a:pPr lvl="1"/>
            <a:r>
              <a:rPr lang="en-US" dirty="0"/>
              <a:t>Needs to run manually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docker run flag </a:t>
            </a:r>
            <a:r>
              <a:rPr lang="en-US" dirty="0" err="1"/>
              <a:t>imagename</a:t>
            </a:r>
            <a:endParaRPr lang="en-US" dirty="0"/>
          </a:p>
          <a:p>
            <a:pPr lvl="1"/>
            <a:r>
              <a:rPr lang="en-US" dirty="0"/>
              <a:t>Pull an image from registry if it doesn’t exist locally</a:t>
            </a:r>
          </a:p>
          <a:p>
            <a:pPr lvl="1"/>
            <a:r>
              <a:rPr lang="en-US" dirty="0"/>
              <a:t>Creates and runs the container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AD350-420C-4D3F-B5E8-D545A12CE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748-07AB-4798-893D-66BC5C44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Container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E34F-9B13-42F2-960F-97C84F2CD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container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r>
              <a:rPr lang="en-US" dirty="0"/>
              <a:t>docker container kill id</a:t>
            </a:r>
          </a:p>
          <a:p>
            <a:r>
              <a:rPr lang="en-US" dirty="0"/>
              <a:t>docker container pause id</a:t>
            </a:r>
          </a:p>
          <a:p>
            <a:r>
              <a:rPr lang="en-US" dirty="0"/>
              <a:t>docker container start id</a:t>
            </a:r>
          </a:p>
          <a:p>
            <a:r>
              <a:rPr lang="en-US" dirty="0"/>
              <a:t>docker container rm flags id</a:t>
            </a:r>
          </a:p>
          <a:p>
            <a:r>
              <a:rPr lang="en-US" dirty="0"/>
              <a:t>docker volume rm </a:t>
            </a:r>
            <a:r>
              <a:rPr lang="en-US" dirty="0" err="1"/>
              <a:t>volname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416-FCE8-498A-8B85-42C8B36551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7075-0939-40A8-B431-E33647A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1A96-3599-4FC7-AB48-AC7704DE2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connect containers via a network</a:t>
            </a:r>
          </a:p>
          <a:p>
            <a:r>
              <a:rPr lang="en-US" dirty="0"/>
              <a:t>Docker provides two default network drivers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Overlay</a:t>
            </a:r>
          </a:p>
          <a:p>
            <a:pPr lvl="1"/>
            <a:r>
              <a:rPr lang="en-US" dirty="0"/>
              <a:t>Create your own</a:t>
            </a:r>
          </a:p>
          <a:p>
            <a:r>
              <a:rPr lang="en-US" dirty="0"/>
              <a:t>Use docker run -d –net=bridge –name </a:t>
            </a:r>
            <a:r>
              <a:rPr lang="en-US" dirty="0" err="1"/>
              <a:t>nameofcontainer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DA86-1612-49BD-8EB4-42AA8C5BF5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0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5F77-ACC7-46FF-85BB-DCA4AC7B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BEC4-900A-4D43-BD07-981FCB679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Ephemeral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Build context</a:t>
            </a:r>
          </a:p>
          <a:p>
            <a:r>
              <a:rPr lang="en-US" dirty="0"/>
              <a:t>Multi-stage builds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 err="1"/>
              <a:t>Readible</a:t>
            </a:r>
            <a:r>
              <a:rPr lang="en-US" dirty="0"/>
              <a:t> docker files</a:t>
            </a:r>
          </a:p>
          <a:p>
            <a:r>
              <a:rPr lang="en-US" dirty="0"/>
              <a:t>Volumes to persist</a:t>
            </a:r>
          </a:p>
          <a:p>
            <a:r>
              <a:rPr lang="en-US" dirty="0"/>
              <a:t>Secrets for sensitive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46D38-B358-402B-9A36-F7D6759E8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2B2AC-8D00-49D6-8F3B-6DF424FC8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</p:spTree>
    <p:extLst>
      <p:ext uri="{BB962C8B-B14F-4D97-AF65-F5344CB8AC3E}">
        <p14:creationId xmlns:p14="http://schemas.microsoft.com/office/powerpoint/2010/main" val="5436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IaaS, SaaS, PaaS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SaaS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Software as a service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Google Docs, Zoom</a:t>
            </a:r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Platform as a service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AWS RDS, GCP Cloud SQL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IaaS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Infrastructure as a service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AWS EC2, GCP Compute Engine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6C-6B15-44C1-AC6D-9009B0E1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709A-E93F-4403-B257-D5A273EC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172357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Simulates a physical machine/server</a:t>
            </a:r>
          </a:p>
          <a:p>
            <a:r>
              <a:rPr lang="en-US" dirty="0"/>
              <a:t>Virtualize an entire OS</a:t>
            </a:r>
          </a:p>
          <a:p>
            <a:r>
              <a:rPr lang="en-US" dirty="0"/>
              <a:t>Use hypervisors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2D329-5D94-4636-B84E-947245A6B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C8D6F0-67C9-4306-89F1-93DF57E16C4A}"/>
              </a:ext>
            </a:extLst>
          </p:cNvPr>
          <p:cNvSpPr txBox="1">
            <a:spLocks/>
          </p:cNvSpPr>
          <p:nvPr/>
        </p:nvSpPr>
        <p:spPr>
          <a:xfrm>
            <a:off x="380010" y="3205018"/>
            <a:ext cx="4191990" cy="315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Pros</a:t>
            </a:r>
          </a:p>
          <a:p>
            <a:r>
              <a:rPr lang="en-US" dirty="0"/>
              <a:t>Near total isolation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App runs reliably regardless of host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5C2F12-AEA3-4886-BF62-1517EF65BB8F}"/>
              </a:ext>
            </a:extLst>
          </p:cNvPr>
          <p:cNvSpPr txBox="1">
            <a:spLocks/>
          </p:cNvSpPr>
          <p:nvPr/>
        </p:nvSpPr>
        <p:spPr>
          <a:xfrm>
            <a:off x="4572000" y="3200399"/>
            <a:ext cx="4191990" cy="315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Considered bulky</a:t>
            </a:r>
          </a:p>
          <a:p>
            <a:r>
              <a:rPr lang="en-US" dirty="0"/>
              <a:t>Resource expensive</a:t>
            </a:r>
          </a:p>
        </p:txBody>
      </p:sp>
    </p:spTree>
    <p:extLst>
      <p:ext uri="{BB962C8B-B14F-4D97-AF65-F5344CB8AC3E}">
        <p14:creationId xmlns:p14="http://schemas.microsoft.com/office/powerpoint/2010/main" val="22089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97DB-6F29-49A1-8A4D-04311189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C448-F770-49F5-8DA4-EBAE28E8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231572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Bundle together apps and their dependencies</a:t>
            </a:r>
          </a:p>
          <a:p>
            <a:r>
              <a:rPr lang="en-US" dirty="0"/>
              <a:t>Share underlying OS kernel</a:t>
            </a:r>
          </a:p>
          <a:p>
            <a:r>
              <a:rPr lang="en-US" dirty="0"/>
              <a:t>Lighter weight</a:t>
            </a:r>
          </a:p>
          <a:p>
            <a:r>
              <a:rPr lang="en-US" dirty="0"/>
              <a:t>Provided by an engine running on the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941F-2FEB-4A53-92B9-25070AFE1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212183-6F05-4A7A-9375-9555DEF8276D}"/>
              </a:ext>
            </a:extLst>
          </p:cNvPr>
          <p:cNvSpPr txBox="1">
            <a:spLocks/>
          </p:cNvSpPr>
          <p:nvPr/>
        </p:nvSpPr>
        <p:spPr>
          <a:xfrm>
            <a:off x="380010" y="3647373"/>
            <a:ext cx="4191990" cy="257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Pros</a:t>
            </a:r>
          </a:p>
          <a:p>
            <a:r>
              <a:rPr lang="en-US" sz="2000" dirty="0"/>
              <a:t>Lightweight</a:t>
            </a:r>
          </a:p>
          <a:p>
            <a:r>
              <a:rPr lang="en-US" sz="2000" dirty="0"/>
              <a:t>Layers of isolation</a:t>
            </a:r>
          </a:p>
          <a:p>
            <a:r>
              <a:rPr lang="en-US" sz="2000" dirty="0"/>
              <a:t>Virtualized view</a:t>
            </a:r>
          </a:p>
          <a:p>
            <a:r>
              <a:rPr lang="en-US" sz="2000" dirty="0"/>
              <a:t>Isolated environment</a:t>
            </a:r>
          </a:p>
          <a:p>
            <a:r>
              <a:rPr lang="en-US" sz="2000" dirty="0"/>
              <a:t>Run reliably regardless of host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DBB1F6-E35D-424B-A43D-5DFB96E3C2C1}"/>
              </a:ext>
            </a:extLst>
          </p:cNvPr>
          <p:cNvSpPr txBox="1">
            <a:spLocks/>
          </p:cNvSpPr>
          <p:nvPr/>
        </p:nvSpPr>
        <p:spPr>
          <a:xfrm>
            <a:off x="4506685" y="3713018"/>
            <a:ext cx="4191991" cy="251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Cons</a:t>
            </a:r>
          </a:p>
          <a:p>
            <a:r>
              <a:rPr lang="en-US" sz="2000" dirty="0"/>
              <a:t>Layers of isolation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14658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A14E-C492-475D-A68D-D650DF29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9018-A25A-4438-B71B-CDD672376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process of putting our apps in a container</a:t>
            </a:r>
          </a:p>
          <a:p>
            <a:r>
              <a:rPr lang="en-US" dirty="0"/>
              <a:t>Containers should be completely isolated from the outside world</a:t>
            </a:r>
          </a:p>
          <a:p>
            <a:r>
              <a:rPr lang="en-US" dirty="0"/>
              <a:t>Linux is the foundation of most containers</a:t>
            </a:r>
          </a:p>
          <a:p>
            <a:r>
              <a:rPr lang="en-US" dirty="0"/>
              <a:t>Containers are</a:t>
            </a:r>
          </a:p>
          <a:p>
            <a:pPr lvl="1"/>
            <a:r>
              <a:rPr lang="en-US" dirty="0"/>
              <a:t>Built from images</a:t>
            </a:r>
          </a:p>
          <a:p>
            <a:pPr lvl="1"/>
            <a:r>
              <a:rPr lang="en-US" dirty="0"/>
              <a:t>Run on an engine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Virtualized and isolated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6570-1934-4569-94CD-67CFAC691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BBC8-E263-4623-B971-0C075554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542C-0CC0-4FCE-9BC9-7230B884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Open-source platform for developing, shipping, and running applications with containers</a:t>
            </a:r>
          </a:p>
          <a:p>
            <a:r>
              <a:rPr lang="en-US" dirty="0"/>
              <a:t>Runs on a Client-Server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29FB7-B982-4835-A9EC-45DC2B0CB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D71A7E-8705-4210-A19D-75758E83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855" y="2990067"/>
            <a:ext cx="7158290" cy="3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50EC-AF7E-4DCA-AC73-80F9C949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1FB6-E23A-41FF-9A55-6A4ADC806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CLI</a:t>
            </a:r>
          </a:p>
          <a:p>
            <a:r>
              <a:rPr lang="en-US" sz="2000" dirty="0"/>
              <a:t>Docker Command Line Interface</a:t>
            </a:r>
          </a:p>
          <a:p>
            <a:r>
              <a:rPr lang="en-US" sz="2000" dirty="0"/>
              <a:t>Interacts with the Daemon</a:t>
            </a:r>
          </a:p>
          <a:p>
            <a:r>
              <a:rPr lang="en-US" sz="2000" dirty="0"/>
              <a:t>Uses Rest API</a:t>
            </a:r>
          </a:p>
          <a:p>
            <a:pPr marL="50800" indent="0">
              <a:buNone/>
            </a:pPr>
            <a:r>
              <a:rPr lang="en-US" sz="2400" dirty="0"/>
              <a:t>Daemon</a:t>
            </a:r>
          </a:p>
          <a:p>
            <a:r>
              <a:rPr lang="en-US" sz="2000" dirty="0"/>
              <a:t>Long running process of Docker</a:t>
            </a:r>
          </a:p>
          <a:p>
            <a:pPr lvl="1"/>
            <a:r>
              <a:rPr lang="en-US" sz="1800" dirty="0"/>
              <a:t>Manages objects</a:t>
            </a:r>
          </a:p>
          <a:p>
            <a:pPr lvl="1"/>
            <a:r>
              <a:rPr lang="en-US" sz="1800" dirty="0"/>
              <a:t>Containers</a:t>
            </a:r>
          </a:p>
          <a:p>
            <a:pPr lvl="1"/>
            <a:r>
              <a:rPr lang="en-US" sz="1800" dirty="0"/>
              <a:t>Images</a:t>
            </a:r>
          </a:p>
          <a:p>
            <a:pPr marL="50800" indent="0">
              <a:buNone/>
            </a:pPr>
            <a:r>
              <a:rPr lang="en-US" sz="2400" dirty="0" err="1"/>
              <a:t>DockerHub</a:t>
            </a:r>
            <a:endParaRPr lang="en-US" sz="2400" dirty="0"/>
          </a:p>
          <a:p>
            <a:r>
              <a:rPr lang="en-US" sz="2000" dirty="0"/>
              <a:t>Centralized place to store images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A44E-D8AE-4AEA-8838-D2F1166B1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85A-2213-4751-A77A-65351D25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1A822-8A98-464B-A579-67B53D15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Building blocks that are managed by the daemon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Blueprint to construct a container</a:t>
            </a:r>
          </a:p>
          <a:p>
            <a:pPr lvl="1"/>
            <a:r>
              <a:rPr lang="en-US" dirty="0"/>
              <a:t>Created with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Runnable isolated instances of a set of processes and their dependencies</a:t>
            </a:r>
          </a:p>
          <a:p>
            <a:pPr lvl="1"/>
            <a:r>
              <a:rPr lang="en-US" dirty="0"/>
              <a:t>Built from an image</a:t>
            </a:r>
          </a:p>
          <a:p>
            <a:pPr lvl="1"/>
            <a:r>
              <a:rPr lang="en-US" dirty="0"/>
              <a:t>Managed by the daemon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04E7-2B8C-40A2-8EB7-C4D043E1C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CA13-03C5-410E-8F8B-D273CE7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BE3B-1966-4740-9EE6-EB44C8108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Defines everything needed for an image</a:t>
            </a:r>
          </a:p>
          <a:p>
            <a:r>
              <a:rPr lang="en-US" dirty="0"/>
              <a:t>Step by step instructions to create an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0E38-AD85-4848-A3F3-5EEE57A9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4214C-AF88-4AF9-A510-39B920B933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Important </a:t>
            </a:r>
            <a:r>
              <a:rPr lang="en-US" sz="2400" dirty="0" err="1"/>
              <a:t>Dockerfile</a:t>
            </a:r>
            <a:r>
              <a:rPr lang="en-US" sz="2400" dirty="0"/>
              <a:t> keywords</a:t>
            </a:r>
          </a:p>
          <a:p>
            <a:r>
              <a:rPr lang="en-US" sz="2000" dirty="0"/>
              <a:t>FROM image name</a:t>
            </a:r>
          </a:p>
          <a:p>
            <a:r>
              <a:rPr lang="en-US" sz="2000" dirty="0"/>
              <a:t>RUN &lt;command&gt;</a:t>
            </a:r>
          </a:p>
          <a:p>
            <a:r>
              <a:rPr lang="en-US" sz="2000" dirty="0"/>
              <a:t>RUN [“executable”, “param”]</a:t>
            </a:r>
          </a:p>
          <a:p>
            <a:r>
              <a:rPr lang="en-US" sz="2000" dirty="0"/>
              <a:t>ADD &lt;</a:t>
            </a:r>
            <a:r>
              <a:rPr lang="en-US" sz="2000" dirty="0" err="1"/>
              <a:t>src</a:t>
            </a:r>
            <a:r>
              <a:rPr lang="en-US" sz="2000" dirty="0"/>
              <a:t>&gt; &lt;</a:t>
            </a:r>
            <a:r>
              <a:rPr lang="en-US" sz="2000" dirty="0" err="1"/>
              <a:t>dest</a:t>
            </a:r>
            <a:r>
              <a:rPr lang="en-US" sz="2000" dirty="0"/>
              <a:t>&gt;</a:t>
            </a:r>
          </a:p>
          <a:p>
            <a:r>
              <a:rPr lang="en-US" sz="2000" dirty="0"/>
              <a:t>COPY &lt;</a:t>
            </a:r>
            <a:r>
              <a:rPr lang="en-US" sz="2000" dirty="0" err="1"/>
              <a:t>scr</a:t>
            </a:r>
            <a:r>
              <a:rPr lang="en-US" sz="2000" dirty="0"/>
              <a:t>&gt; &lt;</a:t>
            </a:r>
            <a:r>
              <a:rPr lang="en-US" sz="2000" dirty="0" err="1"/>
              <a:t>dest</a:t>
            </a:r>
            <a:r>
              <a:rPr lang="en-US" sz="2000" dirty="0"/>
              <a:t>&gt;</a:t>
            </a:r>
          </a:p>
          <a:p>
            <a:r>
              <a:rPr lang="en-US" sz="2000" dirty="0"/>
              <a:t>EXPOSE</a:t>
            </a:r>
          </a:p>
          <a:p>
            <a:r>
              <a:rPr lang="en-US" sz="2000" dirty="0"/>
              <a:t>VOLUME [/</a:t>
            </a:r>
            <a:r>
              <a:rPr lang="en-US" sz="2000" dirty="0" err="1"/>
              <a:t>dirname</a:t>
            </a:r>
            <a:r>
              <a:rPr lang="en-US" sz="2000" dirty="0"/>
              <a:t>]</a:t>
            </a:r>
          </a:p>
          <a:p>
            <a:r>
              <a:rPr lang="en-US" sz="2000" dirty="0"/>
              <a:t>WORKDIR</a:t>
            </a:r>
          </a:p>
          <a:p>
            <a:r>
              <a:rPr lang="en-US" sz="2000" dirty="0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29802111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483</Words>
  <Application>Microsoft Office PowerPoint</Application>
  <PresentationFormat>On-screen Show (4:3)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2_Custom Design</vt:lpstr>
      <vt:lpstr>Week 4 Day 3</vt:lpstr>
      <vt:lpstr>IaaS, SaaS, PaaS</vt:lpstr>
      <vt:lpstr>Virtual Machines</vt:lpstr>
      <vt:lpstr>Containers</vt:lpstr>
      <vt:lpstr>Containerization</vt:lpstr>
      <vt:lpstr>Docker</vt:lpstr>
      <vt:lpstr>Docker: Architecture</vt:lpstr>
      <vt:lpstr>Docker: Objects</vt:lpstr>
      <vt:lpstr>Docker: Dockerfile</vt:lpstr>
      <vt:lpstr>Docker: Build an Image</vt:lpstr>
      <vt:lpstr>Docker: Build a Container</vt:lpstr>
      <vt:lpstr>Docker: Container Management</vt:lpstr>
      <vt:lpstr>Docker Networking</vt:lpstr>
      <vt:lpstr>Docker: 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12</cp:revision>
  <dcterms:modified xsi:type="dcterms:W3CDTF">2022-02-04T21:03:38Z</dcterms:modified>
</cp:coreProperties>
</file>