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70" r:id="rId15"/>
    <p:sldId id="276" r:id="rId16"/>
    <p:sldId id="268" r:id="rId17"/>
    <p:sldId id="269" r:id="rId18"/>
    <p:sldId id="271" r:id="rId19"/>
    <p:sldId id="272" r:id="rId20"/>
    <p:sldId id="277" r:id="rId21"/>
    <p:sldId id="273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3 Day 1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and CSS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E894-14CE-4DE4-B061-546073A6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41C9-215A-4D69-B23F-1E5CC16E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14010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Used to display lists of items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- ordered/numbered list</a:t>
            </a:r>
          </a:p>
          <a:p>
            <a:r>
              <a:rPr lang="en-US" dirty="0"/>
              <a:t>&lt;ul&gt; - unordered/bulleted list</a:t>
            </a:r>
          </a:p>
          <a:p>
            <a:r>
              <a:rPr lang="en-US" dirty="0"/>
              <a:t>&lt;li&gt; - list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1BFB7-458E-4F15-898F-40CB32994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F465287-8E1A-4F7D-9EF2-6BE32F6D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43" y="3719328"/>
            <a:ext cx="3375244" cy="282694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64F7D5-DF8E-4B8D-B986-36F1E8A4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15" y="3719328"/>
            <a:ext cx="3375244" cy="2826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6C317-C883-40E0-8EE0-67B612628158}"/>
              </a:ext>
            </a:extLst>
          </p:cNvPr>
          <p:cNvSpPr txBox="1"/>
          <p:nvPr/>
        </p:nvSpPr>
        <p:spPr>
          <a:xfrm>
            <a:off x="2183365" y="6590337"/>
            <a:ext cx="477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https://www.tutorialbrain.com/html_tutorial/html_lists/</a:t>
            </a:r>
          </a:p>
        </p:txBody>
      </p:sp>
    </p:spTree>
    <p:extLst>
      <p:ext uri="{BB962C8B-B14F-4D97-AF65-F5344CB8AC3E}">
        <p14:creationId xmlns:p14="http://schemas.microsoft.com/office/powerpoint/2010/main" val="212609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C2072-32EF-4DE0-8E08-49177C620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Table and List DEMO</a:t>
            </a:r>
          </a:p>
        </p:txBody>
      </p:sp>
    </p:spTree>
    <p:extLst>
      <p:ext uri="{BB962C8B-B14F-4D97-AF65-F5344CB8AC3E}">
        <p14:creationId xmlns:p14="http://schemas.microsoft.com/office/powerpoint/2010/main" val="408742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B18-6E04-486E-835A-78F7C8CD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Hands on Number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BB713-5207-46AE-9A8D-E2E7C9FFE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Using different elements in HTML we just spoke about, create a webpage with everyone on your teams: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Background (schooling or whatnot)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Something interesting/fun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Optional a nice profile picture, that we can style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778C-4539-48C2-A914-13DE353EB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2D57-A689-41F2-9D18-F928942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A07B-CF60-4E55-8B6A-54A2DF3D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795672" cy="4525963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Used to collect data from the user</a:t>
            </a:r>
          </a:p>
          <a:p>
            <a:r>
              <a:rPr lang="en-US" sz="2000" dirty="0"/>
              <a:t>&lt;form&gt;</a:t>
            </a:r>
          </a:p>
          <a:p>
            <a:pPr lvl="1"/>
            <a:r>
              <a:rPr lang="en-US" sz="1600" dirty="0"/>
              <a:t>Attributes</a:t>
            </a:r>
          </a:p>
          <a:p>
            <a:pPr lvl="2"/>
            <a:r>
              <a:rPr lang="en-US" sz="1400" dirty="0"/>
              <a:t>action</a:t>
            </a:r>
          </a:p>
          <a:p>
            <a:pPr lvl="2"/>
            <a:r>
              <a:rPr lang="en-US" sz="1400" dirty="0"/>
              <a:t>target</a:t>
            </a:r>
          </a:p>
          <a:p>
            <a:pPr lvl="2"/>
            <a:r>
              <a:rPr lang="en-US" sz="1400" dirty="0"/>
              <a:t>method</a:t>
            </a:r>
          </a:p>
          <a:p>
            <a:r>
              <a:rPr lang="en-US" sz="2000" dirty="0"/>
              <a:t>&lt;input&gt;</a:t>
            </a:r>
          </a:p>
          <a:p>
            <a:pPr lvl="1"/>
            <a:r>
              <a:rPr lang="en-US" sz="1600" dirty="0"/>
              <a:t>Attributes</a:t>
            </a:r>
          </a:p>
          <a:p>
            <a:pPr lvl="2"/>
            <a:r>
              <a:rPr lang="en-US" sz="1400" dirty="0"/>
              <a:t>name</a:t>
            </a:r>
          </a:p>
          <a:p>
            <a:pPr lvl="2"/>
            <a:r>
              <a:rPr lang="en-US" sz="1400" dirty="0"/>
              <a:t>value</a:t>
            </a:r>
          </a:p>
          <a:p>
            <a:pPr lvl="2"/>
            <a:r>
              <a:rPr lang="en-US" sz="1400" dirty="0"/>
              <a:t>placeholder</a:t>
            </a:r>
          </a:p>
          <a:p>
            <a:pPr lvl="2"/>
            <a:r>
              <a:rPr lang="en-US" sz="1400" dirty="0"/>
              <a:t>required</a:t>
            </a:r>
          </a:p>
          <a:p>
            <a:pPr lvl="2"/>
            <a:r>
              <a:rPr lang="en-US" sz="1400" dirty="0"/>
              <a:t>min/max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1D56-9604-4F50-B492-34ABE42BC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46C5C-F4FC-45D9-8D96-1EA81970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59" y="2200275"/>
            <a:ext cx="5663030" cy="1272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BD548-32A4-49C2-8453-45E10328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59" y="3656040"/>
            <a:ext cx="5663031" cy="27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5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F330-0F03-4D94-AB2E-7CA87C96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Input Element and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384C-3131-4FA9-8723-E1FF471CC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600" dirty="0"/>
              <a:t>Input element collects the form data</a:t>
            </a:r>
          </a:p>
          <a:p>
            <a:r>
              <a:rPr lang="en-US" sz="2400" dirty="0"/>
              <a:t>Input types</a:t>
            </a:r>
          </a:p>
          <a:p>
            <a:pPr lvl="1"/>
            <a:r>
              <a:rPr lang="en-US" sz="2000" dirty="0"/>
              <a:t>text</a:t>
            </a:r>
          </a:p>
          <a:p>
            <a:pPr lvl="1"/>
            <a:r>
              <a:rPr lang="en-US" sz="2000" dirty="0"/>
              <a:t>password</a:t>
            </a:r>
          </a:p>
          <a:p>
            <a:pPr lvl="1"/>
            <a:r>
              <a:rPr lang="en-US" sz="2000" dirty="0"/>
              <a:t>radio</a:t>
            </a:r>
          </a:p>
          <a:p>
            <a:pPr lvl="1"/>
            <a:r>
              <a:rPr lang="en-US" sz="2000" dirty="0"/>
              <a:t>check boxes</a:t>
            </a:r>
          </a:p>
          <a:p>
            <a:pPr lvl="1"/>
            <a:r>
              <a:rPr lang="en-US" sz="2000" dirty="0"/>
              <a:t>file select</a:t>
            </a:r>
          </a:p>
          <a:p>
            <a:pPr lvl="1"/>
            <a:r>
              <a:rPr lang="en-US" sz="2000" dirty="0" err="1"/>
              <a:t>textarea</a:t>
            </a:r>
            <a:endParaRPr lang="en-US" sz="2000" dirty="0"/>
          </a:p>
          <a:p>
            <a:pPr lvl="1"/>
            <a:r>
              <a:rPr lang="en-US" sz="2000" dirty="0"/>
              <a:t>select</a:t>
            </a:r>
          </a:p>
          <a:p>
            <a:pPr lvl="1"/>
            <a:r>
              <a:rPr lang="en-US" sz="2000" dirty="0"/>
              <a:t>submit</a:t>
            </a:r>
          </a:p>
          <a:p>
            <a:pPr lvl="1"/>
            <a:r>
              <a:rPr lang="en-US" sz="2000" dirty="0"/>
              <a:t>reset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BEB3-52F1-485E-A879-08F795C14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B60FD-0667-4BA6-9581-9DFE4B55E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Forms DEMO</a:t>
            </a:r>
          </a:p>
        </p:txBody>
      </p:sp>
    </p:spTree>
    <p:extLst>
      <p:ext uri="{BB962C8B-B14F-4D97-AF65-F5344CB8AC3E}">
        <p14:creationId xmlns:p14="http://schemas.microsoft.com/office/powerpoint/2010/main" val="231407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978-6D43-40DF-87C1-AE5EB3F7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1BE1-9341-40A0-A9FF-29CACCBE6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Most recent version of HTML, introduced:</a:t>
            </a:r>
          </a:p>
          <a:p>
            <a:r>
              <a:rPr lang="en-US" dirty="0"/>
              <a:t>DOCTYPE</a:t>
            </a:r>
          </a:p>
          <a:p>
            <a:r>
              <a:rPr lang="en-US" dirty="0"/>
              <a:t>Character encoding metadata</a:t>
            </a:r>
          </a:p>
          <a:p>
            <a:r>
              <a:rPr lang="en-US" dirty="0"/>
              <a:t>Audio and Video embedding</a:t>
            </a:r>
          </a:p>
          <a:p>
            <a:r>
              <a:rPr lang="en-US" dirty="0"/>
              <a:t>Run JS in background</a:t>
            </a:r>
          </a:p>
          <a:p>
            <a:r>
              <a:rPr lang="en-US" dirty="0"/>
              <a:t>Semantic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AAC9-357E-4D85-A009-4AD0AB85D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318B-3F2F-4D72-94E5-0D71D7B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5: Semantic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321D-072E-4E78-8154-58E910ED0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Tags which describe what they are doing</a:t>
            </a:r>
          </a:p>
          <a:p>
            <a:r>
              <a:rPr lang="en-US" dirty="0"/>
              <a:t>Non-semantic</a:t>
            </a:r>
          </a:p>
          <a:p>
            <a:pPr lvl="1"/>
            <a:r>
              <a:rPr lang="en-US" dirty="0"/>
              <a:t>&lt;div&gt;, &lt;p&gt;, &lt;span&gt;</a:t>
            </a:r>
          </a:p>
          <a:p>
            <a:r>
              <a:rPr lang="en-US" dirty="0"/>
              <a:t>Semantic</a:t>
            </a:r>
          </a:p>
          <a:p>
            <a:pPr lvl="1"/>
            <a:r>
              <a:rPr lang="en-US" dirty="0"/>
              <a:t>&lt;table&gt; pre HTML 5</a:t>
            </a:r>
          </a:p>
          <a:p>
            <a:pPr lvl="1"/>
            <a:r>
              <a:rPr lang="en-US" dirty="0"/>
              <a:t>&lt;section&gt;, &lt;article&gt;, &lt;footer&gt;</a:t>
            </a:r>
          </a:p>
          <a:p>
            <a:pPr lvl="1"/>
            <a:r>
              <a:rPr lang="en-US" dirty="0"/>
              <a:t>&lt;footer&gt;, &lt;nav&gt;, &lt;aside&gt;</a:t>
            </a:r>
          </a:p>
          <a:p>
            <a:pPr lvl="1"/>
            <a:r>
              <a:rPr lang="en-US" dirty="0"/>
              <a:t>&lt;figure&gt;, &lt;</a:t>
            </a:r>
            <a:r>
              <a:rPr lang="en-US" dirty="0" err="1"/>
              <a:t>figcaption</a:t>
            </a:r>
            <a:r>
              <a:rPr lang="en-US" dirty="0"/>
              <a:t>&gt;, &lt;details&gt;</a:t>
            </a:r>
          </a:p>
          <a:p>
            <a:pPr lvl="1"/>
            <a:r>
              <a:rPr lang="en-US" dirty="0"/>
              <a:t>&lt;mark&gt;, &lt;summary&gt;, &lt;time&gt;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62E2E-4339-4AB7-9114-0A63A6342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5CD0-DE50-4EAD-91A0-5ED05384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5: Audio and Video tags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64E38-F427-4B29-B7C6-332C56CBF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FAE0D-FE90-495B-896A-1DDA0706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8408" y="1538839"/>
            <a:ext cx="4107743" cy="3184081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&lt;video&gt;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controls</a:t>
            </a:r>
          </a:p>
          <a:p>
            <a:pPr marL="101600" indent="0">
              <a:buNone/>
            </a:pPr>
            <a:r>
              <a:rPr lang="en-US" dirty="0"/>
              <a:t>&lt;source&gt;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A90E9-AC6D-432A-A294-D3EC16B3A7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6" y="1540358"/>
            <a:ext cx="4113904" cy="4823354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&lt;audio&gt;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controls</a:t>
            </a:r>
          </a:p>
          <a:p>
            <a:pPr marL="101600" indent="0">
              <a:buNone/>
            </a:pPr>
            <a:r>
              <a:rPr lang="en-US" dirty="0"/>
              <a:t>&lt;source&gt;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type</a:t>
            </a:r>
          </a:p>
          <a:p>
            <a:pPr marL="101600" indent="0">
              <a:buNone/>
            </a:pP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33EE5-196D-477F-8A32-64EE1EDF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8" y="4249813"/>
            <a:ext cx="3161075" cy="2107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FC73A-C1CD-44EC-9B4E-7F972718F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41" y="4915912"/>
            <a:ext cx="18954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AF60-75A2-4A9B-8D56-FB9957B0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5: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6923-701E-4BE8-B969-2FF65CFD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Make sure the data is correct on the client side</a:t>
            </a:r>
          </a:p>
          <a:p>
            <a:r>
              <a:rPr lang="en-US" dirty="0"/>
              <a:t>With </a:t>
            </a:r>
            <a:r>
              <a:rPr lang="en-US" dirty="0" err="1"/>
              <a:t>javascript</a:t>
            </a:r>
            <a:r>
              <a:rPr lang="en-US" dirty="0"/>
              <a:t>, or form validation</a:t>
            </a:r>
          </a:p>
          <a:p>
            <a:r>
              <a:rPr lang="en-US" dirty="0"/>
              <a:t>HTML5 validation techniques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ninlength</a:t>
            </a:r>
            <a:r>
              <a:rPr lang="en-US" dirty="0"/>
              <a:t> or </a:t>
            </a:r>
            <a:r>
              <a:rPr lang="en-US" dirty="0" err="1"/>
              <a:t>maxlength</a:t>
            </a:r>
            <a:endParaRPr lang="en-US" dirty="0"/>
          </a:p>
          <a:p>
            <a:pPr lvl="1"/>
            <a:r>
              <a:rPr lang="en-US" dirty="0" err="1"/>
              <a:t>nin</a:t>
            </a:r>
            <a:r>
              <a:rPr lang="en-US" dirty="0"/>
              <a:t> or max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090F-EB7C-4448-B714-685FD1B90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View Controller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3786A68-8286-48D0-AE7A-1D669C78C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6" y="1219200"/>
            <a:ext cx="7125165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BCA69-E7AB-491B-8C5F-5C511B4A454D}"/>
              </a:ext>
            </a:extLst>
          </p:cNvPr>
          <p:cNvSpPr txBox="1"/>
          <p:nvPr/>
        </p:nvSpPr>
        <p:spPr>
          <a:xfrm>
            <a:off x="0" y="6546274"/>
            <a:ext cx="905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https://www.freecodecamp.org/news/the-model-view-controller-pattern-mvc-architecture-and-frameworks-explained/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02BE17-81EF-4349-A13F-4C221147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5 DEMO</a:t>
            </a:r>
          </a:p>
        </p:txBody>
      </p:sp>
    </p:spTree>
    <p:extLst>
      <p:ext uri="{BB962C8B-B14F-4D97-AF65-F5344CB8AC3E}">
        <p14:creationId xmlns:p14="http://schemas.microsoft.com/office/powerpoint/2010/main" val="145122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C208-C44F-479B-BA50-60D769DB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6F43-B3FC-4F68-A65F-AA0BB569B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Cascading Style Sheets</a:t>
            </a:r>
          </a:p>
          <a:p>
            <a:r>
              <a:rPr lang="en-US" sz="2000" dirty="0"/>
              <a:t>Key/value pair of rules that define the styling of the webpage</a:t>
            </a:r>
          </a:p>
          <a:p>
            <a:r>
              <a:rPr lang="en-US" sz="2000" dirty="0"/>
              <a:t>Composed of selectors and declarations</a:t>
            </a:r>
          </a:p>
          <a:p>
            <a:pPr lvl="1"/>
            <a:r>
              <a:rPr lang="en-US" sz="1800" dirty="0"/>
              <a:t>Selector is an html element or group of elements</a:t>
            </a:r>
          </a:p>
          <a:p>
            <a:pPr lvl="1"/>
            <a:r>
              <a:rPr lang="en-US" sz="1800" dirty="0"/>
              <a:t>Declaration is the styling rules</a:t>
            </a:r>
          </a:p>
          <a:p>
            <a:r>
              <a:rPr lang="en-US" sz="2400" dirty="0"/>
              <a:t>Linking CSS to an HTML page</a:t>
            </a:r>
          </a:p>
          <a:p>
            <a:pPr lvl="1"/>
            <a:r>
              <a:rPr lang="en-US" sz="2000" dirty="0"/>
              <a:t>Inline – applied directly to the element on the page</a:t>
            </a:r>
          </a:p>
          <a:p>
            <a:pPr lvl="1"/>
            <a:r>
              <a:rPr lang="en-US" sz="2000" dirty="0"/>
              <a:t>Internal/Embedded – declared in a &lt;style&gt; tag in the head</a:t>
            </a:r>
          </a:p>
          <a:p>
            <a:pPr lvl="1"/>
            <a:r>
              <a:rPr lang="en-US" sz="2000" dirty="0"/>
              <a:t>External – declared in an external </a:t>
            </a:r>
            <a:r>
              <a:rPr lang="en-US" sz="2000" dirty="0" err="1"/>
              <a:t>css</a:t>
            </a:r>
            <a:r>
              <a:rPr lang="en-US" sz="2000" dirty="0"/>
              <a:t> file, linked with &lt;link&gt; tag in the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F47F-A73F-4FD9-9ECA-BE27D3CCE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F7D-E7E0-450A-A546-23EFA291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FA62-1D67-4113-B793-65F503E94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B9A2161-BCC4-420B-9670-BE20A0A3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2" y="642637"/>
            <a:ext cx="8338787" cy="6379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0BB5E-44B7-44A3-B9CB-D39EAC323FCA}"/>
              </a:ext>
            </a:extLst>
          </p:cNvPr>
          <p:cNvSpPr txBox="1"/>
          <p:nvPr/>
        </p:nvSpPr>
        <p:spPr>
          <a:xfrm>
            <a:off x="441699" y="6546274"/>
            <a:ext cx="826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https://upload.wikimedia.org/wikipedia/commons/thumb/e/ed/Box-model.svg/1200px-Box-model.svg.png</a:t>
            </a:r>
          </a:p>
        </p:txBody>
      </p:sp>
    </p:spTree>
    <p:extLst>
      <p:ext uri="{BB962C8B-B14F-4D97-AF65-F5344CB8AC3E}">
        <p14:creationId xmlns:p14="http://schemas.microsoft.com/office/powerpoint/2010/main" val="183258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DF8-7197-4EBD-B894-068523AD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Properties and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4D70-FDBF-4455-AD0B-F49226EE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88226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Properties: used to style the elements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margin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text-align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9C34-9B0F-459B-9CDB-2D6ABDB65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32079CA-D24B-45F6-85A1-67DDF9A6BCC4}"/>
              </a:ext>
            </a:extLst>
          </p:cNvPr>
          <p:cNvSpPr txBox="1">
            <a:spLocks/>
          </p:cNvSpPr>
          <p:nvPr/>
        </p:nvSpPr>
        <p:spPr>
          <a:xfrm>
            <a:off x="4572000" y="1481446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Selectors: used to select elements to style</a:t>
            </a:r>
          </a:p>
          <a:p>
            <a:r>
              <a:rPr lang="en-US" dirty="0"/>
              <a:t>Element: p {}</a:t>
            </a:r>
          </a:p>
          <a:p>
            <a:r>
              <a:rPr lang="en-US" dirty="0"/>
              <a:t>Id: #elementId{}</a:t>
            </a:r>
          </a:p>
          <a:p>
            <a:r>
              <a:rPr lang="en-US" dirty="0"/>
              <a:t>Class: .class{}</a:t>
            </a:r>
          </a:p>
          <a:p>
            <a:r>
              <a:rPr lang="en-US" dirty="0"/>
              <a:t>Universal: *{}</a:t>
            </a:r>
          </a:p>
          <a:p>
            <a:r>
              <a:rPr lang="en-US" dirty="0"/>
              <a:t>Attribute: [attribute]{}</a:t>
            </a:r>
          </a:p>
          <a:p>
            <a:r>
              <a:rPr lang="en-US" dirty="0"/>
              <a:t>Child: div &gt; p {}</a:t>
            </a:r>
          </a:p>
          <a:p>
            <a:r>
              <a:rPr lang="en-US" dirty="0"/>
              <a:t>Descendent: div p {}</a:t>
            </a:r>
          </a:p>
        </p:txBody>
      </p:sp>
    </p:spTree>
    <p:extLst>
      <p:ext uri="{BB962C8B-B14F-4D97-AF65-F5344CB8AC3E}">
        <p14:creationId xmlns:p14="http://schemas.microsoft.com/office/powerpoint/2010/main" val="3091710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FD46-11B8-4AEA-9792-0C6B9ED1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Specificity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2A0F-2D2E-41F6-935C-73FCC1969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Determines the styling rules for elements that have been selected by multiple selectors</a:t>
            </a:r>
          </a:p>
          <a:p>
            <a:r>
              <a:rPr lang="en-US" dirty="0"/>
              <a:t>Follows a specific ordering: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Inline CSS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ID selector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Class attribute and Pseudo-class selector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Element and Pseudo-element selector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C3E8-2B68-4A80-9345-BB20EE0C9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3B7BF5-1475-4EA5-931A-D6974330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DEMO</a:t>
            </a:r>
          </a:p>
        </p:txBody>
      </p:sp>
    </p:spTree>
    <p:extLst>
      <p:ext uri="{BB962C8B-B14F-4D97-AF65-F5344CB8AC3E}">
        <p14:creationId xmlns:p14="http://schemas.microsoft.com/office/powerpoint/2010/main" val="198937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342E-F6EF-4440-880E-9E53BA64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Responsive Web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9B0AA-80EF-4531-9DF3-13BD234C1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Approach that allows websites to render on all devices</a:t>
            </a:r>
          </a:p>
          <a:p>
            <a:r>
              <a:rPr lang="en-US" dirty="0"/>
              <a:t>Done through </a:t>
            </a:r>
            <a:r>
              <a:rPr lang="en-US" dirty="0" err="1"/>
              <a:t>css</a:t>
            </a:r>
            <a:r>
              <a:rPr lang="en-US" dirty="0"/>
              <a:t> selectors</a:t>
            </a:r>
          </a:p>
          <a:p>
            <a:r>
              <a:rPr lang="en-US" dirty="0"/>
              <a:t>Media queries</a:t>
            </a:r>
          </a:p>
          <a:p>
            <a:r>
              <a:rPr lang="en-US" dirty="0"/>
              <a:t>Flexible grids</a:t>
            </a:r>
          </a:p>
          <a:p>
            <a:r>
              <a:rPr lang="en-US" dirty="0"/>
              <a:t>Flex boxes</a:t>
            </a:r>
          </a:p>
          <a:p>
            <a:r>
              <a:rPr lang="en-US" dirty="0"/>
              <a:t>Flexible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BAF36-5D60-4A05-BE08-BE72C1881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EEAB-93D5-4A9D-9C73-3BAF294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Design: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5DC7-0FA0-4337-AA8A-1BFB01FFE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Allows the CSS to change based on the device</a:t>
            </a:r>
          </a:p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Media feature expressions, and optional media type</a:t>
            </a:r>
          </a:p>
          <a:p>
            <a:r>
              <a:rPr lang="en-US" dirty="0"/>
              <a:t>Media Types</a:t>
            </a:r>
          </a:p>
          <a:p>
            <a:pPr lvl="1"/>
            <a:r>
              <a:rPr lang="en-US" dirty="0"/>
              <a:t>all, print, screen, speech</a:t>
            </a:r>
          </a:p>
          <a:p>
            <a:r>
              <a:rPr lang="en-US" dirty="0"/>
              <a:t>Media features</a:t>
            </a:r>
          </a:p>
          <a:p>
            <a:pPr lvl="1"/>
            <a:r>
              <a:rPr lang="en-US" dirty="0"/>
              <a:t>grid, height, width, hover, and more</a:t>
            </a:r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not, any,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206A3-B1AF-4DF3-92F5-D4E5DC60CC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514E-2E96-4BC3-8401-39A5FE76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Design: Flex Box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77563-24D0-4BC3-88B9-DCC47110C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76931-9B0E-412B-8E85-0B9F932D2D9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5" y="1540359"/>
            <a:ext cx="8465035" cy="1888642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One dimensional layout method for arranging elements in row or columns</a:t>
            </a:r>
          </a:p>
          <a:p>
            <a:r>
              <a:rPr lang="en-US" dirty="0"/>
              <a:t>Create a flex container with </a:t>
            </a:r>
            <a:r>
              <a:rPr lang="en-US" dirty="0" err="1"/>
              <a:t>css</a:t>
            </a:r>
            <a:r>
              <a:rPr lang="en-US" dirty="0"/>
              <a:t> property “display: flex”</a:t>
            </a:r>
          </a:p>
          <a:p>
            <a:r>
              <a:rPr lang="en-US" dirty="0"/>
              <a:t>And element in the flex container will be responsive to flex box properties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B9EA6-58DC-4283-8316-47B550516B7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08407" y="3429000"/>
            <a:ext cx="4107743" cy="2607816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Flex Item Properties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Flex grow</a:t>
            </a:r>
          </a:p>
          <a:p>
            <a:r>
              <a:rPr lang="en-US" dirty="0"/>
              <a:t>Flex shrink</a:t>
            </a:r>
          </a:p>
          <a:p>
            <a:r>
              <a:rPr lang="en-US" dirty="0"/>
              <a:t>Flex basis</a:t>
            </a:r>
          </a:p>
          <a:p>
            <a:r>
              <a:rPr lang="en-US" dirty="0"/>
              <a:t>Flex property</a:t>
            </a:r>
          </a:p>
          <a:p>
            <a:r>
              <a:rPr lang="en-US" dirty="0"/>
              <a:t>Align self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EBFD6D-249C-4497-A87D-D47899CE702D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1115" y="3429000"/>
            <a:ext cx="4113904" cy="2415307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Flex Box Properties</a:t>
            </a:r>
          </a:p>
          <a:p>
            <a:r>
              <a:rPr lang="en-US" dirty="0"/>
              <a:t>Flex direction</a:t>
            </a:r>
          </a:p>
          <a:p>
            <a:r>
              <a:rPr lang="en-US" dirty="0"/>
              <a:t>Flex wrap</a:t>
            </a:r>
          </a:p>
          <a:p>
            <a:r>
              <a:rPr lang="en-US" dirty="0"/>
              <a:t>Flex flow</a:t>
            </a:r>
          </a:p>
          <a:p>
            <a:r>
              <a:rPr lang="en-US" dirty="0"/>
              <a:t>Justify Content</a:t>
            </a:r>
          </a:p>
          <a:p>
            <a:r>
              <a:rPr lang="en-US" dirty="0"/>
              <a:t>Align Items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60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3378-81C3-4015-8E8D-22F6F24A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Design: CSS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9F1C-5DC4-4018-943F-F3615617C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Two-dimensional grid-based layout system</a:t>
            </a:r>
          </a:p>
          <a:p>
            <a:r>
              <a:rPr lang="en-US" dirty="0"/>
              <a:t>Set the grid container with “display: grid”</a:t>
            </a:r>
          </a:p>
          <a:p>
            <a:r>
              <a:rPr lang="en-US" dirty="0"/>
              <a:t>Set columns with “grid-template-columns”</a:t>
            </a:r>
          </a:p>
          <a:p>
            <a:r>
              <a:rPr lang="en-US" dirty="0"/>
              <a:t>Set rows with “grid-template-rows”</a:t>
            </a:r>
          </a:p>
          <a:p>
            <a:r>
              <a:rPr lang="en-US" dirty="0"/>
              <a:t>Used similarly to flex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57E63-84C9-4F12-A73D-1E38397258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FFDB-B932-4839-AC3B-DDC425E1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B906-D1F9-4CA4-A12E-5C192E70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4719342"/>
            <a:ext cx="8383980" cy="1672347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Hyper Text Markup Language</a:t>
            </a:r>
          </a:p>
          <a:p>
            <a:r>
              <a:rPr lang="en-US" dirty="0"/>
              <a:t>Hyper Text – Connecting pages</a:t>
            </a:r>
          </a:p>
          <a:p>
            <a:r>
              <a:rPr lang="en-US" dirty="0"/>
              <a:t>Markup – Describing data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9E1BA-01EE-496E-8CC9-F3611F698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Funnel chart&#10;&#10;Description automatically generated">
            <a:extLst>
              <a:ext uri="{FF2B5EF4-FFF2-40B4-BE49-F238E27FC236}">
                <a16:creationId xmlns:a16="http://schemas.microsoft.com/office/drawing/2014/main" id="{D2F154F3-DF5B-461F-BE4E-CD25B72B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19" y="1251182"/>
            <a:ext cx="5726962" cy="3436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8F20FC-22CD-41AB-B358-F6A4BCA21BB2}"/>
              </a:ext>
            </a:extLst>
          </p:cNvPr>
          <p:cNvSpPr txBox="1"/>
          <p:nvPr/>
        </p:nvSpPr>
        <p:spPr>
          <a:xfrm>
            <a:off x="1058057" y="6540044"/>
            <a:ext cx="702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https://www.oxfordwebstudio.com/user/pages/06.da-li-znate/sta-je-html/sta-je-html.jpg</a:t>
            </a:r>
          </a:p>
        </p:txBody>
      </p:sp>
    </p:spTree>
    <p:extLst>
      <p:ext uri="{BB962C8B-B14F-4D97-AF65-F5344CB8AC3E}">
        <p14:creationId xmlns:p14="http://schemas.microsoft.com/office/powerpoint/2010/main" val="332827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4455-7D73-41C3-914D-00E2457C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Elements and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D623-0AC6-45E7-A9B2-B57C6BAA7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Elements</a:t>
            </a:r>
          </a:p>
          <a:p>
            <a:r>
              <a:rPr lang="en-US" dirty="0"/>
              <a:t>Create the structure of the HTML document</a:t>
            </a:r>
          </a:p>
          <a:p>
            <a:pPr lvl="1"/>
            <a:r>
              <a:rPr lang="en-US" dirty="0"/>
              <a:t>Block-level render on new lines</a:t>
            </a:r>
          </a:p>
          <a:p>
            <a:pPr lvl="1"/>
            <a:r>
              <a:rPr lang="en-US" dirty="0"/>
              <a:t>Inline render next to one another on the same line</a:t>
            </a:r>
          </a:p>
          <a:p>
            <a:pPr marL="50800" indent="0">
              <a:buNone/>
            </a:pPr>
            <a:r>
              <a:rPr lang="en-US" dirty="0"/>
              <a:t>Tags</a:t>
            </a:r>
          </a:p>
          <a:p>
            <a:r>
              <a:rPr lang="en-US" dirty="0"/>
              <a:t>Create the physical elements</a:t>
            </a:r>
          </a:p>
          <a:p>
            <a:pPr lvl="1"/>
            <a:r>
              <a:rPr lang="en-US" dirty="0"/>
              <a:t>Enclosed in brackets &lt;&gt;</a:t>
            </a:r>
          </a:p>
          <a:p>
            <a:pPr lvl="1"/>
            <a:r>
              <a:rPr lang="en-US" dirty="0"/>
              <a:t>Most need opening &lt;&gt; and closing &lt;/&gt; tags</a:t>
            </a:r>
          </a:p>
          <a:p>
            <a:pPr lvl="1"/>
            <a:r>
              <a:rPr lang="en-US" dirty="0"/>
              <a:t>Some are self closing &lt;/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5DFE-AB99-416D-BF06-4E3ACAE65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2B5F-79B2-43FE-B712-780B9EFE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Common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AE411-67B1-4528-9E99-95899CA43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There are over 100 different HTML elements</a:t>
            </a:r>
          </a:p>
          <a:p>
            <a:r>
              <a:rPr lang="en-US" dirty="0"/>
              <a:t>These are some of the most common:</a:t>
            </a:r>
          </a:p>
          <a:p>
            <a:pPr lvl="1"/>
            <a:r>
              <a:rPr lang="en-US" dirty="0"/>
              <a:t>&lt;div&gt;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&lt;span&gt;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&lt;h1&gt; . . . &lt;h6&gt;</a:t>
            </a:r>
          </a:p>
          <a:p>
            <a:pPr lvl="1"/>
            <a:r>
              <a:rPr lang="en-US" dirty="0"/>
              <a:t>&lt;a&gt;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7BC60-1404-4CBC-920B-C4654A79B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71F-ADBB-4B79-8F3E-1A63DC7B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9C69-795C-4D51-9366-2DADA68F2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600" dirty="0"/>
              <a:t>Key/value pairs which give metadata about the tag</a:t>
            </a:r>
          </a:p>
          <a:p>
            <a:r>
              <a:rPr lang="en-US" sz="2400" dirty="0"/>
              <a:t>Defined inside of the opening tag</a:t>
            </a:r>
          </a:p>
          <a:p>
            <a:r>
              <a:rPr lang="en-US" sz="2400" dirty="0"/>
              <a:t>Global attributes</a:t>
            </a:r>
          </a:p>
          <a:p>
            <a:pPr lvl="1"/>
            <a:r>
              <a:rPr lang="en-US" sz="1800" dirty="0"/>
              <a:t>Class</a:t>
            </a:r>
          </a:p>
          <a:p>
            <a:pPr lvl="1"/>
            <a:r>
              <a:rPr lang="en-US" sz="1800" dirty="0"/>
              <a:t>Id </a:t>
            </a:r>
          </a:p>
          <a:p>
            <a:pPr lvl="1"/>
            <a:r>
              <a:rPr lang="en-US" sz="1800" dirty="0"/>
              <a:t>Hidden</a:t>
            </a:r>
          </a:p>
          <a:p>
            <a:pPr lvl="1"/>
            <a:r>
              <a:rPr lang="en-US" sz="1800" dirty="0"/>
              <a:t>Lang</a:t>
            </a:r>
          </a:p>
          <a:p>
            <a:pPr lvl="1"/>
            <a:r>
              <a:rPr lang="en-US" sz="1800" dirty="0"/>
              <a:t>Style</a:t>
            </a:r>
          </a:p>
          <a:p>
            <a:pPr lvl="1"/>
            <a:r>
              <a:rPr lang="en-US" sz="1800" dirty="0"/>
              <a:t>Title</a:t>
            </a:r>
          </a:p>
          <a:p>
            <a:r>
              <a:rPr lang="en-US" sz="2400" dirty="0"/>
              <a:t>Tag specific</a:t>
            </a:r>
          </a:p>
          <a:p>
            <a:pPr lvl="1"/>
            <a:r>
              <a:rPr lang="en-US" sz="2000" dirty="0"/>
              <a:t>&lt;/</a:t>
            </a:r>
            <a:r>
              <a:rPr lang="en-US" sz="2000" dirty="0" err="1"/>
              <a:t>img</a:t>
            </a:r>
            <a:r>
              <a:rPr lang="en-US" sz="2000" dirty="0"/>
              <a:t>&gt; </a:t>
            </a:r>
            <a:r>
              <a:rPr lang="en-US" sz="2000" dirty="0" err="1"/>
              <a:t>src</a:t>
            </a:r>
            <a:r>
              <a:rPr lang="en-US" sz="2000" dirty="0"/>
              <a:t> and alt</a:t>
            </a:r>
          </a:p>
          <a:p>
            <a:pPr lvl="1"/>
            <a:r>
              <a:rPr lang="en-US" sz="2000" dirty="0"/>
              <a:t>&lt;a&gt; </a:t>
            </a:r>
            <a:r>
              <a:rPr lang="en-US" sz="2000" dirty="0" err="1"/>
              <a:t>href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58DEF-48A2-4318-B070-2B45FC692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00F6-E484-4EB9-AC09-B23612AE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Document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FB7A-0129-4EF1-9044-11B5B577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</p:spPr>
        <p:txBody>
          <a:bodyPr/>
          <a:lstStyle/>
          <a:p>
            <a:r>
              <a:rPr lang="en-US" sz="2400" dirty="0"/>
              <a:t>&lt;!DOCTYPE&gt;</a:t>
            </a:r>
          </a:p>
          <a:p>
            <a:pPr lvl="1"/>
            <a:r>
              <a:rPr lang="en-US" sz="1800" dirty="0"/>
              <a:t>Let’s browser know what type of document its reading</a:t>
            </a:r>
          </a:p>
          <a:p>
            <a:r>
              <a:rPr lang="en-US" sz="2400" dirty="0"/>
              <a:t>&lt;html&gt;</a:t>
            </a:r>
          </a:p>
          <a:p>
            <a:pPr lvl="1"/>
            <a:r>
              <a:rPr lang="en-US" sz="1800" dirty="0"/>
              <a:t>Root tag of the document</a:t>
            </a:r>
          </a:p>
          <a:p>
            <a:r>
              <a:rPr lang="en-US" sz="2400" dirty="0"/>
              <a:t>&lt;head&gt;</a:t>
            </a:r>
          </a:p>
          <a:p>
            <a:pPr lvl="1"/>
            <a:r>
              <a:rPr lang="en-US" sz="1800" dirty="0"/>
              <a:t>Inside of html tag, holds metadata about the page</a:t>
            </a:r>
          </a:p>
          <a:p>
            <a:r>
              <a:rPr lang="en-US" sz="2400" dirty="0"/>
              <a:t>&lt;body&gt;</a:t>
            </a:r>
          </a:p>
          <a:p>
            <a:pPr lvl="1"/>
            <a:r>
              <a:rPr lang="en-US" sz="1800" dirty="0"/>
              <a:t>Inside of html tag, holds the page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0E0E1-4CDD-4521-8312-87827612D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BC0F7EA-2D36-4F6B-8F79-35CD1A72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99" y="2218854"/>
            <a:ext cx="4438029" cy="3051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B315D-1E81-4244-AE7C-AE52E962650D}"/>
              </a:ext>
            </a:extLst>
          </p:cNvPr>
          <p:cNvSpPr txBox="1"/>
          <p:nvPr/>
        </p:nvSpPr>
        <p:spPr>
          <a:xfrm>
            <a:off x="467397" y="6546274"/>
            <a:ext cx="815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https://henryegloff.com/media/How-to-Develop-a-Basic-Webpage-Using-HTML-and-CSS-Tutorial-2.jpg</a:t>
            </a:r>
          </a:p>
        </p:txBody>
      </p:sp>
    </p:spTree>
    <p:extLst>
      <p:ext uri="{BB962C8B-B14F-4D97-AF65-F5344CB8AC3E}">
        <p14:creationId xmlns:p14="http://schemas.microsoft.com/office/powerpoint/2010/main" val="180418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1DF08B-5140-4F9B-9D05-0F4FE656E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HTML Page DEMO</a:t>
            </a:r>
          </a:p>
        </p:txBody>
      </p:sp>
    </p:spTree>
    <p:extLst>
      <p:ext uri="{BB962C8B-B14F-4D97-AF65-F5344CB8AC3E}">
        <p14:creationId xmlns:p14="http://schemas.microsoft.com/office/powerpoint/2010/main" val="90068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6EB3-E347-4CF7-A00D-A432C217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8008A-C01C-41DE-88BB-8ECADEB84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Tables are used to structure data</a:t>
            </a:r>
          </a:p>
          <a:p>
            <a:r>
              <a:rPr lang="en-US" dirty="0"/>
              <a:t>&lt;table&gt;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B719-D6C6-4249-881F-A35DAD71F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D22F4B4-71CE-44DE-B5F2-29DE5E73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2" y="2177825"/>
            <a:ext cx="5249008" cy="3829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3D6DC-92BD-4CE8-8B4C-80505AD6C671}"/>
              </a:ext>
            </a:extLst>
          </p:cNvPr>
          <p:cNvSpPr txBox="1"/>
          <p:nvPr/>
        </p:nvSpPr>
        <p:spPr>
          <a:xfrm>
            <a:off x="492998" y="6546274"/>
            <a:ext cx="815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https://www.simplilearn.com/ice9/free_resources_article_thumb/defining_html_tables-html_tables.PNG</a:t>
            </a:r>
          </a:p>
        </p:txBody>
      </p:sp>
    </p:spTree>
    <p:extLst>
      <p:ext uri="{BB962C8B-B14F-4D97-AF65-F5344CB8AC3E}">
        <p14:creationId xmlns:p14="http://schemas.microsoft.com/office/powerpoint/2010/main" val="221110279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1062</Words>
  <Application>Microsoft Office PowerPoint</Application>
  <PresentationFormat>On-screen Show (4:3)</PresentationFormat>
  <Paragraphs>247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2_Custom Design</vt:lpstr>
      <vt:lpstr>Week 3 Day 1</vt:lpstr>
      <vt:lpstr>Model View Controller</vt:lpstr>
      <vt:lpstr>HTML</vt:lpstr>
      <vt:lpstr>HTML: Elements and Tags</vt:lpstr>
      <vt:lpstr>HTML: Common Elements</vt:lpstr>
      <vt:lpstr>HTML: Attributes</vt:lpstr>
      <vt:lpstr>HTML: Document Structure</vt:lpstr>
      <vt:lpstr>PowerPoint Presentation</vt:lpstr>
      <vt:lpstr>HTML: Tables</vt:lpstr>
      <vt:lpstr>HTML: Lists</vt:lpstr>
      <vt:lpstr>PowerPoint Presentation</vt:lpstr>
      <vt:lpstr>HTML Hands on Number 1</vt:lpstr>
      <vt:lpstr>HTML: Forms</vt:lpstr>
      <vt:lpstr>HTML: Input Element and Types</vt:lpstr>
      <vt:lpstr>PowerPoint Presentation</vt:lpstr>
      <vt:lpstr>HTML 5</vt:lpstr>
      <vt:lpstr>HTML 5: Semantic Tags</vt:lpstr>
      <vt:lpstr>HTML 5: Audio and Video tags</vt:lpstr>
      <vt:lpstr>HTML 5: Validation</vt:lpstr>
      <vt:lpstr>PowerPoint Presentation</vt:lpstr>
      <vt:lpstr>CSS</vt:lpstr>
      <vt:lpstr>CSS: Box Model</vt:lpstr>
      <vt:lpstr>CSS: Properties and Selectors</vt:lpstr>
      <vt:lpstr>CSS: Specificity</vt:lpstr>
      <vt:lpstr>PowerPoint Presentation</vt:lpstr>
      <vt:lpstr>CSS: Responsive Web Design</vt:lpstr>
      <vt:lpstr>Responsive Web Design: Media Queries</vt:lpstr>
      <vt:lpstr>Responsive Web Design: Flex Box</vt:lpstr>
      <vt:lpstr>Responsive Web Design: CSS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19</cp:revision>
  <dcterms:modified xsi:type="dcterms:W3CDTF">2022-01-31T21:23:03Z</dcterms:modified>
</cp:coreProperties>
</file>