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W3D3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DOM and Events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3848-09A5-4EEB-83A7-3686F38F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Types of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9AC7-1B4B-4FC9-BD35-CE8354FF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224151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There are 16 different subclasses of the Event object, two you will see are: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191CF-29DC-4298-AA62-47DB202799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851203-9E5F-4937-B2C3-357300BDE1F7}"/>
              </a:ext>
            </a:extLst>
          </p:cNvPr>
          <p:cNvSpPr txBox="1">
            <a:spLocks/>
          </p:cNvSpPr>
          <p:nvPr/>
        </p:nvSpPr>
        <p:spPr>
          <a:xfrm>
            <a:off x="0" y="2705597"/>
            <a:ext cx="448551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MouseEvent</a:t>
            </a:r>
            <a:endParaRPr lang="en-US" dirty="0"/>
          </a:p>
          <a:p>
            <a:pPr lvl="1"/>
            <a:r>
              <a:rPr lang="en-US" dirty="0" err="1"/>
              <a:t>onmouseenter</a:t>
            </a:r>
            <a:r>
              <a:rPr lang="en-US" dirty="0"/>
              <a:t>, </a:t>
            </a:r>
            <a:r>
              <a:rPr lang="en-US" dirty="0" err="1"/>
              <a:t>onmouseleave</a:t>
            </a:r>
            <a:endParaRPr lang="en-US" dirty="0"/>
          </a:p>
          <a:p>
            <a:pPr lvl="1"/>
            <a:r>
              <a:rPr lang="en-US" dirty="0"/>
              <a:t>Special properties</a:t>
            </a:r>
          </a:p>
          <a:p>
            <a:pPr lvl="2"/>
            <a:r>
              <a:rPr lang="en-US" dirty="0" err="1"/>
              <a:t>clientX</a:t>
            </a:r>
            <a:r>
              <a:rPr lang="en-US" dirty="0"/>
              <a:t>, </a:t>
            </a:r>
            <a:r>
              <a:rPr lang="en-US" dirty="0" err="1"/>
              <a:t>clientY</a:t>
            </a:r>
            <a:endParaRPr lang="en-US" dirty="0"/>
          </a:p>
          <a:p>
            <a:pPr lvl="2"/>
            <a:r>
              <a:rPr lang="en-US" dirty="0" err="1"/>
              <a:t>movementX</a:t>
            </a:r>
            <a:r>
              <a:rPr lang="en-US" dirty="0"/>
              <a:t>, </a:t>
            </a:r>
            <a:r>
              <a:rPr lang="en-US" dirty="0" err="1"/>
              <a:t>movementY</a:t>
            </a:r>
            <a:endParaRPr lang="en-US" dirty="0"/>
          </a:p>
          <a:p>
            <a:pPr lvl="2"/>
            <a:r>
              <a:rPr lang="en-US" dirty="0" err="1"/>
              <a:t>offsetX</a:t>
            </a:r>
            <a:r>
              <a:rPr lang="en-US" dirty="0"/>
              <a:t>, </a:t>
            </a:r>
            <a:r>
              <a:rPr lang="en-US" dirty="0" err="1"/>
              <a:t>offsetY</a:t>
            </a:r>
            <a:endParaRPr lang="en-US" dirty="0"/>
          </a:p>
          <a:p>
            <a:pPr lvl="2"/>
            <a:r>
              <a:rPr lang="en-US" dirty="0" err="1"/>
              <a:t>screenX</a:t>
            </a:r>
            <a:r>
              <a:rPr lang="en-US" dirty="0"/>
              <a:t>, </a:t>
            </a:r>
            <a:r>
              <a:rPr lang="en-US" dirty="0" err="1"/>
              <a:t>screenY</a:t>
            </a:r>
            <a:endParaRPr lang="en-US" dirty="0"/>
          </a:p>
          <a:p>
            <a:pPr lvl="2"/>
            <a:r>
              <a:rPr lang="en-US" dirty="0" err="1"/>
              <a:t>altKey</a:t>
            </a:r>
            <a:r>
              <a:rPr lang="en-US" dirty="0"/>
              <a:t>, </a:t>
            </a:r>
            <a:r>
              <a:rPr lang="en-US" dirty="0" err="1"/>
              <a:t>ctrlKey</a:t>
            </a:r>
            <a:r>
              <a:rPr lang="en-US" dirty="0"/>
              <a:t>, </a:t>
            </a:r>
            <a:r>
              <a:rPr lang="en-US" dirty="0" err="1"/>
              <a:t>shiftKey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5EE6FB-BDCE-4CBA-91C6-01AF0E14011E}"/>
              </a:ext>
            </a:extLst>
          </p:cNvPr>
          <p:cNvSpPr txBox="1">
            <a:spLocks/>
          </p:cNvSpPr>
          <p:nvPr/>
        </p:nvSpPr>
        <p:spPr>
          <a:xfrm>
            <a:off x="4572000" y="2705597"/>
            <a:ext cx="4572000" cy="41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KeyboardEvent</a:t>
            </a:r>
            <a:endParaRPr lang="en-US" dirty="0"/>
          </a:p>
          <a:p>
            <a:pPr lvl="1"/>
            <a:r>
              <a:rPr lang="en-US" dirty="0" err="1"/>
              <a:t>Onkeydown</a:t>
            </a:r>
            <a:r>
              <a:rPr lang="en-US" dirty="0"/>
              <a:t>, </a:t>
            </a:r>
            <a:r>
              <a:rPr lang="en-US" dirty="0" err="1"/>
              <a:t>onkeyup</a:t>
            </a:r>
            <a:r>
              <a:rPr lang="en-US" dirty="0"/>
              <a:t>, </a:t>
            </a:r>
            <a:r>
              <a:rPr lang="en-US" dirty="0" err="1"/>
              <a:t>onkeypress</a:t>
            </a:r>
            <a:endParaRPr lang="en-US" dirty="0"/>
          </a:p>
          <a:p>
            <a:pPr lvl="1"/>
            <a:r>
              <a:rPr lang="en-US" dirty="0"/>
              <a:t>Special properties</a:t>
            </a:r>
          </a:p>
          <a:p>
            <a:pPr lvl="2"/>
            <a:r>
              <a:rPr lang="en-US" dirty="0" err="1"/>
              <a:t>altKey</a:t>
            </a:r>
            <a:r>
              <a:rPr lang="en-US" dirty="0"/>
              <a:t>, </a:t>
            </a:r>
            <a:r>
              <a:rPr lang="en-US" dirty="0" err="1"/>
              <a:t>ctrlKey</a:t>
            </a:r>
            <a:r>
              <a:rPr lang="en-US" dirty="0"/>
              <a:t>, </a:t>
            </a:r>
            <a:r>
              <a:rPr lang="en-US" dirty="0" err="1"/>
              <a:t>shiftKey</a:t>
            </a:r>
            <a:endParaRPr lang="en-US" dirty="0"/>
          </a:p>
          <a:p>
            <a:pPr lvl="2"/>
            <a:r>
              <a:rPr lang="en-US" dirty="0"/>
              <a:t>key, keycode, which</a:t>
            </a:r>
          </a:p>
          <a:p>
            <a:pPr lvl="2"/>
            <a:r>
              <a:rPr lang="en-US" dirty="0"/>
              <a:t>repeat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0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81A2-7DF8-4889-98AE-EB3D494B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Bubbling and Capturing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CB37-5D2A-4E34-8E51-7615F439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90" y="1219200"/>
            <a:ext cx="8273540" cy="1150918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Event propagation:</a:t>
            </a:r>
          </a:p>
          <a:p>
            <a:r>
              <a:rPr lang="en-US" sz="2000" dirty="0"/>
              <a:t>How the event flows through the components on the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39785-5F50-4825-9B9C-369EF2687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7D50-108F-426B-9C6D-C4FDE4A21FD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2370117"/>
            <a:ext cx="4009110" cy="3375045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Capturing</a:t>
            </a:r>
          </a:p>
          <a:p>
            <a:r>
              <a:rPr lang="en-US" sz="2400" dirty="0"/>
              <a:t>Must be declared when creating the handler</a:t>
            </a:r>
          </a:p>
          <a:p>
            <a:r>
              <a:rPr lang="en-US" sz="2400" dirty="0"/>
              <a:t>Top down approach</a:t>
            </a:r>
          </a:p>
          <a:p>
            <a:r>
              <a:rPr lang="en-US" sz="2400" dirty="0"/>
              <a:t> Only works with handlers registered with .</a:t>
            </a:r>
            <a:r>
              <a:rPr lang="en-US" sz="2400" dirty="0" err="1"/>
              <a:t>addEventListener</a:t>
            </a:r>
            <a:r>
              <a:rPr lang="en-US" sz="2400" dirty="0"/>
              <a:t>()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1C61782-FDC1-43F3-A6D5-263897EC6762}"/>
              </a:ext>
            </a:extLst>
          </p:cNvPr>
          <p:cNvSpPr txBox="1">
            <a:spLocks/>
          </p:cNvSpPr>
          <p:nvPr/>
        </p:nvSpPr>
        <p:spPr>
          <a:xfrm>
            <a:off x="562890" y="2370118"/>
            <a:ext cx="4009110" cy="337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Bubbling</a:t>
            </a:r>
          </a:p>
          <a:p>
            <a:r>
              <a:rPr lang="en-US" sz="2400" dirty="0"/>
              <a:t>Default strategy</a:t>
            </a:r>
          </a:p>
          <a:p>
            <a:r>
              <a:rPr lang="en-US" sz="2400" dirty="0"/>
              <a:t>Bottom up approach</a:t>
            </a:r>
          </a:p>
          <a:p>
            <a:r>
              <a:rPr lang="en-US" sz="2400" dirty="0"/>
              <a:t>Works with all handlers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98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B9E1-3F9E-40D0-91C9-6A95D714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and DOM Hands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225A-E9BE-4A24-ABD4-CFC80CFDB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AutoNum type="arabicPeriod"/>
            </a:pPr>
            <a:r>
              <a:rPr lang="en-US" dirty="0"/>
              <a:t>Create an HTML Page with a form</a:t>
            </a:r>
          </a:p>
          <a:p>
            <a:pPr marL="565150" indent="-514350">
              <a:buAutoNum type="arabicPeriod"/>
            </a:pPr>
            <a:r>
              <a:rPr lang="en-US" dirty="0"/>
              <a:t>Have the user input their name, and favorite color</a:t>
            </a:r>
          </a:p>
          <a:p>
            <a:pPr marL="565150" indent="-514350">
              <a:buAutoNum type="arabicPeriod"/>
            </a:pPr>
            <a:r>
              <a:rPr lang="en-US" dirty="0"/>
              <a:t>On submit, take that users name and favorite color and put it on the screen</a:t>
            </a:r>
          </a:p>
          <a:p>
            <a:pPr marL="565150" indent="-514350">
              <a:buAutoNum type="arabicPeriod"/>
            </a:pPr>
            <a:r>
              <a:rPr lang="en-US" dirty="0"/>
              <a:t>Color the users favorite color with the </a:t>
            </a:r>
            <a:r>
              <a:rPr lang="en-US" dirty="0" err="1"/>
              <a:t>css</a:t>
            </a:r>
            <a:r>
              <a:rPr lang="en-US" dirty="0"/>
              <a:t> color associated with it</a:t>
            </a:r>
          </a:p>
          <a:p>
            <a:pPr marL="565150" indent="-514350">
              <a:buAutoNum type="arabicPeriod"/>
            </a:pPr>
            <a:r>
              <a:rPr lang="en-US" dirty="0"/>
              <a:t>The page should be appended, do not override older submissions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FFF44-AF52-423D-A37E-053E6BD02F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dirty="0"/>
              <a:t>: OOP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Inheritance: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dirty="0"/>
              <a:t>Prototypical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dirty="0"/>
              <a:t>Set the __proto__ property of the object to refence it’s parent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dirty="0"/>
              <a:t>Use “newly” implemented classes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Encapsulation: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dirty="0"/>
              <a:t>Closures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function that can access the variables and arguments of its outer function, but can’t change them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2400" dirty="0"/>
              <a:t>Polymorphism: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coercion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2400" dirty="0"/>
              <a:t>Abstraction: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Classes from ES6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Creates object templates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dirty="0"/>
              <a:t>Even includes the static keyword and constructors</a:t>
            </a:r>
            <a:endParaRPr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E3A180-9C3D-47FC-9800-6B799A8FA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OOP DEMO</a:t>
            </a:r>
          </a:p>
        </p:txBody>
      </p:sp>
    </p:spTree>
    <p:extLst>
      <p:ext uri="{BB962C8B-B14F-4D97-AF65-F5344CB8AC3E}">
        <p14:creationId xmlns:p14="http://schemas.microsoft.com/office/powerpoint/2010/main" val="14514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76A7-0D7E-4B59-8BB7-52268932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Document Object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E960-4289-4727-97D8-8E8249FB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921663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The DOM is a tree like structure representing the HTML document</a:t>
            </a:r>
          </a:p>
          <a:p>
            <a:r>
              <a:rPr lang="en-US" dirty="0"/>
              <a:t>Root is also the html tag</a:t>
            </a:r>
          </a:p>
          <a:p>
            <a:r>
              <a:rPr lang="en-US" dirty="0"/>
              <a:t>Access every html element of the page with JS</a:t>
            </a:r>
          </a:p>
          <a:p>
            <a:r>
              <a:rPr lang="en-US" dirty="0"/>
              <a:t>Use the document keyword to gain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8AAE9-3F10-478A-8C4E-C9E46238BF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B0DB92D-2E2E-461E-AF47-DC4B11CE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2" y="1547206"/>
            <a:ext cx="3636316" cy="376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B9652A-888F-45FD-9675-629629DFE66D}"/>
              </a:ext>
            </a:extLst>
          </p:cNvPr>
          <p:cNvSpPr txBox="1"/>
          <p:nvPr/>
        </p:nvSpPr>
        <p:spPr>
          <a:xfrm>
            <a:off x="347125" y="6546274"/>
            <a:ext cx="844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https://upload.wikimedia.org/wikipedia/commons/thumb/5/5a/DOM-model.svg/1200px-DOM-model.svg.png</a:t>
            </a:r>
          </a:p>
        </p:txBody>
      </p:sp>
    </p:spTree>
    <p:extLst>
      <p:ext uri="{BB962C8B-B14F-4D97-AF65-F5344CB8AC3E}">
        <p14:creationId xmlns:p14="http://schemas.microsoft.com/office/powerpoint/2010/main" val="6816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DDCC-1BD0-411A-82E3-76AF7934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Select DOM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AD22-C2DF-4934-9E19-8F36611C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327" y="1864519"/>
            <a:ext cx="4285673" cy="4525963"/>
          </a:xfrm>
        </p:spPr>
        <p:txBody>
          <a:bodyPr/>
          <a:lstStyle/>
          <a:p>
            <a:pPr marL="50800" indent="0">
              <a:buNone/>
            </a:pPr>
            <a:r>
              <a:rPr lang="en-US" sz="1800" dirty="0"/>
              <a:t>Selecting Specific Elements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getElementById</a:t>
            </a:r>
            <a:r>
              <a:rPr lang="en-US" sz="1800" dirty="0"/>
              <a:t>(“id”)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getElementsByClassName</a:t>
            </a:r>
            <a:r>
              <a:rPr lang="en-US" sz="1800" dirty="0"/>
              <a:t>(“class”)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getElementsByTagName</a:t>
            </a:r>
            <a:r>
              <a:rPr lang="en-US" sz="1800" dirty="0"/>
              <a:t>(“tag”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querySelector</a:t>
            </a:r>
            <a:r>
              <a:rPr lang="en-US" sz="1800" dirty="0"/>
              <a:t>(“selector)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querySelectorAll</a:t>
            </a:r>
            <a:r>
              <a:rPr lang="en-US" sz="1800" dirty="0"/>
              <a:t>(“selector)</a:t>
            </a:r>
          </a:p>
          <a:p>
            <a:pPr marL="50800" indent="0">
              <a:buNone/>
            </a:pPr>
            <a:r>
              <a:rPr lang="en-US" sz="1800" dirty="0"/>
              <a:t>Gain access to top level nodes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documentElement</a:t>
            </a:r>
            <a:endParaRPr lang="en-US" sz="1800" dirty="0"/>
          </a:p>
          <a:p>
            <a:r>
              <a:rPr lang="en-US" sz="1800" dirty="0"/>
              <a:t>.head</a:t>
            </a:r>
          </a:p>
          <a:p>
            <a:r>
              <a:rPr lang="en-US" sz="1800" dirty="0"/>
              <a:t>.body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5E975-14A2-4FFB-8651-0BA147213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543318-B6EE-4529-993F-275A1190C734}"/>
              </a:ext>
            </a:extLst>
          </p:cNvPr>
          <p:cNvSpPr txBox="1">
            <a:spLocks/>
          </p:cNvSpPr>
          <p:nvPr/>
        </p:nvSpPr>
        <p:spPr>
          <a:xfrm>
            <a:off x="1053605" y="1235220"/>
            <a:ext cx="7036790" cy="62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1800" dirty="0"/>
              <a:t>All methods/properties are preceded by the document keyword</a:t>
            </a:r>
          </a:p>
          <a:p>
            <a:endParaRPr lang="en-US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F10111-1102-4B89-93CA-50D396A89573}"/>
              </a:ext>
            </a:extLst>
          </p:cNvPr>
          <p:cNvSpPr txBox="1">
            <a:spLocks/>
          </p:cNvSpPr>
          <p:nvPr/>
        </p:nvSpPr>
        <p:spPr>
          <a:xfrm>
            <a:off x="4665683" y="1864519"/>
            <a:ext cx="447831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1800" dirty="0"/>
              <a:t>Gain access to parent nodes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parentNode</a:t>
            </a:r>
            <a:endParaRPr lang="en-US" sz="1800" dirty="0"/>
          </a:p>
          <a:p>
            <a:r>
              <a:rPr lang="en-US" sz="1800" dirty="0"/>
              <a:t>.</a:t>
            </a:r>
            <a:r>
              <a:rPr lang="en-US" sz="1800" dirty="0" err="1"/>
              <a:t>parentElement</a:t>
            </a:r>
            <a:endParaRPr lang="en-US" sz="1800" dirty="0"/>
          </a:p>
          <a:p>
            <a:pPr marL="50800" indent="0">
              <a:buNone/>
            </a:pPr>
            <a:r>
              <a:rPr lang="en-US" sz="1800" dirty="0"/>
              <a:t>Gain access to child and sibling nodes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childNode</a:t>
            </a:r>
            <a:endParaRPr lang="en-US" sz="1800" dirty="0"/>
          </a:p>
          <a:p>
            <a:r>
              <a:rPr lang="en-US" sz="1800" dirty="0"/>
              <a:t>.</a:t>
            </a:r>
            <a:r>
              <a:rPr lang="en-US" sz="1800" dirty="0" err="1"/>
              <a:t>firstChild</a:t>
            </a:r>
            <a:endParaRPr lang="en-US" sz="1800" dirty="0"/>
          </a:p>
          <a:p>
            <a:r>
              <a:rPr lang="en-US" sz="1800" dirty="0"/>
              <a:t>.</a:t>
            </a:r>
            <a:r>
              <a:rPr lang="en-US" sz="1800" dirty="0" err="1"/>
              <a:t>lastChild</a:t>
            </a:r>
            <a:endParaRPr lang="en-US" sz="1800" dirty="0"/>
          </a:p>
          <a:p>
            <a:r>
              <a:rPr lang="en-US" sz="1800" dirty="0"/>
              <a:t>.</a:t>
            </a:r>
            <a:r>
              <a:rPr lang="en-US" sz="1800" dirty="0" err="1"/>
              <a:t>previousElementSibling</a:t>
            </a:r>
            <a:endParaRPr lang="en-US" sz="1800" dirty="0"/>
          </a:p>
          <a:p>
            <a:r>
              <a:rPr lang="en-US" sz="1800" dirty="0"/>
              <a:t>.</a:t>
            </a:r>
            <a:r>
              <a:rPr lang="en-US" sz="1800" dirty="0" err="1"/>
              <a:t>nextElementSibling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332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CD82-86B1-490E-A8E6-4F72C8EA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DOM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C187-47C9-4873-B1A5-3A51D78E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35063"/>
            <a:ext cx="4009110" cy="4175120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To modify elements, precede the methods/properties below with the element keyword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replaceChild</a:t>
            </a:r>
            <a:r>
              <a:rPr lang="en-US" sz="2000" dirty="0"/>
              <a:t>()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removeChild</a:t>
            </a:r>
            <a:r>
              <a:rPr lang="en-US" sz="2000" dirty="0"/>
              <a:t>()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insertBefore</a:t>
            </a:r>
            <a:r>
              <a:rPr lang="en-US" sz="2000" dirty="0"/>
              <a:t>()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innerText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textContent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innerHtml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cloneNode</a:t>
            </a:r>
            <a:r>
              <a:rPr lang="en-US" sz="2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5CC69-FAD0-40D6-A84B-8111E4BB54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F696F-F4B7-4E15-82C2-8CCEECA1B20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54880" y="2035063"/>
            <a:ext cx="4009110" cy="4175120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Modify element attributes with the following methods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getAttribute</a:t>
            </a:r>
            <a:r>
              <a:rPr lang="en-US" sz="2000" dirty="0"/>
              <a:t>(“attribute)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setAttribute</a:t>
            </a:r>
            <a:r>
              <a:rPr lang="en-US" sz="2000" dirty="0"/>
              <a:t>(“attribute)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removeAttribute</a:t>
            </a:r>
            <a:r>
              <a:rPr lang="en-US" sz="2000" dirty="0"/>
              <a:t>(“attribute)</a:t>
            </a:r>
          </a:p>
          <a:p>
            <a:r>
              <a:rPr lang="en-US" sz="2000" dirty="0"/>
              <a:t>.has Attribute(“attribute)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ACBE90-C3C0-4768-8C4E-5DACF76C1A2C}"/>
              </a:ext>
            </a:extLst>
          </p:cNvPr>
          <p:cNvSpPr txBox="1">
            <a:spLocks/>
          </p:cNvSpPr>
          <p:nvPr/>
        </p:nvSpPr>
        <p:spPr>
          <a:xfrm>
            <a:off x="490450" y="1268445"/>
            <a:ext cx="8163100" cy="71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Create a new DOM element : </a:t>
            </a:r>
            <a:r>
              <a:rPr lang="en-US" sz="2400" dirty="0" err="1"/>
              <a:t>document.createElement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384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48A251-05D6-49C4-A9CE-52BA6894E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 Manipulation DEMO</a:t>
            </a:r>
          </a:p>
        </p:txBody>
      </p:sp>
    </p:spTree>
    <p:extLst>
      <p:ext uri="{BB962C8B-B14F-4D97-AF65-F5344CB8AC3E}">
        <p14:creationId xmlns:p14="http://schemas.microsoft.com/office/powerpoint/2010/main" val="386488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7EE1-42EC-4D4D-8835-33E806CD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Events and Listeners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72ACA-D393-4DFD-8E2A-C66FB508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3971552" cy="5144512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Event:</a:t>
            </a:r>
          </a:p>
          <a:p>
            <a:r>
              <a:rPr lang="en-US" sz="2000" dirty="0"/>
              <a:t>When a user interacts with your webpage</a:t>
            </a:r>
          </a:p>
          <a:p>
            <a:r>
              <a:rPr lang="en-US" sz="2000" dirty="0"/>
              <a:t>Handle these with Event Listeners/Handlers</a:t>
            </a:r>
          </a:p>
          <a:p>
            <a:pPr marL="50800" indent="0">
              <a:buNone/>
            </a:pPr>
            <a:r>
              <a:rPr lang="en-US" sz="2400" dirty="0"/>
              <a:t>Many Types of Events:</a:t>
            </a:r>
          </a:p>
          <a:p>
            <a:r>
              <a:rPr lang="en-US" sz="2000" dirty="0"/>
              <a:t>onclick</a:t>
            </a:r>
          </a:p>
          <a:p>
            <a:r>
              <a:rPr lang="en-US" sz="2000" dirty="0"/>
              <a:t>onload</a:t>
            </a:r>
          </a:p>
          <a:p>
            <a:r>
              <a:rPr lang="en-US" sz="2000" dirty="0" err="1"/>
              <a:t>onmouseover</a:t>
            </a:r>
            <a:endParaRPr lang="en-US" sz="2000" dirty="0"/>
          </a:p>
          <a:p>
            <a:r>
              <a:rPr lang="en-US" sz="2000" dirty="0" err="1"/>
              <a:t>onkeydown</a:t>
            </a:r>
            <a:endParaRPr lang="en-US" sz="2000" dirty="0"/>
          </a:p>
          <a:p>
            <a:r>
              <a:rPr lang="en-US" sz="2000" dirty="0" err="1"/>
              <a:t>onchange</a:t>
            </a:r>
            <a:endParaRPr lang="en-US" sz="2000" dirty="0"/>
          </a:p>
          <a:p>
            <a:r>
              <a:rPr lang="en-US" sz="2000" dirty="0" err="1"/>
              <a:t>onsubmit</a:t>
            </a:r>
            <a:endParaRPr lang="en-US" sz="2000" dirty="0"/>
          </a:p>
          <a:p>
            <a:r>
              <a:rPr lang="en-US" sz="2000" dirty="0"/>
              <a:t>Many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ADFA1-6B2A-4BE8-BA11-84186BBB3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8FDBBD-B2B2-4AD7-B951-CFBFC3AB05D8}"/>
              </a:ext>
            </a:extLst>
          </p:cNvPr>
          <p:cNvSpPr txBox="1">
            <a:spLocks/>
          </p:cNvSpPr>
          <p:nvPr/>
        </p:nvSpPr>
        <p:spPr>
          <a:xfrm>
            <a:off x="4572000" y="1219200"/>
            <a:ext cx="4191990" cy="51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Register a handler:</a:t>
            </a:r>
          </a:p>
          <a:p>
            <a:pPr marL="508000" indent="-457200">
              <a:buSzPct val="115000"/>
              <a:buFont typeface="+mj-lt"/>
              <a:buAutoNum type="arabicPeriod"/>
            </a:pPr>
            <a:r>
              <a:rPr lang="en-US" sz="2000" dirty="0"/>
              <a:t>Inline, set the on… attribute of the html </a:t>
            </a:r>
            <a:r>
              <a:rPr lang="en-US" sz="2000" dirty="0" err="1"/>
              <a:t>elment</a:t>
            </a:r>
            <a:endParaRPr lang="en-US" sz="2000" dirty="0"/>
          </a:p>
          <a:p>
            <a:pPr marL="508000" indent="-457200">
              <a:buSzPct val="115000"/>
              <a:buFont typeface="+mj-lt"/>
              <a:buAutoNum type="arabicPeriod"/>
            </a:pPr>
            <a:r>
              <a:rPr lang="en-US" sz="2000" dirty="0"/>
              <a:t>Set the event property of the html element to a JS function</a:t>
            </a:r>
          </a:p>
          <a:p>
            <a:pPr marL="508000" indent="-457200">
              <a:buSzPct val="115000"/>
              <a:buFont typeface="+mj-lt"/>
              <a:buAutoNum type="arabicPeriod"/>
            </a:pPr>
            <a:r>
              <a:rPr lang="en-US" sz="2000" dirty="0"/>
              <a:t>Use the element method </a:t>
            </a:r>
            <a:r>
              <a:rPr lang="en-US" sz="2000" dirty="0" err="1"/>
              <a:t>addEventListener</a:t>
            </a:r>
            <a:r>
              <a:rPr lang="en-US" sz="2000" dirty="0"/>
              <a:t>(event, function, </a:t>
            </a:r>
            <a:r>
              <a:rPr lang="en-US" sz="2000" dirty="0" err="1"/>
              <a:t>useCapture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756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4A95-6E1B-4837-99D4-B639748A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The Event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88C5-480D-4594-B885-24A546570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All Events are represented by an Event object with these properties:</a:t>
            </a:r>
          </a:p>
          <a:p>
            <a:r>
              <a:rPr lang="en-US" dirty="0"/>
              <a:t>bubbles</a:t>
            </a:r>
          </a:p>
          <a:p>
            <a:r>
              <a:rPr lang="en-US" dirty="0" err="1"/>
              <a:t>currentTarget</a:t>
            </a:r>
            <a:endParaRPr lang="en-US" dirty="0"/>
          </a:p>
          <a:p>
            <a:r>
              <a:rPr lang="en-US" dirty="0" err="1"/>
              <a:t>preventDefault</a:t>
            </a:r>
            <a:r>
              <a:rPr lang="en-US" dirty="0"/>
              <a:t>()</a:t>
            </a:r>
          </a:p>
          <a:p>
            <a:r>
              <a:rPr lang="en-US" dirty="0" err="1"/>
              <a:t>stopPropagation</a:t>
            </a:r>
            <a:r>
              <a:rPr lang="en-US" dirty="0"/>
              <a:t>()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52F3C-51A9-479D-AA22-E419053A75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32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577</Words>
  <Application>Microsoft Office PowerPoint</Application>
  <PresentationFormat>On-screen Show (4:3)</PresentationFormat>
  <Paragraphs>126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2_Custom Design</vt:lpstr>
      <vt:lpstr>W3D3</vt:lpstr>
      <vt:lpstr>Javascript: OOP</vt:lpstr>
      <vt:lpstr>PowerPoint Presentation</vt:lpstr>
      <vt:lpstr>Javascript: Document Object Model</vt:lpstr>
      <vt:lpstr>Javascript: Select DOM Elements</vt:lpstr>
      <vt:lpstr>Javascript: DOM Manipulation</vt:lpstr>
      <vt:lpstr>PowerPoint Presentation</vt:lpstr>
      <vt:lpstr>Javascript: Events and Listeners</vt:lpstr>
      <vt:lpstr>Javascript: The Event Object</vt:lpstr>
      <vt:lpstr>Javascript: Types of Events</vt:lpstr>
      <vt:lpstr>Javascript: Bubbling and Capturing</vt:lpstr>
      <vt:lpstr>Event and DOM 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15</cp:revision>
  <dcterms:modified xsi:type="dcterms:W3CDTF">2022-02-02T21:22:29Z</dcterms:modified>
</cp:coreProperties>
</file>