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9" r:id="rId2"/>
    <p:sldId id="317" r:id="rId3"/>
    <p:sldId id="315" r:id="rId4"/>
    <p:sldId id="316" r:id="rId5"/>
    <p:sldId id="318" r:id="rId6"/>
    <p:sldId id="321" r:id="rId7"/>
    <p:sldId id="312" r:id="rId8"/>
    <p:sldId id="313" r:id="rId9"/>
    <p:sldId id="320" r:id="rId10"/>
    <p:sldId id="319" r:id="rId11"/>
    <p:sldId id="284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4" userDrawn="1">
          <p15:clr>
            <a:srgbClr val="A4A3A4"/>
          </p15:clr>
        </p15:guide>
        <p15:guide id="2" pos="405" userDrawn="1">
          <p15:clr>
            <a:srgbClr val="A4A3A4"/>
          </p15:clr>
        </p15:guide>
        <p15:guide id="3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243"/>
    <a:srgbClr val="AB1E21"/>
    <a:srgbClr val="308ACA"/>
    <a:srgbClr val="EEF0EF"/>
    <a:srgbClr val="E6E6E6"/>
    <a:srgbClr val="C42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4" autoAdjust="0"/>
    <p:restoredTop sz="93320" autoAdjust="0"/>
  </p:normalViewPr>
  <p:slideViewPr>
    <p:cSldViewPr snapToGrid="0" showGuides="1">
      <p:cViewPr varScale="1">
        <p:scale>
          <a:sx n="92" d="100"/>
          <a:sy n="92" d="100"/>
        </p:scale>
        <p:origin x="84" y="84"/>
      </p:cViewPr>
      <p:guideLst>
        <p:guide orient="horz" pos="2054"/>
        <p:guide pos="405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9E12-936C-4168-A750-6B81F73359E3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F934A-2A99-4710-800F-F319DDB5C6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CE6B-FF6A-471E-9C4A-73362186D6C7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2F73-3844-4250-B3F7-C596D703A3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6.xml"/><Relationship Id="rId7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50" name="直接连接符 49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5" name="Freeform 5"/>
          <p:cNvSpPr/>
          <p:nvPr>
            <p:custDataLst>
              <p:tags r:id="rId1"/>
            </p:custDataLst>
          </p:nvPr>
        </p:nvSpPr>
        <p:spPr bwMode="auto">
          <a:xfrm>
            <a:off x="587693" y="2455134"/>
            <a:ext cx="2825120" cy="25471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实验环境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722370" y="1293495"/>
            <a:ext cx="8042910" cy="47694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色1">
            <a:extLst>
              <a:ext uri="{FF2B5EF4-FFF2-40B4-BE49-F238E27FC236}">
                <a16:creationId xmlns:a16="http://schemas.microsoft.com/office/drawing/2014/main" id="{C5520FD5-6E3D-8010-202A-E4F93E423FB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68086" y="944592"/>
            <a:ext cx="3686175" cy="522605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400" b="1" kern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HandlerIRQ</a:t>
            </a:r>
            <a:endParaRPr lang="zh-CN" altLang="en-US" sz="24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2E964D-3E1E-AAB6-73A1-2F4CB244D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24" y="1899843"/>
            <a:ext cx="7816427" cy="23982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A23237B-B827-599A-AB5A-B81497651E4D}"/>
              </a:ext>
            </a:extLst>
          </p:cNvPr>
          <p:cNvSpPr txBox="1"/>
          <p:nvPr/>
        </p:nvSpPr>
        <p:spPr>
          <a:xfrm>
            <a:off x="548024" y="4604173"/>
            <a:ext cx="7816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流程：比方说，当</a:t>
            </a:r>
            <a:r>
              <a:rPr lang="en-US" altLang="zh-CN" dirty="0"/>
              <a:t>EINT0</a:t>
            </a:r>
            <a:r>
              <a:rPr lang="zh-CN" altLang="en-US" dirty="0"/>
              <a:t>中断源发射中断请求，处理器会根据中断向量表的内容跳转到</a:t>
            </a:r>
            <a:r>
              <a:rPr lang="en-US" altLang="zh-CN" dirty="0" err="1"/>
              <a:t>HandlerIRQ</a:t>
            </a:r>
            <a:r>
              <a:rPr lang="zh-CN" altLang="en-US" dirty="0"/>
              <a:t>中断异常处理程序。在程序中根据</a:t>
            </a:r>
            <a:r>
              <a:rPr lang="en-US" altLang="zh-CN" dirty="0"/>
              <a:t>INTOFFSET</a:t>
            </a:r>
            <a:r>
              <a:rPr lang="zh-CN" altLang="en-US" dirty="0"/>
              <a:t>寄存器中记录的中断源编号，查找中断散转表中相应的中断源处理程序地址，然后跳转过去，即</a:t>
            </a:r>
            <a:r>
              <a:rPr lang="en-US" altLang="zh-CN" dirty="0"/>
              <a:t>pEINT0</a:t>
            </a:r>
            <a:r>
              <a:rPr lang="zh-CN" altLang="en-US" dirty="0"/>
              <a:t>，而这个程序在初始化程序时已经写入。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63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"/>
          <p:cNvSpPr/>
          <p:nvPr/>
        </p:nvSpPr>
        <p:spPr>
          <a:xfrm>
            <a:off x="-1422399" y="378076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3"/>
          <p:cNvSpPr/>
          <p:nvPr/>
        </p:nvSpPr>
        <p:spPr>
          <a:xfrm>
            <a:off x="-3047999" y="380979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826799" y="2753052"/>
            <a:ext cx="6538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谢谢您的聆听</a:t>
            </a:r>
          </a:p>
        </p:txBody>
      </p:sp>
      <p:sp>
        <p:nvSpPr>
          <p:cNvPr id="32" name="椭圆 31"/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7"/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9"/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66" y="1653394"/>
            <a:ext cx="3144268" cy="842042"/>
          </a:xfrm>
          <a:prstGeom prst="rect">
            <a:avLst/>
          </a:prstGeom>
        </p:spPr>
      </p:pic>
      <p:sp>
        <p:nvSpPr>
          <p:cNvPr id="46" name="椭圆 45"/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55F8C1-6E76-4154-A63A-CE15AE1BA7C5}"/>
              </a:ext>
            </a:extLst>
          </p:cNvPr>
          <p:cNvSpPr txBox="1"/>
          <p:nvPr/>
        </p:nvSpPr>
        <p:spPr>
          <a:xfrm>
            <a:off x="4481945" y="1478378"/>
            <a:ext cx="5054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S3C2440</a:t>
            </a:r>
            <a:r>
              <a:rPr lang="zh-CN" altLang="en-US" dirty="0"/>
              <a:t>上电复位，进入</a:t>
            </a:r>
            <a:r>
              <a:rPr lang="en-US" altLang="zh-CN" dirty="0"/>
              <a:t>SVC</a:t>
            </a:r>
            <a:r>
              <a:rPr lang="zh-CN" altLang="en-US" dirty="0"/>
              <a:t>模式，跳转到复位中断处理程序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、复位中断处理程序对各方面进行初始化，最后进入用户模式进行死循环，等待异常或中断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、检测到中断发生时，由于本程序不使用</a:t>
            </a:r>
            <a:r>
              <a:rPr lang="en-US" altLang="zh-CN" dirty="0"/>
              <a:t>FIQ</a:t>
            </a:r>
            <a:r>
              <a:rPr lang="zh-CN" altLang="en-US" dirty="0"/>
              <a:t>，因此转到</a:t>
            </a:r>
            <a:r>
              <a:rPr lang="en-US" altLang="zh-CN" dirty="0"/>
              <a:t>IRQ</a:t>
            </a:r>
            <a:r>
              <a:rPr lang="zh-CN" altLang="en-US" dirty="0"/>
              <a:t>中断处理程序处理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IRQ</a:t>
            </a:r>
            <a:r>
              <a:rPr lang="zh-CN" altLang="en-US" dirty="0"/>
              <a:t>中根据</a:t>
            </a:r>
            <a:r>
              <a:rPr lang="en-US" altLang="zh-CN" dirty="0"/>
              <a:t>INTOFFSET</a:t>
            </a:r>
            <a:r>
              <a:rPr lang="zh-CN" altLang="en-US" dirty="0"/>
              <a:t>选出一路中断，跳转到对应中断处理程序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、在具体中断处理程序中，如有复用，首先查询子挂起寄存器，然后执行具体处理逻辑，最后清空挂起寄存器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、最后返回</a:t>
            </a:r>
            <a:endParaRPr lang="en-US" altLang="zh-CN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1AAD46FE-4A30-429F-8F2A-E323067A436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09925" y="1912959"/>
            <a:ext cx="2825120" cy="25471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/>
              <a:t>    </a:t>
            </a:r>
            <a:r>
              <a:rPr lang="zh-CN" altLang="en-US" sz="3200" dirty="0"/>
              <a:t>总体流程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06289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50" name="直接连接符 49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2" name="深色1"/>
          <p:cNvSpPr/>
          <p:nvPr>
            <p:custDataLst>
              <p:tags r:id="rId1"/>
            </p:custDataLst>
          </p:nvPr>
        </p:nvSpPr>
        <p:spPr>
          <a:xfrm>
            <a:off x="753340" y="1367155"/>
            <a:ext cx="3686175" cy="522605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en-US" altLang="zh-CN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6" name="深色1"/>
          <p:cNvSpPr/>
          <p:nvPr>
            <p:custDataLst>
              <p:tags r:id="rId2"/>
            </p:custDataLst>
          </p:nvPr>
        </p:nvSpPr>
        <p:spPr>
          <a:xfrm>
            <a:off x="5711825" y="844550"/>
            <a:ext cx="5001260" cy="522605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复位程序ResetHandler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66F501-5949-B6ED-1F95-B0DC738F0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69" y="2014984"/>
            <a:ext cx="4542372" cy="20236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05EFBF-233C-C9AF-6E1B-4BECC209E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5986" y="1466292"/>
            <a:ext cx="3915744" cy="45471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43F0439-8D43-8B66-AFFE-379BA6D339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1003" y="2722420"/>
            <a:ext cx="3255929" cy="172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50" name="直接连接符 49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2" name="深色1"/>
          <p:cNvSpPr/>
          <p:nvPr>
            <p:custDataLst>
              <p:tags r:id="rId1"/>
            </p:custDataLst>
          </p:nvPr>
        </p:nvSpPr>
        <p:spPr>
          <a:xfrm>
            <a:off x="1790873" y="1434465"/>
            <a:ext cx="3817620" cy="522605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循环等待</a:t>
            </a:r>
            <a:r>
              <a:rPr lang="en-US" altLang="zh-CN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IRQ</a:t>
            </a: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打断</a:t>
            </a:r>
          </a:p>
        </p:txBody>
      </p:sp>
      <p:sp>
        <p:nvSpPr>
          <p:cNvPr id="8" name="深色1"/>
          <p:cNvSpPr/>
          <p:nvPr>
            <p:custDataLst>
              <p:tags r:id="rId2"/>
            </p:custDataLst>
          </p:nvPr>
        </p:nvSpPr>
        <p:spPr>
          <a:xfrm>
            <a:off x="6701790" y="1434465"/>
            <a:ext cx="3817620" cy="522605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初始化各个部件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0C914A-20D7-8258-4F4B-06C6D8F1F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869" y="2018656"/>
            <a:ext cx="3800256" cy="7568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7AC2112-DA4C-049F-14C1-6EAB28409E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0583" y="4199140"/>
            <a:ext cx="5135343" cy="18691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687AF96-5309-1892-02EA-36E37B243F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4884" y="1957070"/>
            <a:ext cx="3785063" cy="20300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色1">
            <a:extLst>
              <a:ext uri="{FF2B5EF4-FFF2-40B4-BE49-F238E27FC236}">
                <a16:creationId xmlns:a16="http://schemas.microsoft.com/office/drawing/2014/main" id="{83F368E0-2C33-A59C-16FA-561F879D9ED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44286" y="923810"/>
            <a:ext cx="3686175" cy="522605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设置堆栈指针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BF9C46-9D27-9C04-0114-00F658D03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76" y="3688013"/>
            <a:ext cx="6362700" cy="1285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CC6B53-5ADE-F626-C64A-BDB83FF37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59422"/>
            <a:ext cx="5657850" cy="1171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2F9D0B-074D-0996-6AFB-AD25949DC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936" y="923810"/>
            <a:ext cx="4905232" cy="383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7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4">
            <a:extLst>
              <a:ext uri="{FF2B5EF4-FFF2-40B4-BE49-F238E27FC236}">
                <a16:creationId xmlns:a16="http://schemas.microsoft.com/office/drawing/2014/main" id="{C5B1F739-14E0-8BCC-1354-571B395C9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67" y="1802632"/>
            <a:ext cx="9096157" cy="2506536"/>
          </a:xfrm>
          <a:prstGeom prst="rect">
            <a:avLst/>
          </a:prstGeom>
        </p:spPr>
      </p:pic>
      <p:sp>
        <p:nvSpPr>
          <p:cNvPr id="3" name="深色1">
            <a:extLst>
              <a:ext uri="{FF2B5EF4-FFF2-40B4-BE49-F238E27FC236}">
                <a16:creationId xmlns:a16="http://schemas.microsoft.com/office/drawing/2014/main" id="{85DBAFCF-33CD-0BFD-19A4-4D81D5F39B4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03614" y="847610"/>
            <a:ext cx="3686175" cy="522605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堆栈分配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16543C-A17F-AA6A-8D7E-9B989B4BF6B0}"/>
              </a:ext>
            </a:extLst>
          </p:cNvPr>
          <p:cNvSpPr txBox="1"/>
          <p:nvPr/>
        </p:nvSpPr>
        <p:spPr>
          <a:xfrm>
            <a:off x="1217815" y="4852323"/>
            <a:ext cx="4878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此处指针与定义</a:t>
            </a:r>
            <a:r>
              <a:rPr lang="en-US" altLang="zh-CN" dirty="0"/>
              <a:t>SPACE</a:t>
            </a:r>
            <a:r>
              <a:rPr lang="zh-CN" altLang="en-US" dirty="0"/>
              <a:t>的语句错开，是因为根据</a:t>
            </a:r>
            <a:r>
              <a:rPr lang="en-US" altLang="zh-CN" dirty="0"/>
              <a:t>ATPCS</a:t>
            </a:r>
            <a:r>
              <a:rPr lang="zh-CN" altLang="en-US" dirty="0"/>
              <a:t>的要求，需要满递减堆栈，因此这样设置才是堆栈头</a:t>
            </a:r>
          </a:p>
        </p:txBody>
      </p:sp>
    </p:spTree>
    <p:extLst>
      <p:ext uri="{BB962C8B-B14F-4D97-AF65-F5344CB8AC3E}">
        <p14:creationId xmlns:p14="http://schemas.microsoft.com/office/powerpoint/2010/main" val="139828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50" name="直接连接符 49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2" name="深色1"/>
          <p:cNvSpPr/>
          <p:nvPr>
            <p:custDataLst>
              <p:tags r:id="rId1"/>
            </p:custDataLst>
          </p:nvPr>
        </p:nvSpPr>
        <p:spPr>
          <a:xfrm>
            <a:off x="276860" y="1767205"/>
            <a:ext cx="4709795" cy="579755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S3C2440X芯片中断原理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 l="4130" t="22251" r="8645" b="10481"/>
          <a:stretch>
            <a:fillRect/>
          </a:stretch>
        </p:blipFill>
        <p:spPr>
          <a:xfrm>
            <a:off x="5326380" y="1767205"/>
            <a:ext cx="6436995" cy="1807845"/>
          </a:xfrm>
          <a:prstGeom prst="rect">
            <a:avLst/>
          </a:prstGeom>
        </p:spPr>
      </p:pic>
      <p:sp>
        <p:nvSpPr>
          <p:cNvPr id="6" name="学论网-www.xuelun.me"/>
          <p:cNvSpPr txBox="1"/>
          <p:nvPr>
            <p:custDataLst>
              <p:tags r:id="rId3"/>
            </p:custDataLst>
          </p:nvPr>
        </p:nvSpPr>
        <p:spPr>
          <a:xfrm>
            <a:off x="277495" y="4055745"/>
            <a:ext cx="11485880" cy="16535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当一个中断到来时，因为有59种中断但是只有32个引脚，于是有部分的中断源就相对于芯片来说成为了子中断源，要先经过一个中断判优电路再进入32路中断进行判断。对于独立中断源，发生中断时，会把相应的SRCPND置位，然后进入下面的判断。但是对于子中断源的话，会根据其类型的不同，经过SUBSRCPEND h和INTSUBMASK或者EXINTPEND和EINTMASK的选择，再和独立中断源送入下一步进行判断，此处要注意的是，如果是外部中断源，还需要根据EXTINTO-2设置的中断触发。</a:t>
            </a:r>
          </a:p>
          <a:p>
            <a:pPr indent="457200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1.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不同的中断类型</a:t>
            </a:r>
          </a:p>
          <a:p>
            <a:pPr indent="457200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2.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中断后对寄存器进行清空</a:t>
            </a: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50" name="直接连接符 49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5" name="Freeform 5"/>
          <p:cNvSpPr/>
          <p:nvPr>
            <p:custDataLst>
              <p:tags r:id="rId1"/>
            </p:custDataLst>
          </p:nvPr>
        </p:nvSpPr>
        <p:spPr bwMode="auto">
          <a:xfrm>
            <a:off x="487363" y="2155414"/>
            <a:ext cx="2825120" cy="254715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AC4243"/>
          </a:soli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寄存器使用</a:t>
            </a:r>
          </a:p>
        </p:txBody>
      </p:sp>
      <p:sp>
        <p:nvSpPr>
          <p:cNvPr id="8" name="学论网-www.xuelun.me"/>
          <p:cNvSpPr txBox="1"/>
          <p:nvPr>
            <p:custDataLst>
              <p:tags r:id="rId2"/>
            </p:custDataLst>
          </p:nvPr>
        </p:nvSpPr>
        <p:spPr>
          <a:xfrm>
            <a:off x="3480435" y="1205865"/>
            <a:ext cx="2438400" cy="54082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1.SRCPND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2.INTMOD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3.INTMSK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4.Priority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5.INTPND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6.INTOFFSET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7.EINTPEND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8.EINTMSK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9.SUBSRCPEND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10.INTSUBMSK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字魂105号-简雅黑" panose="00000500000000000000" pitchFamily="2" charset="-122"/>
              </a:rPr>
              <a:t>11.CPSR</a:t>
            </a:r>
          </a:p>
        </p:txBody>
      </p:sp>
      <p:sp>
        <p:nvSpPr>
          <p:cNvPr id="9" name="深色1"/>
          <p:cNvSpPr/>
          <p:nvPr>
            <p:custDataLst>
              <p:tags r:id="rId3"/>
            </p:custDataLst>
          </p:nvPr>
        </p:nvSpPr>
        <p:spPr>
          <a:xfrm>
            <a:off x="7171055" y="762000"/>
            <a:ext cx="3686175" cy="522605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寄存器映射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F9E402-ADA9-C93C-16FF-4FC1D2C6C9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6075" y="1405178"/>
            <a:ext cx="4574598" cy="32131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33D6E8-657C-A177-1B10-7B106B97DE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7458" y="4536848"/>
            <a:ext cx="4574598" cy="10515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C8DE083-1EFC-FF94-47F2-3529E6B1E8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7458" y="5524500"/>
            <a:ext cx="353377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4">
            <a:extLst>
              <a:ext uri="{FF2B5EF4-FFF2-40B4-BE49-F238E27FC236}">
                <a16:creationId xmlns:a16="http://schemas.microsoft.com/office/drawing/2014/main" id="{89429340-03E4-1544-6D0A-EEDFCD0A5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81" y="1357239"/>
            <a:ext cx="3977930" cy="4351338"/>
          </a:xfrm>
          <a:prstGeom prst="rect">
            <a:avLst/>
          </a:prstGeom>
        </p:spPr>
      </p:pic>
      <p:sp>
        <p:nvSpPr>
          <p:cNvPr id="3" name="深色1">
            <a:extLst>
              <a:ext uri="{FF2B5EF4-FFF2-40B4-BE49-F238E27FC236}">
                <a16:creationId xmlns:a16="http://schemas.microsoft.com/office/drawing/2014/main" id="{A2C58215-23A9-DFF2-9C2C-5365216004E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3559" y="307283"/>
            <a:ext cx="3686175" cy="522605"/>
          </a:xfrm>
          <a:prstGeom prst="flowChartProcess">
            <a:avLst/>
          </a:prstGeom>
          <a:solidFill>
            <a:srgbClr val="AC4243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中断散转表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425FBB-606C-AEB2-3926-39FAE832711B}"/>
              </a:ext>
            </a:extLst>
          </p:cNvPr>
          <p:cNvSpPr txBox="1"/>
          <p:nvPr/>
        </p:nvSpPr>
        <p:spPr>
          <a:xfrm>
            <a:off x="6331527" y="1740459"/>
            <a:ext cx="4596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散转表只负责记录每个中断服务程序的地址；</a:t>
            </a:r>
            <a:endParaRPr lang="en-US" altLang="zh-CN" dirty="0"/>
          </a:p>
          <a:p>
            <a:r>
              <a:rPr lang="zh-CN" altLang="en-US" dirty="0"/>
              <a:t>此处它们全为</a:t>
            </a:r>
            <a:r>
              <a:rPr lang="en-US" altLang="zh-CN" dirty="0"/>
              <a:t>0</a:t>
            </a:r>
            <a:r>
              <a:rPr lang="zh-CN" altLang="en-US" dirty="0"/>
              <a:t>，是因为这是对散转表的初始化，需要在中断初始化时填入对应地址。</a:t>
            </a:r>
          </a:p>
        </p:txBody>
      </p:sp>
    </p:spTree>
    <p:extLst>
      <p:ext uri="{BB962C8B-B14F-4D97-AF65-F5344CB8AC3E}">
        <p14:creationId xmlns:p14="http://schemas.microsoft.com/office/powerpoint/2010/main" val="75331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f93d53f-846d-4634-bfe9-e97cdfb36166"/>
  <p:tag name="COMMONDATA" val="eyJoZGlkIjoiNTk0ZmQ2ZDYyOTRiNGVkY2JlOWVhN2M1NTdjNGM0Zj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470</Words>
  <Application>Microsoft Office PowerPoint</Application>
  <PresentationFormat>宽屏</PresentationFormat>
  <Paragraphs>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思源黑体 CN Medium</vt:lpstr>
      <vt:lpstr>思源黑体 CN Normal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FU JINYU</cp:lastModifiedBy>
  <cp:revision>43</cp:revision>
  <dcterms:created xsi:type="dcterms:W3CDTF">2021-01-31T06:17:00Z</dcterms:created>
  <dcterms:modified xsi:type="dcterms:W3CDTF">2023-04-27T01:05:03Z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75FF57B66DF34291B3E686557D98DEFE_13</vt:lpwstr>
  </property>
  <property fmtid="{D5CDD505-2E9C-101B-9397-08002B2CF9AE}" pid="3" name="KSOProductBuildVer">
    <vt:lpwstr>2052-11.1.0.14036</vt:lpwstr>
  </property>
</Properties>
</file>