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9" r:id="rId3"/>
    <p:sldId id="268" r:id="rId4"/>
    <p:sldId id="312" r:id="rId5"/>
    <p:sldId id="314" r:id="rId6"/>
    <p:sldId id="313"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userDrawn="1">
          <p15:clr>
            <a:srgbClr val="A4A3A4"/>
          </p15:clr>
        </p15:guide>
        <p15:guide id="2" pos="458" userDrawn="1">
          <p15:clr>
            <a:srgbClr val="A4A3A4"/>
          </p15:clr>
        </p15:guide>
        <p15:guide id="3"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4243"/>
    <a:srgbClr val="AB1E21"/>
    <a:srgbClr val="308ACA"/>
    <a:srgbClr val="EEF0EF"/>
    <a:srgbClr val="E6E6E6"/>
    <a:srgbClr val="C427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4" autoAdjust="0"/>
    <p:restoredTop sz="93320" autoAdjust="0"/>
  </p:normalViewPr>
  <p:slideViewPr>
    <p:cSldViewPr snapToGrid="0" showGuides="1">
      <p:cViewPr>
        <p:scale>
          <a:sx n="100" d="100"/>
          <a:sy n="100" d="100"/>
        </p:scale>
        <p:origin x="1888" y="1188"/>
      </p:cViewPr>
      <p:guideLst>
        <p:guide orient="horz" pos="2110"/>
        <p:guide pos="458"/>
        <p:guide pos="7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23.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49E12-936C-4168-A750-6B81F73359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F934A-2A99-4710-800F-F319DDB5C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5CE6B-FF6A-471E-9C4A-73362186D6C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2F73-3844-4250-B3F7-C596D703A3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3.jpe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image" Target="../media/image5.jpeg"/><Relationship Id="rId6" Type="http://schemas.openxmlformats.org/officeDocument/2006/relationships/tags" Target="../tags/tag10.xml"/><Relationship Id="rId5" Type="http://schemas.openxmlformats.org/officeDocument/2006/relationships/image" Target="../media/image4.jpe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slideLayout" Target="../slideLayouts/slideLayout1.xml"/><Relationship Id="rId10" Type="http://schemas.openxmlformats.org/officeDocument/2006/relationships/tags" Target="../tags/tag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image" Target="../media/image6.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7121" y="1253167"/>
            <a:ext cx="2559495" cy="4063749"/>
            <a:chOff x="1022470" y="1481251"/>
            <a:chExt cx="2066102" cy="4063749"/>
          </a:xfrm>
        </p:grpSpPr>
        <p:sp>
          <p:nvSpPr>
            <p:cNvPr id="19"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1" name="椭圆 20"/>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042122" y="2274461"/>
            <a:ext cx="3992880" cy="1014730"/>
          </a:xfrm>
          <a:prstGeom prst="rect">
            <a:avLst/>
          </a:prstGeom>
        </p:spPr>
        <p:txBody>
          <a:bodyPr wrap="none">
            <a:spAutoFit/>
          </a:bodyPr>
          <a:lstStyle/>
          <a:p>
            <a:pPr algn="ctr">
              <a:defRPr/>
            </a:pPr>
            <a:r>
              <a:rPr lang="zh-CN" altLang="en-US" sz="6000" kern="100" dirty="0" smtClean="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振动传感器</a:t>
            </a:r>
            <a:endParaRPr lang="zh-CN" altLang="en-US" sz="6000" kern="100" dirty="0" smtClean="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24" name="矩形 23"/>
          <p:cNvSpPr/>
          <p:nvPr/>
        </p:nvSpPr>
        <p:spPr>
          <a:xfrm>
            <a:off x="4824431" y="3436308"/>
            <a:ext cx="690880" cy="398780"/>
          </a:xfrm>
          <a:prstGeom prst="rect">
            <a:avLst/>
          </a:prstGeom>
        </p:spPr>
        <p:txBody>
          <a:bodyPr wrap="none">
            <a:spAutoFit/>
          </a:bodyPr>
          <a:lstStyle/>
          <a:p>
            <a:r>
              <a:rPr lang="zh-CN" altLang="en-US" sz="2000" dirty="0">
                <a:solidFill>
                  <a:srgbClr val="AB1E21"/>
                </a:solidFill>
                <a:latin typeface="思源黑体 CN Medium" panose="020B0600000000000000" pitchFamily="34" charset="-122"/>
                <a:ea typeface="思源黑体 CN Medium" panose="020B0600000000000000" pitchFamily="34" charset="-122"/>
              </a:rPr>
              <a:t>硬件</a:t>
            </a:r>
            <a:endParaRPr lang="zh-CN" altLang="en-US" sz="2000" dirty="0">
              <a:solidFill>
                <a:srgbClr val="AB1E21"/>
              </a:solidFill>
              <a:latin typeface="思源黑体 CN Medium" panose="020B0600000000000000" pitchFamily="34" charset="-122"/>
              <a:ea typeface="思源黑体 CN Medium" panose="020B0600000000000000" pitchFamily="34" charset="-122"/>
            </a:endParaRPr>
          </a:p>
        </p:txBody>
      </p:sp>
      <p:sp>
        <p:nvSpPr>
          <p:cNvPr id="25" name="椭圆 24"/>
          <p:cNvSpPr/>
          <p:nvPr/>
        </p:nvSpPr>
        <p:spPr>
          <a:xfrm>
            <a:off x="4407337" y="3431657"/>
            <a:ext cx="417094" cy="417094"/>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1</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矩形 25"/>
          <p:cNvSpPr/>
          <p:nvPr/>
        </p:nvSpPr>
        <p:spPr>
          <a:xfrm>
            <a:off x="6674766" y="3436308"/>
            <a:ext cx="690880" cy="398780"/>
          </a:xfrm>
          <a:prstGeom prst="rect">
            <a:avLst/>
          </a:prstGeom>
        </p:spPr>
        <p:txBody>
          <a:bodyPr wrap="none">
            <a:spAutoFit/>
          </a:bodyPr>
          <a:lstStyle/>
          <a:p>
            <a:r>
              <a:rPr lang="zh-CN" altLang="en-US" sz="2000" dirty="0" smtClean="0">
                <a:solidFill>
                  <a:srgbClr val="AB1E21"/>
                </a:solidFill>
                <a:latin typeface="思源黑体 CN Medium" panose="020B0600000000000000" pitchFamily="34" charset="-122"/>
                <a:ea typeface="思源黑体 CN Medium" panose="020B0600000000000000" pitchFamily="34" charset="-122"/>
              </a:rPr>
              <a:t>软件</a:t>
            </a:r>
            <a:endParaRPr lang="zh-CN" altLang="en-US" sz="2000" dirty="0" smtClean="0">
              <a:solidFill>
                <a:srgbClr val="AB1E21"/>
              </a:solidFill>
              <a:latin typeface="思源黑体 CN Medium" panose="020B0600000000000000" pitchFamily="34" charset="-122"/>
              <a:ea typeface="思源黑体 CN Medium" panose="020B0600000000000000" pitchFamily="34" charset="-122"/>
            </a:endParaRPr>
          </a:p>
        </p:txBody>
      </p:sp>
      <p:sp>
        <p:nvSpPr>
          <p:cNvPr id="27" name="椭圆 26"/>
          <p:cNvSpPr/>
          <p:nvPr/>
        </p:nvSpPr>
        <p:spPr>
          <a:xfrm>
            <a:off x="6257672" y="3431657"/>
            <a:ext cx="417094" cy="417094"/>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2</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0"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1" name="椭圆 40"/>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4213" y="2934527"/>
            <a:ext cx="2372539" cy="829945"/>
          </a:xfrm>
          <a:prstGeom prst="rect">
            <a:avLst/>
          </a:prstGeom>
          <a:noFill/>
        </p:spPr>
        <p:txBody>
          <a:bodyPr wrap="square" rtlCol="0">
            <a:spAutoFit/>
          </a:bodyPr>
          <a:lstStyle/>
          <a:p>
            <a:r>
              <a:rPr lang="zh-CN" altLang="en-US" sz="4800" dirty="0">
                <a:solidFill>
                  <a:schemeClr val="bg1"/>
                </a:solidFill>
                <a:latin typeface="思源黑体 CN Medium" panose="020B0600000000000000" pitchFamily="34" charset="-122"/>
                <a:ea typeface="思源黑体 CN Medium" panose="020B0600000000000000" pitchFamily="34" charset="-122"/>
              </a:rPr>
              <a:t>第九组</a:t>
            </a:r>
            <a:endParaRPr lang="zh-CN" altLang="en-US" sz="4800" dirty="0">
              <a:solidFill>
                <a:schemeClr val="bg1"/>
              </a:solidFill>
              <a:latin typeface="思源黑体 CN Medium" panose="020B0600000000000000" pitchFamily="34" charset="-122"/>
              <a:ea typeface="思源黑体 CN Medium" panose="020B0600000000000000" pitchFamily="34" charset="-122"/>
            </a:endParaRPr>
          </a:p>
        </p:txBody>
      </p:sp>
      <p:sp>
        <p:nvSpPr>
          <p:cNvPr id="44" name="椭圆 43"/>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02134" y="356275"/>
            <a:ext cx="1521516" cy="1529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ldLvl="0" animBg="1"/>
      <p:bldP spid="26" grpId="0"/>
      <p:bldP spid="2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0" y="266844"/>
            <a:ext cx="487680" cy="330008"/>
            <a:chOff x="5025390" y="266844"/>
            <a:chExt cx="6259830" cy="330008"/>
          </a:xfrm>
        </p:grpSpPr>
        <p:cxnSp>
          <p:nvCxnSpPr>
            <p:cNvPr id="53" name="直接连接符 52"/>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62928" y="266844"/>
            <a:ext cx="5233747" cy="330008"/>
            <a:chOff x="5025390" y="266844"/>
            <a:chExt cx="6259830" cy="330008"/>
          </a:xfrm>
        </p:grpSpPr>
        <p:cxnSp>
          <p:nvCxnSpPr>
            <p:cNvPr id="42" name="直接连接符 41"/>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04252" y="168275"/>
            <a:ext cx="520700" cy="520700"/>
          </a:xfrm>
          <a:prstGeom prst="rect">
            <a:avLst/>
          </a:prstGeom>
        </p:spPr>
      </p:pic>
      <p:sp>
        <p:nvSpPr>
          <p:cNvPr id="29" name="学论网-www.xuelun.me"/>
          <p:cNvSpPr txBox="1"/>
          <p:nvPr>
            <p:custDataLst>
              <p:tags r:id="rId2"/>
            </p:custDataLst>
          </p:nvPr>
        </p:nvSpPr>
        <p:spPr>
          <a:xfrm>
            <a:off x="6264275" y="1176020"/>
            <a:ext cx="5232400" cy="5080635"/>
          </a:xfrm>
          <a:prstGeom prst="rect">
            <a:avLst/>
          </a:prstGeom>
          <a:noFill/>
          <a:ln>
            <a:noFill/>
          </a:ln>
        </p:spPr>
        <p:txBody>
          <a:bodyPr wrap="square" lIns="0" tIns="0" rIns="0" bIns="0" rtlCol="0">
            <a:noAutofit/>
          </a:bodyPr>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a:t>
            </a:r>
            <a:r>
              <a:rPr lang="zh-CN" altLang="en-US" sz="20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W-18010P 震动传感器</a:t>
            </a:r>
            <a:r>
              <a:rPr lang="zh-CN" altLang="en-US" sz="20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一款基于弹簧摆动原理设计的震动传感器，震动势能传到弹簧末端引起共振，左右摆动碰触到金属外壁形成通路。在静止时任何角度都为开路OFF状态，当受到外力碰撞或者大力晃动时，弹簧变形和中心电极接触导通使两个引脚瞬间导通为ON状态，当外力消失时，电路恢复为开路OFF状态。由于导通时间和弹簧的刚性有关，所以该震动传感器的输出带宽很窄。</a:t>
            </a:r>
            <a:endParaRPr lang="zh-CN" altLang="en-US" sz="20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pic>
        <p:nvPicPr>
          <p:cNvPr id="10" name="图片 2" descr="IMG_256"/>
          <p:cNvPicPr>
            <a:picLocks noChangeAspect="1"/>
          </p:cNvPicPr>
          <p:nvPr>
            <p:custDataLst>
              <p:tags r:id="rId3"/>
            </p:custDataLst>
          </p:nvPr>
        </p:nvPicPr>
        <p:blipFill>
          <a:blip r:embed="rId4"/>
          <a:stretch>
            <a:fillRect/>
          </a:stretch>
        </p:blipFill>
        <p:spPr>
          <a:xfrm>
            <a:off x="2030730" y="1480185"/>
            <a:ext cx="1972945" cy="3897630"/>
          </a:xfrm>
          <a:prstGeom prst="rect">
            <a:avLst/>
          </a:prstGeom>
          <a:noFill/>
          <a:ln w="9525">
            <a:noFill/>
          </a:ln>
        </p:spPr>
      </p:pic>
      <p:cxnSp>
        <p:nvCxnSpPr>
          <p:cNvPr id="11" name="直接连接符 10"/>
          <p:cNvCxnSpPr/>
          <p:nvPr>
            <p:custDataLst>
              <p:tags r:id="rId5"/>
            </p:custDataLst>
          </p:nvPr>
        </p:nvCxnSpPr>
        <p:spPr>
          <a:xfrm flipV="1">
            <a:off x="5135971" y="147998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90" name="矩形 89"/>
          <p:cNvSpPr/>
          <p:nvPr>
            <p:custDataLst>
              <p:tags r:id="rId6"/>
            </p:custDataLst>
          </p:nvPr>
        </p:nvSpPr>
        <p:spPr>
          <a:xfrm>
            <a:off x="2159875" y="290055"/>
            <a:ext cx="591820" cy="337185"/>
          </a:xfrm>
          <a:prstGeom prst="rect">
            <a:avLst/>
          </a:prstGeom>
        </p:spPr>
        <p:txBody>
          <a:bodyPr wrap="none">
            <a:spAutoFit/>
          </a:bodyPr>
          <a:p>
            <a:pPr algn="ctr">
              <a:defRPr/>
            </a:pPr>
            <a:r>
              <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硬件</a:t>
            </a:r>
            <a:endPar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95" name="直接连接符 94"/>
          <p:cNvCxnSpPr/>
          <p:nvPr>
            <p:custDataLst>
              <p:tags r:id="rId7"/>
            </p:custDataLst>
          </p:nvPr>
        </p:nvCxnSpPr>
        <p:spPr>
          <a:xfrm>
            <a:off x="2125168" y="597099"/>
            <a:ext cx="657739"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85" name="矩形 84"/>
          <p:cNvSpPr/>
          <p:nvPr>
            <p:custDataLst>
              <p:tags r:id="rId8"/>
            </p:custDataLst>
          </p:nvPr>
        </p:nvSpPr>
        <p:spPr>
          <a:xfrm>
            <a:off x="4003882" y="290055"/>
            <a:ext cx="538480" cy="306705"/>
          </a:xfrm>
          <a:prstGeom prst="rect">
            <a:avLst/>
          </a:prstGeom>
        </p:spPr>
        <p:txBody>
          <a:bodyPr wrap="none">
            <a:spAutoFit/>
          </a:bodyPr>
          <a:p>
            <a:pPr algn="ctr">
              <a:defRPr/>
            </a:pPr>
            <a:r>
              <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软件</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85"/>
                                        </p:tgtEl>
                                        <p:attrNameLst>
                                          <p:attrName>style.visibility</p:attrName>
                                        </p:attrNameLst>
                                      </p:cBhvr>
                                      <p:to>
                                        <p:strVal val="visible"/>
                                      </p:to>
                                    </p:set>
                                    <p:animEffect transition="in" filter="wipe(left)">
                                      <p:cBhvr>
                                        <p:cTn id="1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0" y="266844"/>
            <a:ext cx="487680" cy="330008"/>
            <a:chOff x="5025390" y="266844"/>
            <a:chExt cx="6259830" cy="330008"/>
          </a:xfrm>
        </p:grpSpPr>
        <p:cxnSp>
          <p:nvCxnSpPr>
            <p:cNvPr id="53" name="直接连接符 52"/>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62928" y="266844"/>
            <a:ext cx="5233747" cy="330008"/>
            <a:chOff x="5025390" y="266844"/>
            <a:chExt cx="6259830" cy="330008"/>
          </a:xfrm>
        </p:grpSpPr>
        <p:cxnSp>
          <p:nvCxnSpPr>
            <p:cNvPr id="42" name="直接连接符 41"/>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04252" y="168275"/>
            <a:ext cx="520700" cy="520700"/>
          </a:xfrm>
          <a:prstGeom prst="rect">
            <a:avLst/>
          </a:prstGeom>
        </p:spPr>
      </p:pic>
      <p:sp>
        <p:nvSpPr>
          <p:cNvPr id="29" name="学论网-www.xuelun.me"/>
          <p:cNvSpPr txBox="1"/>
          <p:nvPr>
            <p:custDataLst>
              <p:tags r:id="rId2"/>
            </p:custDataLst>
          </p:nvPr>
        </p:nvSpPr>
        <p:spPr>
          <a:xfrm>
            <a:off x="6264275" y="1176020"/>
            <a:ext cx="5232400" cy="5080635"/>
          </a:xfrm>
          <a:prstGeom prst="rect">
            <a:avLst/>
          </a:prstGeom>
          <a:noFill/>
          <a:ln>
            <a:noFill/>
          </a:ln>
        </p:spPr>
        <p:txBody>
          <a:bodyPr wrap="square" lIns="0" tIns="0" rIns="0" bIns="0" rtlCol="0">
            <a:noAutofit/>
          </a:bodyPr>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a:t>
            </a:r>
            <a:r>
              <a:rPr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LM393是电压比较器，将接在R-Light端的光敏二极管接收光照时产生的电阻值变化变成电压信号传递给电压比较器的同相输入端INB+，这个变化的电压信号与电压比较器的反相输入端INA-端的基准电压相比较，当同相端INB+电压大于反相端INA-端电压时，电压比较器的输出端OUT输出高电平电压，当同相端INB+电压小于反相端INA-端电压时，电压比较器的输出端OUT输出低电平电压，此时Light LED灯亮。</a:t>
            </a:r>
            <a:endParaRPr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cxnSp>
        <p:nvCxnSpPr>
          <p:cNvPr id="11" name="直接连接符 10"/>
          <p:cNvCxnSpPr/>
          <p:nvPr>
            <p:custDataLst>
              <p:tags r:id="rId3"/>
            </p:custDataLst>
          </p:nvPr>
        </p:nvCxnSpPr>
        <p:spPr>
          <a:xfrm flipV="1">
            <a:off x="5135971" y="147998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pic>
        <p:nvPicPr>
          <p:cNvPr id="3" name="图片 3" descr="IMG_256"/>
          <p:cNvPicPr>
            <a:picLocks noChangeAspect="1"/>
          </p:cNvPicPr>
          <p:nvPr>
            <p:custDataLst>
              <p:tags r:id="rId4"/>
            </p:custDataLst>
          </p:nvPr>
        </p:nvPicPr>
        <p:blipFill>
          <a:blip r:embed="rId5"/>
          <a:stretch>
            <a:fillRect/>
          </a:stretch>
        </p:blipFill>
        <p:spPr>
          <a:xfrm>
            <a:off x="678815" y="3723640"/>
            <a:ext cx="3519805" cy="2308860"/>
          </a:xfrm>
          <a:prstGeom prst="rect">
            <a:avLst/>
          </a:prstGeom>
          <a:noFill/>
          <a:ln w="9525">
            <a:noFill/>
          </a:ln>
        </p:spPr>
      </p:pic>
      <p:pic>
        <p:nvPicPr>
          <p:cNvPr id="2" name="图片 4" descr="IMG_256"/>
          <p:cNvPicPr>
            <a:picLocks noChangeAspect="1"/>
          </p:cNvPicPr>
          <p:nvPr>
            <p:custDataLst>
              <p:tags r:id="rId6"/>
            </p:custDataLst>
          </p:nvPr>
        </p:nvPicPr>
        <p:blipFill>
          <a:blip r:embed="rId7"/>
          <a:stretch>
            <a:fillRect/>
          </a:stretch>
        </p:blipFill>
        <p:spPr>
          <a:xfrm>
            <a:off x="678815" y="1176020"/>
            <a:ext cx="3519805" cy="2323465"/>
          </a:xfrm>
          <a:prstGeom prst="rect">
            <a:avLst/>
          </a:prstGeom>
          <a:noFill/>
          <a:ln w="9525">
            <a:noFill/>
          </a:ln>
        </p:spPr>
      </p:pic>
      <p:sp>
        <p:nvSpPr>
          <p:cNvPr id="90" name="矩形 89"/>
          <p:cNvSpPr/>
          <p:nvPr>
            <p:custDataLst>
              <p:tags r:id="rId8"/>
            </p:custDataLst>
          </p:nvPr>
        </p:nvSpPr>
        <p:spPr>
          <a:xfrm>
            <a:off x="2159875" y="290055"/>
            <a:ext cx="591820" cy="337185"/>
          </a:xfrm>
          <a:prstGeom prst="rect">
            <a:avLst/>
          </a:prstGeom>
        </p:spPr>
        <p:txBody>
          <a:bodyPr wrap="none">
            <a:spAutoFit/>
          </a:bodyPr>
          <a:p>
            <a:pPr algn="ctr">
              <a:defRPr/>
            </a:pPr>
            <a:r>
              <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硬件</a:t>
            </a:r>
            <a:endPar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95" name="直接连接符 94"/>
          <p:cNvCxnSpPr/>
          <p:nvPr>
            <p:custDataLst>
              <p:tags r:id="rId9"/>
            </p:custDataLst>
          </p:nvPr>
        </p:nvCxnSpPr>
        <p:spPr>
          <a:xfrm>
            <a:off x="2125168" y="597099"/>
            <a:ext cx="657739"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85" name="矩形 84"/>
          <p:cNvSpPr/>
          <p:nvPr>
            <p:custDataLst>
              <p:tags r:id="rId10"/>
            </p:custDataLst>
          </p:nvPr>
        </p:nvSpPr>
        <p:spPr>
          <a:xfrm>
            <a:off x="4003882" y="290055"/>
            <a:ext cx="538480" cy="306705"/>
          </a:xfrm>
          <a:prstGeom prst="rect">
            <a:avLst/>
          </a:prstGeom>
        </p:spPr>
        <p:txBody>
          <a:bodyPr wrap="none">
            <a:spAutoFit/>
          </a:bodyPr>
          <a:p>
            <a:pPr algn="ctr">
              <a:defRPr/>
            </a:pPr>
            <a:r>
              <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软件</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85"/>
                                        </p:tgtEl>
                                        <p:attrNameLst>
                                          <p:attrName>style.visibility</p:attrName>
                                        </p:attrNameLst>
                                      </p:cBhvr>
                                      <p:to>
                                        <p:strVal val="visible"/>
                                      </p:to>
                                    </p:set>
                                    <p:animEffect transition="in" filter="wipe(left)">
                                      <p:cBhvr>
                                        <p:cTn id="1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0" y="266844"/>
            <a:ext cx="487680" cy="330008"/>
            <a:chOff x="5025390" y="266844"/>
            <a:chExt cx="6259830" cy="330008"/>
          </a:xfrm>
        </p:grpSpPr>
        <p:cxnSp>
          <p:nvCxnSpPr>
            <p:cNvPr id="53" name="直接连接符 52"/>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62928" y="266844"/>
            <a:ext cx="5233747" cy="330008"/>
            <a:chOff x="5025390" y="266844"/>
            <a:chExt cx="6259830" cy="330008"/>
          </a:xfrm>
        </p:grpSpPr>
        <p:cxnSp>
          <p:nvCxnSpPr>
            <p:cNvPr id="42" name="直接连接符 41"/>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04252" y="168275"/>
            <a:ext cx="520700" cy="520700"/>
          </a:xfrm>
          <a:prstGeom prst="rect">
            <a:avLst/>
          </a:prstGeom>
        </p:spPr>
      </p:pic>
      <p:sp>
        <p:nvSpPr>
          <p:cNvPr id="29" name="学论网-www.xuelun.me"/>
          <p:cNvSpPr txBox="1"/>
          <p:nvPr>
            <p:custDataLst>
              <p:tags r:id="rId2"/>
            </p:custDataLst>
          </p:nvPr>
        </p:nvSpPr>
        <p:spPr>
          <a:xfrm>
            <a:off x="6263005" y="1860550"/>
            <a:ext cx="5232400" cy="3206115"/>
          </a:xfrm>
          <a:prstGeom prst="rect">
            <a:avLst/>
          </a:prstGeom>
          <a:noFill/>
          <a:ln>
            <a:noFill/>
          </a:ln>
        </p:spPr>
        <p:txBody>
          <a:bodyPr wrap="square" lIns="0" tIns="0" rIns="0" bIns="0" rtlCol="0">
            <a:noAutofit/>
          </a:bodyPr>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a:t>
            </a:r>
            <a:r>
              <a:rPr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振动传感器模块采用常开高灵敏度震动开关 SW-18010P。开关在默认状态下呈关闭状态，当传感器受到震动时，开关会由关闭状态瞬间变化到开启状态，震动消失后，开关恢复到默认状态。开关信号输出电压到宽电压 LM393 比较器，通过与参考电压进行比较，输出最终的开关量信号。</a:t>
            </a:r>
            <a:endParaRPr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cxnSp>
        <p:nvCxnSpPr>
          <p:cNvPr id="11" name="直接连接符 10"/>
          <p:cNvCxnSpPr/>
          <p:nvPr>
            <p:custDataLst>
              <p:tags r:id="rId3"/>
            </p:custDataLst>
          </p:nvPr>
        </p:nvCxnSpPr>
        <p:spPr>
          <a:xfrm flipV="1">
            <a:off x="5135971" y="147998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pic>
        <p:nvPicPr>
          <p:cNvPr id="4" name="图片 1"/>
          <p:cNvPicPr>
            <a:picLocks noChangeAspect="1"/>
          </p:cNvPicPr>
          <p:nvPr>
            <p:custDataLst>
              <p:tags r:id="rId4"/>
            </p:custDataLst>
          </p:nvPr>
        </p:nvPicPr>
        <p:blipFill>
          <a:blip r:embed="rId5"/>
          <a:srcRect l="38311" t="35136" r="39579" b="30305"/>
          <a:stretch>
            <a:fillRect/>
          </a:stretch>
        </p:blipFill>
        <p:spPr>
          <a:xfrm>
            <a:off x="532130" y="1487170"/>
            <a:ext cx="4241800" cy="3730625"/>
          </a:xfrm>
          <a:prstGeom prst="rect">
            <a:avLst/>
          </a:prstGeom>
          <a:noFill/>
          <a:ln>
            <a:noFill/>
          </a:ln>
        </p:spPr>
      </p:pic>
      <p:sp>
        <p:nvSpPr>
          <p:cNvPr id="90" name="矩形 89"/>
          <p:cNvSpPr/>
          <p:nvPr>
            <p:custDataLst>
              <p:tags r:id="rId6"/>
            </p:custDataLst>
          </p:nvPr>
        </p:nvSpPr>
        <p:spPr>
          <a:xfrm>
            <a:off x="2159875" y="290055"/>
            <a:ext cx="591820" cy="337185"/>
          </a:xfrm>
          <a:prstGeom prst="rect">
            <a:avLst/>
          </a:prstGeom>
        </p:spPr>
        <p:txBody>
          <a:bodyPr wrap="none">
            <a:spAutoFit/>
          </a:bodyPr>
          <a:p>
            <a:pPr algn="ctr">
              <a:defRPr/>
            </a:pPr>
            <a:r>
              <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硬件</a:t>
            </a:r>
            <a:endPar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95" name="直接连接符 94"/>
          <p:cNvCxnSpPr/>
          <p:nvPr>
            <p:custDataLst>
              <p:tags r:id="rId7"/>
            </p:custDataLst>
          </p:nvPr>
        </p:nvCxnSpPr>
        <p:spPr>
          <a:xfrm>
            <a:off x="2125168" y="597099"/>
            <a:ext cx="657739"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85" name="矩形 84"/>
          <p:cNvSpPr/>
          <p:nvPr>
            <p:custDataLst>
              <p:tags r:id="rId8"/>
            </p:custDataLst>
          </p:nvPr>
        </p:nvSpPr>
        <p:spPr>
          <a:xfrm>
            <a:off x="4003882" y="290055"/>
            <a:ext cx="538480" cy="306705"/>
          </a:xfrm>
          <a:prstGeom prst="rect">
            <a:avLst/>
          </a:prstGeom>
        </p:spPr>
        <p:txBody>
          <a:bodyPr wrap="none">
            <a:spAutoFit/>
          </a:bodyPr>
          <a:p>
            <a:pPr algn="ctr">
              <a:defRPr/>
            </a:pPr>
            <a:r>
              <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软件</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85"/>
                                        </p:tgtEl>
                                        <p:attrNameLst>
                                          <p:attrName>style.visibility</p:attrName>
                                        </p:attrNameLst>
                                      </p:cBhvr>
                                      <p:to>
                                        <p:strVal val="visible"/>
                                      </p:to>
                                    </p:set>
                                    <p:animEffect transition="in" filter="wipe(left)">
                                      <p:cBhvr>
                                        <p:cTn id="1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515938" y="2883124"/>
            <a:ext cx="2825120" cy="25471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4" name="圆角矩形 3"/>
          <p:cNvSpPr/>
          <p:nvPr/>
        </p:nvSpPr>
        <p:spPr>
          <a:xfrm>
            <a:off x="4557834" y="1923349"/>
            <a:ext cx="6929215"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5" name="Freeform 5"/>
          <p:cNvSpPr/>
          <p:nvPr/>
        </p:nvSpPr>
        <p:spPr bwMode="auto">
          <a:xfrm>
            <a:off x="3471745" y="2266678"/>
            <a:ext cx="921060" cy="3780050"/>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AC4243"/>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6" name="圆角矩形 5"/>
          <p:cNvSpPr/>
          <p:nvPr/>
        </p:nvSpPr>
        <p:spPr>
          <a:xfrm>
            <a:off x="4594765" y="3720125"/>
            <a:ext cx="6929215"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7" name="圆角矩形 6"/>
          <p:cNvSpPr/>
          <p:nvPr/>
        </p:nvSpPr>
        <p:spPr>
          <a:xfrm>
            <a:off x="4557834" y="5516265"/>
            <a:ext cx="6929215"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17" name="学论网-www.xuelun.me"/>
          <p:cNvSpPr txBox="1"/>
          <p:nvPr/>
        </p:nvSpPr>
        <p:spPr>
          <a:xfrm>
            <a:off x="4877435" y="2031365"/>
            <a:ext cx="4867275" cy="454660"/>
          </a:xfrm>
          <a:prstGeom prst="rect">
            <a:avLst/>
          </a:prstGeom>
          <a:noFill/>
          <a:ln>
            <a:noFill/>
          </a:ln>
        </p:spPr>
        <p:txBody>
          <a:bodyPr wrap="square" lIns="0" tIns="0" rIns="0" bIns="0" rtlCol="0">
            <a:noAutofit/>
          </a:bodyPr>
          <a:lstStyle/>
          <a:p>
            <a:pPr>
              <a:lnSpc>
                <a:spcPct val="150000"/>
              </a:lnSpc>
            </a:pPr>
            <a:r>
              <a:rPr lang="zh-CN" altLang="en-US" sz="20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由外部中断服务程序调用</a:t>
            </a:r>
            <a:endParaRPr lang="zh-CN" altLang="en-US" sz="20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19" name="学论网-www.xuelun.me"/>
          <p:cNvSpPr txBox="1"/>
          <p:nvPr/>
        </p:nvSpPr>
        <p:spPr>
          <a:xfrm>
            <a:off x="4877697" y="5645689"/>
            <a:ext cx="4498082" cy="461645"/>
          </a:xfrm>
          <a:prstGeom prst="rect">
            <a:avLst/>
          </a:prstGeom>
          <a:noFill/>
          <a:ln>
            <a:noFill/>
          </a:ln>
        </p:spPr>
        <p:txBody>
          <a:bodyPr wrap="square" lIns="0" tIns="0" rIns="0" bIns="0" rtlCol="0">
            <a:spAutoFit/>
          </a:bodyPr>
          <a:lstStyle/>
          <a:p>
            <a:pPr algn="l">
              <a:lnSpc>
                <a:spcPct val="150000"/>
              </a:lnSpc>
              <a:buClrTx/>
              <a:buSzTx/>
              <a:buFontTx/>
            </a:pPr>
            <a:r>
              <a:rPr lang="zh-CN" altLang="en-US" sz="20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向SD CARD写入报警日志</a:t>
            </a:r>
            <a:endParaRPr lang="zh-CN" altLang="en-US" sz="20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20" name="学论网-www.xuelun.me"/>
          <p:cNvSpPr txBox="1"/>
          <p:nvPr/>
        </p:nvSpPr>
        <p:spPr>
          <a:xfrm>
            <a:off x="4905002" y="3838898"/>
            <a:ext cx="4498082" cy="461645"/>
          </a:xfrm>
          <a:prstGeom prst="rect">
            <a:avLst/>
          </a:prstGeom>
          <a:noFill/>
          <a:ln>
            <a:noFill/>
          </a:ln>
        </p:spPr>
        <p:txBody>
          <a:bodyPr wrap="square" lIns="0" tIns="0" rIns="0" bIns="0" rtlCol="0">
            <a:spAutoFit/>
          </a:bodyPr>
          <a:lstStyle/>
          <a:p>
            <a:pPr algn="l">
              <a:lnSpc>
                <a:spcPct val="150000"/>
              </a:lnSpc>
              <a:buClrTx/>
              <a:buSzTx/>
              <a:buFontTx/>
            </a:pPr>
            <a:r>
              <a:rPr lang="zh-CN" altLang="en-US" sz="20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调用以太帧发送报警</a:t>
            </a:r>
            <a:endParaRPr lang="zh-CN" altLang="en-US" sz="20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22" name="文本框 21"/>
          <p:cNvSpPr txBox="1"/>
          <p:nvPr/>
        </p:nvSpPr>
        <p:spPr>
          <a:xfrm flipH="1">
            <a:off x="1254226" y="3918422"/>
            <a:ext cx="2150644" cy="460375"/>
          </a:xfrm>
          <a:prstGeom prst="rect">
            <a:avLst/>
          </a:prstGeom>
          <a:noFill/>
        </p:spPr>
        <p:txBody>
          <a:bodyPr wrap="square" rtlCol="0">
            <a:spAutoFit/>
          </a:bodyPr>
          <a:lstStyle/>
          <a:p>
            <a:r>
              <a:rPr lang="zh-CN" altLang="en-US" sz="2400" dirty="0" smtClean="0">
                <a:solidFill>
                  <a:schemeClr val="bg1"/>
                </a:solidFill>
                <a:latin typeface="思源黑体 CN Medium" panose="020B0600000000000000" pitchFamily="34" charset="-122"/>
                <a:ea typeface="思源黑体 CN Medium" panose="020B0600000000000000" pitchFamily="34" charset="-122"/>
              </a:rPr>
              <a:t>程序</a:t>
            </a:r>
            <a:r>
              <a:rPr lang="zh-CN" altLang="en-US" sz="2400" dirty="0" smtClean="0">
                <a:solidFill>
                  <a:schemeClr val="bg1"/>
                </a:solidFill>
                <a:latin typeface="思源黑体 CN Medium" panose="020B0600000000000000" pitchFamily="34" charset="-122"/>
                <a:ea typeface="思源黑体 CN Medium" panose="020B0600000000000000" pitchFamily="34" charset="-122"/>
              </a:rPr>
              <a:t>实现</a:t>
            </a:r>
            <a:endParaRPr lang="zh-CN" altLang="en-US" sz="2400" dirty="0" smtClean="0">
              <a:solidFill>
                <a:schemeClr val="bg1"/>
              </a:solidFill>
              <a:latin typeface="思源黑体 CN Medium" panose="020B0600000000000000" pitchFamily="34" charset="-122"/>
              <a:ea typeface="思源黑体 CN Medium" panose="020B0600000000000000" pitchFamily="34" charset="-122"/>
            </a:endParaRPr>
          </a:p>
        </p:txBody>
      </p:sp>
      <p:grpSp>
        <p:nvGrpSpPr>
          <p:cNvPr id="42" name="组合 41"/>
          <p:cNvGrpSpPr/>
          <p:nvPr/>
        </p:nvGrpSpPr>
        <p:grpSpPr>
          <a:xfrm>
            <a:off x="0" y="266844"/>
            <a:ext cx="487680" cy="330008"/>
            <a:chOff x="5025390" y="266844"/>
            <a:chExt cx="6259830" cy="330008"/>
          </a:xfrm>
        </p:grpSpPr>
        <p:cxnSp>
          <p:nvCxnSpPr>
            <p:cNvPr id="43" name="直接连接符 42"/>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62928" y="266844"/>
            <a:ext cx="5233747" cy="330008"/>
            <a:chOff x="5025390" y="266844"/>
            <a:chExt cx="6259830" cy="330008"/>
          </a:xfrm>
        </p:grpSpPr>
        <p:cxnSp>
          <p:nvCxnSpPr>
            <p:cNvPr id="33" name="直接连接符 32"/>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57" name="图片 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04252" y="168275"/>
            <a:ext cx="520700" cy="520700"/>
          </a:xfrm>
          <a:prstGeom prst="rect">
            <a:avLst/>
          </a:prstGeom>
        </p:spPr>
      </p:pic>
      <p:sp>
        <p:nvSpPr>
          <p:cNvPr id="90" name="矩形 89"/>
          <p:cNvSpPr/>
          <p:nvPr>
            <p:custDataLst>
              <p:tags r:id="rId2"/>
            </p:custDataLst>
          </p:nvPr>
        </p:nvSpPr>
        <p:spPr>
          <a:xfrm>
            <a:off x="2161145" y="290055"/>
            <a:ext cx="589280" cy="337185"/>
          </a:xfrm>
          <a:prstGeom prst="rect">
            <a:avLst/>
          </a:prstGeom>
        </p:spPr>
        <p:txBody>
          <a:bodyPr wrap="none">
            <a:spAutoFit/>
          </a:bodyPr>
          <a:p>
            <a:pPr algn="ctr">
              <a:defRPr/>
            </a:pPr>
            <a:r>
              <a:rPr lang="zh-CN" altLang="en-US" sz="16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硬件</a:t>
            </a:r>
            <a:endParaRPr lang="zh-CN" altLang="en-US" sz="16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95" name="直接连接符 94"/>
          <p:cNvCxnSpPr/>
          <p:nvPr>
            <p:custDataLst>
              <p:tags r:id="rId3"/>
            </p:custDataLst>
          </p:nvPr>
        </p:nvCxnSpPr>
        <p:spPr>
          <a:xfrm>
            <a:off x="3936823" y="597099"/>
            <a:ext cx="657739"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85" name="矩形 84"/>
          <p:cNvSpPr/>
          <p:nvPr>
            <p:custDataLst>
              <p:tags r:id="rId4"/>
            </p:custDataLst>
          </p:nvPr>
        </p:nvSpPr>
        <p:spPr>
          <a:xfrm>
            <a:off x="3977212" y="290055"/>
            <a:ext cx="591820" cy="337185"/>
          </a:xfrm>
          <a:prstGeom prst="rect">
            <a:avLst/>
          </a:prstGeom>
        </p:spPr>
        <p:txBody>
          <a:bodyPr wrap="none">
            <a:spAutoFit/>
          </a:bodyPr>
          <a:p>
            <a:pPr algn="ctr">
              <a:buClrTx/>
              <a:buSzTx/>
              <a:buFontTx/>
              <a:defRPr/>
            </a:pPr>
            <a:r>
              <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软件</a:t>
            </a:r>
            <a:endParaRPr lang="zh-CN" altLang="en-US" sz="1600" b="1"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1000"/>
                                  </p:stCondLst>
                                  <p:childTnLst>
                                    <p:set>
                                      <p:cBhvr>
                                        <p:cTn id="30" dur="1" fill="hold">
                                          <p:stCondLst>
                                            <p:cond delay="0"/>
                                          </p:stCondLst>
                                        </p:cTn>
                                        <p:tgtEl>
                                          <p:spTgt spid="90"/>
                                        </p:tgtEl>
                                        <p:attrNameLst>
                                          <p:attrName>style.visibility</p:attrName>
                                        </p:attrNameLst>
                                      </p:cBhvr>
                                      <p:to>
                                        <p:strVal val="visible"/>
                                      </p:to>
                                    </p:set>
                                    <p:animEffect transition="in" filter="wipe(left)">
                                      <p:cBhvr>
                                        <p:cTn id="31" dur="500"/>
                                        <p:tgtEl>
                                          <p:spTgt spid="90"/>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85"/>
                                        </p:tgtEl>
                                        <p:attrNameLst>
                                          <p:attrName>style.visibility</p:attrName>
                                        </p:attrNameLst>
                                      </p:cBhvr>
                                      <p:to>
                                        <p:strVal val="visible"/>
                                      </p:to>
                                    </p:set>
                                    <p:animEffect transition="in" filter="wipe(left)">
                                      <p:cBhvr>
                                        <p:cTn id="3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17" grpId="0"/>
      <p:bldP spid="19" grpId="0"/>
      <p:bldP spid="20" grpId="0"/>
      <p:bldP spid="90" grpId="0"/>
      <p:bldP spid="85"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c6459984-9114-49c3-bf8c-a3a76754cc49"/>
  <p:tag name="COMMONDATA" val="eyJoZGlkIjoiMDA5MGU0ZmQ1MmI2ODVlNDE3ZTU4ZjE5MjlhZDc5NT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WPS 演示</Application>
  <PresentationFormat>宽屏</PresentationFormat>
  <Paragraphs>42</Paragraphs>
  <Slides>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宋体</vt:lpstr>
      <vt:lpstr>Wingdings</vt:lpstr>
      <vt:lpstr>思源黑体 CN Medium</vt:lpstr>
      <vt:lpstr>黑体</vt:lpstr>
      <vt:lpstr>字魂59号-创粗黑</vt:lpstr>
      <vt:lpstr>思源黑体 CN Normal</vt:lpstr>
      <vt:lpstr>字魂105号-简雅黑</vt:lpstr>
      <vt:lpstr>等线</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三三</cp:lastModifiedBy>
  <cp:revision>40</cp:revision>
  <dcterms:created xsi:type="dcterms:W3CDTF">2021-01-31T06:17:00Z</dcterms:created>
  <dcterms:modified xsi:type="dcterms:W3CDTF">2023-04-27T07:37:43Z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2F63788B217340789046CF5500652AF6_13</vt:lpwstr>
  </property>
  <property fmtid="{D5CDD505-2E9C-101B-9397-08002B2CF9AE}" pid="3" name="KSOProductBuildVer">
    <vt:lpwstr>2052-11.1.0.14036</vt:lpwstr>
  </property>
</Properties>
</file>