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83" r:id="rId3"/>
    <p:sldId id="285" r:id="rId4"/>
    <p:sldId id="286" r:id="rId5"/>
    <p:sldId id="311" r:id="rId6"/>
    <p:sldId id="312" r:id="rId7"/>
    <p:sldId id="313" r:id="rId8"/>
    <p:sldId id="282" r:id="rId9"/>
    <p:sldId id="314" r:id="rId10"/>
    <p:sldId id="259" r:id="rId11"/>
    <p:sldId id="315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 userDrawn="1">
          <p15:clr>
            <a:srgbClr val="A4A3A4"/>
          </p15:clr>
        </p15:guide>
        <p15:guide id="2" pos="459" userDrawn="1">
          <p15:clr>
            <a:srgbClr val="A4A3A4"/>
          </p15:clr>
        </p15:guide>
        <p15:guide id="3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4243"/>
    <a:srgbClr val="AB1E21"/>
    <a:srgbClr val="308ACA"/>
    <a:srgbClr val="EEF0EF"/>
    <a:srgbClr val="E6E6E6"/>
    <a:srgbClr val="C427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4" autoAdjust="0"/>
    <p:restoredTop sz="93320" autoAdjust="0"/>
  </p:normalViewPr>
  <p:slideViewPr>
    <p:cSldViewPr snapToGrid="0" showGuides="1">
      <p:cViewPr>
        <p:scale>
          <a:sx n="100" d="100"/>
          <a:sy n="100" d="100"/>
        </p:scale>
        <p:origin x="1888" y="1188"/>
      </p:cViewPr>
      <p:guideLst>
        <p:guide orient="horz" pos="2110"/>
        <p:guide pos="459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5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49E12-936C-4168-A750-6B81F73359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F934A-2A99-4710-800F-F319DDB5C6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CE6B-FF6A-471E-9C4A-73362186D6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22F73-3844-4250-B3F7-C596D703A3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/>
        </p:nvSpPr>
        <p:spPr>
          <a:xfrm>
            <a:off x="10761323" y="1202532"/>
            <a:ext cx="389278" cy="38927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694741" y="3233939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501709" y="3286582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9311862" y="3222590"/>
            <a:ext cx="194120" cy="1941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9595972" y="3275233"/>
            <a:ext cx="94318" cy="9431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344523" y="817902"/>
            <a:ext cx="356620" cy="3566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646350" y="5476986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0333151" y="3059454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190637" y="1558131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47"/>
          <p:cNvSpPr/>
          <p:nvPr/>
        </p:nvSpPr>
        <p:spPr>
          <a:xfrm rot="2001767">
            <a:off x="10705817" y="1962311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9"/>
          <p:cNvSpPr/>
          <p:nvPr/>
        </p:nvSpPr>
        <p:spPr>
          <a:xfrm rot="2001767">
            <a:off x="8342563" y="399356"/>
            <a:ext cx="471236" cy="474114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66" y="1653394"/>
            <a:ext cx="3144268" cy="842042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 flipH="1">
            <a:off x="7668260" y="5187950"/>
            <a:ext cx="202184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汇报人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：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+mn-lt"/>
              </a:rPr>
              <a:t>石青云 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+mn-lt"/>
            </a:endParaRPr>
          </a:p>
        </p:txBody>
      </p:sp>
      <p:sp>
        <p:nvSpPr>
          <p:cNvPr id="21" name="任意多边形: 形状 2"/>
          <p:cNvSpPr/>
          <p:nvPr/>
        </p:nvSpPr>
        <p:spPr>
          <a:xfrm>
            <a:off x="-1422399" y="4104616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: 形状 3"/>
          <p:cNvSpPr/>
          <p:nvPr/>
        </p:nvSpPr>
        <p:spPr>
          <a:xfrm>
            <a:off x="-3047999" y="4133645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-871877" y="2044360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10785251" y="4148461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19175" y="3860284"/>
            <a:ext cx="615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XI'AN JIAOTONG UNIVERSITY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69485" y="2734310"/>
            <a:ext cx="2661920" cy="541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LCD</a:t>
            </a:r>
            <a:r>
              <a:rPr lang="zh-CN" altLang="en-US" sz="3200"/>
              <a:t>电路</a:t>
            </a:r>
            <a:r>
              <a:rPr lang="zh-CN" altLang="en-US" sz="3200"/>
              <a:t>设计显示报警信息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34" y="356275"/>
            <a:ext cx="1521516" cy="15290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9290" y="646430"/>
            <a:ext cx="86347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图为HD7279A与S3C2410A的连接原理图</a:t>
            </a:r>
            <a:endParaRPr lang="zh-CN" altLang="en-US" sz="2000"/>
          </a:p>
        </p:txBody>
      </p:sp>
      <p:pic>
        <p:nvPicPr>
          <p:cNvPr id="2" name="图片 2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9290" y="1045210"/>
            <a:ext cx="5753100" cy="5676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670040" y="2025015"/>
            <a:ext cx="4064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HA7279A是一片具有串行接口并可同时驱动8位共阴式数码管或64只独立LED的智能显示驱动芯片。该芯片同时可连接多达64键的键盘矩阵，一片即可完成LED显示及键盘接口的全部功能。</a:t>
            </a:r>
            <a:endParaRPr lang="zh-CN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5457" y="2874211"/>
            <a:ext cx="1198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第一</a:t>
            </a:r>
            <a:r>
              <a:rPr lang="zh-CN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部分</a:t>
            </a:r>
            <a:endParaRPr lang="zh-CN" altLang="en-US" spc="2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" name="任意多边形: 形状 120"/>
          <p:cNvSpPr/>
          <p:nvPr/>
        </p:nvSpPr>
        <p:spPr>
          <a:xfrm rot="2001767">
            <a:off x="9105615" y="1066962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任意多边形: 形状 122"/>
          <p:cNvSpPr/>
          <p:nvPr/>
        </p:nvSpPr>
        <p:spPr>
          <a:xfrm>
            <a:off x="-2470562" y="3071153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124"/>
          <p:cNvSpPr/>
          <p:nvPr/>
        </p:nvSpPr>
        <p:spPr>
          <a:xfrm>
            <a:off x="-4096162" y="3100182"/>
            <a:ext cx="17613085" cy="1444704"/>
          </a:xfrm>
          <a:custGeom>
            <a:avLst/>
            <a:gdLst>
              <a:gd name="connsiteX0" fmla="*/ 0 w 15210971"/>
              <a:gd name="connsiteY0" fmla="*/ 72097 h 1444704"/>
              <a:gd name="connsiteX1" fmla="*/ 1748971 w 15210971"/>
              <a:gd name="connsiteY1" fmla="*/ 761526 h 1444704"/>
              <a:gd name="connsiteX2" fmla="*/ 3969657 w 15210971"/>
              <a:gd name="connsiteY2" fmla="*/ 188211 h 1444704"/>
              <a:gd name="connsiteX3" fmla="*/ 6328228 w 15210971"/>
              <a:gd name="connsiteY3" fmla="*/ 863126 h 1444704"/>
              <a:gd name="connsiteX4" fmla="*/ 9296400 w 15210971"/>
              <a:gd name="connsiteY4" fmla="*/ 6783 h 1444704"/>
              <a:gd name="connsiteX5" fmla="*/ 11560628 w 15210971"/>
              <a:gd name="connsiteY5" fmla="*/ 1429183 h 1444704"/>
              <a:gd name="connsiteX6" fmla="*/ 15210971 w 15210971"/>
              <a:gd name="connsiteY6" fmla="*/ 638154 h 14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10971" h="1444704">
                <a:moveTo>
                  <a:pt x="0" y="72097"/>
                </a:moveTo>
                <a:cubicBezTo>
                  <a:pt x="543681" y="407135"/>
                  <a:pt x="1087362" y="742174"/>
                  <a:pt x="1748971" y="761526"/>
                </a:cubicBezTo>
                <a:cubicBezTo>
                  <a:pt x="2410580" y="780878"/>
                  <a:pt x="3206448" y="171278"/>
                  <a:pt x="3969657" y="188211"/>
                </a:cubicBezTo>
                <a:cubicBezTo>
                  <a:pt x="4732866" y="205144"/>
                  <a:pt x="5440438" y="893364"/>
                  <a:pt x="6328228" y="863126"/>
                </a:cubicBezTo>
                <a:cubicBezTo>
                  <a:pt x="7216018" y="832888"/>
                  <a:pt x="8424333" y="-87560"/>
                  <a:pt x="9296400" y="6783"/>
                </a:cubicBezTo>
                <a:cubicBezTo>
                  <a:pt x="10168467" y="101126"/>
                  <a:pt x="10574866" y="1323955"/>
                  <a:pt x="11560628" y="1429183"/>
                </a:cubicBezTo>
                <a:cubicBezTo>
                  <a:pt x="12546390" y="1534411"/>
                  <a:pt x="13878680" y="1086282"/>
                  <a:pt x="15210971" y="638154"/>
                </a:cubicBez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128186" y="3375818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8787379" y="1478302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185"/>
          <p:cNvSpPr/>
          <p:nvPr/>
        </p:nvSpPr>
        <p:spPr>
          <a:xfrm>
            <a:off x="3805093" y="1"/>
            <a:ext cx="3968423" cy="1933574"/>
          </a:xfrm>
          <a:custGeom>
            <a:avLst/>
            <a:gdLst>
              <a:gd name="connsiteX0" fmla="*/ 0 w 3968423"/>
              <a:gd name="connsiteY0" fmla="*/ 0 h 1933574"/>
              <a:gd name="connsiteX1" fmla="*/ 3968423 w 3968423"/>
              <a:gd name="connsiteY1" fmla="*/ 0 h 1933574"/>
              <a:gd name="connsiteX2" fmla="*/ 3946431 w 3968423"/>
              <a:gd name="connsiteY2" fmla="*/ 161996 h 1933574"/>
              <a:gd name="connsiteX3" fmla="*/ 1984212 w 3968423"/>
              <a:gd name="connsiteY3" fmla="*/ 1933574 h 1933574"/>
              <a:gd name="connsiteX4" fmla="*/ 21992 w 3968423"/>
              <a:gd name="connsiteY4" fmla="*/ 161996 h 1933574"/>
              <a:gd name="connsiteX0-1" fmla="*/ 0 w 3968423"/>
              <a:gd name="connsiteY0-2" fmla="*/ 19051 h 1952625"/>
              <a:gd name="connsiteX1-3" fmla="*/ 304945 w 3968423"/>
              <a:gd name="connsiteY1-4" fmla="*/ 0 h 1952625"/>
              <a:gd name="connsiteX2-5" fmla="*/ 3968423 w 3968423"/>
              <a:gd name="connsiteY2-6" fmla="*/ 19051 h 1952625"/>
              <a:gd name="connsiteX3-7" fmla="*/ 3946431 w 3968423"/>
              <a:gd name="connsiteY3-8" fmla="*/ 181047 h 1952625"/>
              <a:gd name="connsiteX4-9" fmla="*/ 1984212 w 3968423"/>
              <a:gd name="connsiteY4-10" fmla="*/ 1952625 h 1952625"/>
              <a:gd name="connsiteX5" fmla="*/ 21992 w 3968423"/>
              <a:gd name="connsiteY5" fmla="*/ 181047 h 1952625"/>
              <a:gd name="connsiteX6" fmla="*/ 0 w 3968423"/>
              <a:gd name="connsiteY6" fmla="*/ 19051 h 1952625"/>
              <a:gd name="connsiteX0-11" fmla="*/ 0 w 3968423"/>
              <a:gd name="connsiteY0-12" fmla="*/ 0 h 1933574"/>
              <a:gd name="connsiteX1-13" fmla="*/ 3968423 w 3968423"/>
              <a:gd name="connsiteY1-14" fmla="*/ 0 h 1933574"/>
              <a:gd name="connsiteX2-15" fmla="*/ 3946431 w 3968423"/>
              <a:gd name="connsiteY2-16" fmla="*/ 161996 h 1933574"/>
              <a:gd name="connsiteX3-17" fmla="*/ 1984212 w 3968423"/>
              <a:gd name="connsiteY3-18" fmla="*/ 1933574 h 1933574"/>
              <a:gd name="connsiteX4-19" fmla="*/ 21992 w 3968423"/>
              <a:gd name="connsiteY4-20" fmla="*/ 161996 h 1933574"/>
              <a:gd name="connsiteX5-21" fmla="*/ 0 w 3968423"/>
              <a:gd name="connsiteY5-22" fmla="*/ 0 h 1933574"/>
              <a:gd name="connsiteX0-23" fmla="*/ 0 w 3968423"/>
              <a:gd name="connsiteY0-24" fmla="*/ 14289 h 1947863"/>
              <a:gd name="connsiteX1-25" fmla="*/ 328757 w 3968423"/>
              <a:gd name="connsiteY1-26" fmla="*/ 0 h 1947863"/>
              <a:gd name="connsiteX2-27" fmla="*/ 3968423 w 3968423"/>
              <a:gd name="connsiteY2-28" fmla="*/ 14289 h 1947863"/>
              <a:gd name="connsiteX3-29" fmla="*/ 3946431 w 3968423"/>
              <a:gd name="connsiteY3-30" fmla="*/ 176285 h 1947863"/>
              <a:gd name="connsiteX4-31" fmla="*/ 1984212 w 3968423"/>
              <a:gd name="connsiteY4-32" fmla="*/ 1947863 h 1947863"/>
              <a:gd name="connsiteX5-33" fmla="*/ 21992 w 3968423"/>
              <a:gd name="connsiteY5-34" fmla="*/ 176285 h 1947863"/>
              <a:gd name="connsiteX6-35" fmla="*/ 0 w 3968423"/>
              <a:gd name="connsiteY6-36" fmla="*/ 14289 h 1947863"/>
              <a:gd name="connsiteX0-37" fmla="*/ 328757 w 3968423"/>
              <a:gd name="connsiteY0-38" fmla="*/ 0 h 1947863"/>
              <a:gd name="connsiteX1-39" fmla="*/ 3968423 w 3968423"/>
              <a:gd name="connsiteY1-40" fmla="*/ 14289 h 1947863"/>
              <a:gd name="connsiteX2-41" fmla="*/ 3946431 w 3968423"/>
              <a:gd name="connsiteY2-42" fmla="*/ 176285 h 1947863"/>
              <a:gd name="connsiteX3-43" fmla="*/ 1984212 w 3968423"/>
              <a:gd name="connsiteY3-44" fmla="*/ 1947863 h 1947863"/>
              <a:gd name="connsiteX4-45" fmla="*/ 21992 w 3968423"/>
              <a:gd name="connsiteY4-46" fmla="*/ 176285 h 1947863"/>
              <a:gd name="connsiteX5-47" fmla="*/ 0 w 3968423"/>
              <a:gd name="connsiteY5-48" fmla="*/ 14289 h 1947863"/>
              <a:gd name="connsiteX6-49" fmla="*/ 420197 w 3968423"/>
              <a:gd name="connsiteY6-50" fmla="*/ 91440 h 1947863"/>
              <a:gd name="connsiteX0-51" fmla="*/ 328757 w 3968423"/>
              <a:gd name="connsiteY0-52" fmla="*/ 0 h 1947863"/>
              <a:gd name="connsiteX1-53" fmla="*/ 3968423 w 3968423"/>
              <a:gd name="connsiteY1-54" fmla="*/ 14289 h 1947863"/>
              <a:gd name="connsiteX2-55" fmla="*/ 3946431 w 3968423"/>
              <a:gd name="connsiteY2-56" fmla="*/ 176285 h 1947863"/>
              <a:gd name="connsiteX3-57" fmla="*/ 1984212 w 3968423"/>
              <a:gd name="connsiteY3-58" fmla="*/ 1947863 h 1947863"/>
              <a:gd name="connsiteX4-59" fmla="*/ 21992 w 3968423"/>
              <a:gd name="connsiteY4-60" fmla="*/ 176285 h 1947863"/>
              <a:gd name="connsiteX5-61" fmla="*/ 0 w 3968423"/>
              <a:gd name="connsiteY5-62" fmla="*/ 14289 h 1947863"/>
              <a:gd name="connsiteX0-63" fmla="*/ 3968423 w 3968423"/>
              <a:gd name="connsiteY0-64" fmla="*/ 0 h 1933574"/>
              <a:gd name="connsiteX1-65" fmla="*/ 3946431 w 3968423"/>
              <a:gd name="connsiteY1-66" fmla="*/ 161996 h 1933574"/>
              <a:gd name="connsiteX2-67" fmla="*/ 1984212 w 3968423"/>
              <a:gd name="connsiteY2-68" fmla="*/ 1933574 h 1933574"/>
              <a:gd name="connsiteX3-69" fmla="*/ 21992 w 3968423"/>
              <a:gd name="connsiteY3-70" fmla="*/ 161996 h 1933574"/>
              <a:gd name="connsiteX4-71" fmla="*/ 0 w 3968423"/>
              <a:gd name="connsiteY4-72" fmla="*/ 0 h 19335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68423" h="1933574">
                <a:moveTo>
                  <a:pt x="3968423" y="0"/>
                </a:moveTo>
                <a:lnTo>
                  <a:pt x="3946431" y="161996"/>
                </a:lnTo>
                <a:cubicBezTo>
                  <a:pt x="3764638" y="1172055"/>
                  <a:pt x="2955217" y="1933574"/>
                  <a:pt x="1984212" y="1933574"/>
                </a:cubicBezTo>
                <a:cubicBezTo>
                  <a:pt x="1013203" y="1933574"/>
                  <a:pt x="203783" y="1172055"/>
                  <a:pt x="21992" y="161996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186"/>
          <p:cNvSpPr/>
          <p:nvPr/>
        </p:nvSpPr>
        <p:spPr>
          <a:xfrm>
            <a:off x="4414949" y="1"/>
            <a:ext cx="3901235" cy="1719263"/>
          </a:xfrm>
          <a:custGeom>
            <a:avLst/>
            <a:gdLst>
              <a:gd name="connsiteX0" fmla="*/ 0 w 3901235"/>
              <a:gd name="connsiteY0" fmla="*/ 0 h 1719263"/>
              <a:gd name="connsiteX1" fmla="*/ 3901235 w 3901235"/>
              <a:gd name="connsiteY1" fmla="*/ 0 h 1719263"/>
              <a:gd name="connsiteX2" fmla="*/ 3871510 w 3901235"/>
              <a:gd name="connsiteY2" fmla="*/ 134033 h 1719263"/>
              <a:gd name="connsiteX3" fmla="*/ 1950618 w 3901235"/>
              <a:gd name="connsiteY3" fmla="*/ 1719263 h 1719263"/>
              <a:gd name="connsiteX4" fmla="*/ 29725 w 3901235"/>
              <a:gd name="connsiteY4" fmla="*/ 134033 h 1719263"/>
              <a:gd name="connsiteX0-1" fmla="*/ 0 w 3901235"/>
              <a:gd name="connsiteY0-2" fmla="*/ 4764 h 1724027"/>
              <a:gd name="connsiteX1-3" fmla="*/ 971439 w 3901235"/>
              <a:gd name="connsiteY1-4" fmla="*/ 0 h 1724027"/>
              <a:gd name="connsiteX2-5" fmla="*/ 3901235 w 3901235"/>
              <a:gd name="connsiteY2-6" fmla="*/ 4764 h 1724027"/>
              <a:gd name="connsiteX3-7" fmla="*/ 3871510 w 3901235"/>
              <a:gd name="connsiteY3-8" fmla="*/ 138797 h 1724027"/>
              <a:gd name="connsiteX4-9" fmla="*/ 1950618 w 3901235"/>
              <a:gd name="connsiteY4-10" fmla="*/ 1724027 h 1724027"/>
              <a:gd name="connsiteX5" fmla="*/ 29725 w 3901235"/>
              <a:gd name="connsiteY5" fmla="*/ 138797 h 1724027"/>
              <a:gd name="connsiteX6" fmla="*/ 0 w 3901235"/>
              <a:gd name="connsiteY6" fmla="*/ 4764 h 1724027"/>
              <a:gd name="connsiteX0-11" fmla="*/ 971439 w 3901235"/>
              <a:gd name="connsiteY0-12" fmla="*/ 0 h 1724027"/>
              <a:gd name="connsiteX1-13" fmla="*/ 3901235 w 3901235"/>
              <a:gd name="connsiteY1-14" fmla="*/ 4764 h 1724027"/>
              <a:gd name="connsiteX2-15" fmla="*/ 3871510 w 3901235"/>
              <a:gd name="connsiteY2-16" fmla="*/ 138797 h 1724027"/>
              <a:gd name="connsiteX3-17" fmla="*/ 1950618 w 3901235"/>
              <a:gd name="connsiteY3-18" fmla="*/ 1724027 h 1724027"/>
              <a:gd name="connsiteX4-19" fmla="*/ 29725 w 3901235"/>
              <a:gd name="connsiteY4-20" fmla="*/ 138797 h 1724027"/>
              <a:gd name="connsiteX5-21" fmla="*/ 0 w 3901235"/>
              <a:gd name="connsiteY5-22" fmla="*/ 4764 h 1724027"/>
              <a:gd name="connsiteX6-23" fmla="*/ 1062879 w 3901235"/>
              <a:gd name="connsiteY6-24" fmla="*/ 91440 h 1724027"/>
              <a:gd name="connsiteX0-25" fmla="*/ 971439 w 3901235"/>
              <a:gd name="connsiteY0-26" fmla="*/ 0 h 1724027"/>
              <a:gd name="connsiteX1-27" fmla="*/ 3901235 w 3901235"/>
              <a:gd name="connsiteY1-28" fmla="*/ 4764 h 1724027"/>
              <a:gd name="connsiteX2-29" fmla="*/ 3871510 w 3901235"/>
              <a:gd name="connsiteY2-30" fmla="*/ 138797 h 1724027"/>
              <a:gd name="connsiteX3-31" fmla="*/ 1950618 w 3901235"/>
              <a:gd name="connsiteY3-32" fmla="*/ 1724027 h 1724027"/>
              <a:gd name="connsiteX4-33" fmla="*/ 29725 w 3901235"/>
              <a:gd name="connsiteY4-34" fmla="*/ 138797 h 1724027"/>
              <a:gd name="connsiteX5-35" fmla="*/ 0 w 3901235"/>
              <a:gd name="connsiteY5-36" fmla="*/ 4764 h 1724027"/>
              <a:gd name="connsiteX0-37" fmla="*/ 3901235 w 3901235"/>
              <a:gd name="connsiteY0-38" fmla="*/ 0 h 1719263"/>
              <a:gd name="connsiteX1-39" fmla="*/ 3871510 w 3901235"/>
              <a:gd name="connsiteY1-40" fmla="*/ 134033 h 1719263"/>
              <a:gd name="connsiteX2-41" fmla="*/ 1950618 w 3901235"/>
              <a:gd name="connsiteY2-42" fmla="*/ 1719263 h 1719263"/>
              <a:gd name="connsiteX3-43" fmla="*/ 29725 w 3901235"/>
              <a:gd name="connsiteY3-44" fmla="*/ 134033 h 1719263"/>
              <a:gd name="connsiteX4-45" fmla="*/ 0 w 3901235"/>
              <a:gd name="connsiteY4-46" fmla="*/ 0 h 171926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901235" h="1719263">
                <a:moveTo>
                  <a:pt x="3901235" y="0"/>
                </a:moveTo>
                <a:lnTo>
                  <a:pt x="3871510" y="134033"/>
                </a:lnTo>
                <a:cubicBezTo>
                  <a:pt x="3629235" y="1049959"/>
                  <a:pt x="2860935" y="1719263"/>
                  <a:pt x="1950618" y="1719263"/>
                </a:cubicBezTo>
                <a:cubicBezTo>
                  <a:pt x="1040298" y="1719263"/>
                  <a:pt x="271998" y="1049959"/>
                  <a:pt x="29725" y="134033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AC4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87"/>
          <p:cNvSpPr/>
          <p:nvPr/>
        </p:nvSpPr>
        <p:spPr>
          <a:xfrm>
            <a:off x="4294786" y="0"/>
            <a:ext cx="3592905" cy="1725984"/>
          </a:xfrm>
          <a:custGeom>
            <a:avLst/>
            <a:gdLst>
              <a:gd name="connsiteX0" fmla="*/ 0 w 3592905"/>
              <a:gd name="connsiteY0" fmla="*/ 0 h 1725984"/>
              <a:gd name="connsiteX1" fmla="*/ 3592905 w 3592905"/>
              <a:gd name="connsiteY1" fmla="*/ 0 h 1725984"/>
              <a:gd name="connsiteX2" fmla="*/ 3587358 w 3592905"/>
              <a:gd name="connsiteY2" fmla="*/ 109844 h 1725984"/>
              <a:gd name="connsiteX3" fmla="*/ 1796452 w 3592905"/>
              <a:gd name="connsiteY3" fmla="*/ 1725984 h 1725984"/>
              <a:gd name="connsiteX4" fmla="*/ 5547 w 3592905"/>
              <a:gd name="connsiteY4" fmla="*/ 109844 h 1725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2905" h="1725984">
                <a:moveTo>
                  <a:pt x="0" y="0"/>
                </a:moveTo>
                <a:lnTo>
                  <a:pt x="3592905" y="0"/>
                </a:lnTo>
                <a:lnTo>
                  <a:pt x="3587358" y="109844"/>
                </a:lnTo>
                <a:cubicBezTo>
                  <a:pt x="3495170" y="1017606"/>
                  <a:pt x="2728536" y="1725984"/>
                  <a:pt x="1796452" y="1725984"/>
                </a:cubicBezTo>
                <a:cubicBezTo>
                  <a:pt x="864368" y="1725984"/>
                  <a:pt x="97735" y="1017606"/>
                  <a:pt x="5547" y="109844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5423012" y="298047"/>
            <a:ext cx="1336454" cy="1005661"/>
            <a:chOff x="5378243" y="298047"/>
            <a:chExt cx="1336454" cy="1005661"/>
          </a:xfrm>
        </p:grpSpPr>
        <p:sp>
          <p:nvSpPr>
            <p:cNvPr id="13" name="矩形 12"/>
            <p:cNvSpPr/>
            <p:nvPr/>
          </p:nvSpPr>
          <p:spPr>
            <a:xfrm>
              <a:off x="5378243" y="298047"/>
              <a:ext cx="76495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目</a:t>
              </a:r>
              <a:endParaRPr lang="zh-CN" altLang="en-US" sz="4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949743" y="534267"/>
              <a:ext cx="76495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>
                <a:defRPr/>
              </a:pPr>
              <a:r>
                <a:rPr lang="zh-CN" altLang="en-US" sz="4400" b="1" dirty="0">
                  <a:solidFill>
                    <a:schemeClr val="bg1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录</a:t>
              </a:r>
              <a:endParaRPr lang="zh-CN" altLang="en-US" sz="4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V="1">
              <a:off x="5603081" y="1001316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6210300" y="379810"/>
              <a:ext cx="279797" cy="215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椭圆 16"/>
          <p:cNvSpPr/>
          <p:nvPr/>
        </p:nvSpPr>
        <p:spPr>
          <a:xfrm>
            <a:off x="4218102" y="1144930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518530" y="2869448"/>
            <a:ext cx="1198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第二</a:t>
            </a:r>
            <a:r>
              <a:rPr lang="zh-CN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部分</a:t>
            </a:r>
            <a:endParaRPr lang="zh-CN" altLang="en-US" spc="2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5041259" y="3371055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41648" y="3824264"/>
            <a:ext cx="1198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第三</a:t>
            </a:r>
            <a:r>
              <a:rPr lang="zh-CN" altLang="en-US" spc="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部分</a:t>
            </a:r>
            <a:endParaRPr lang="zh-CN" altLang="en-US" spc="2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527841" y="4241738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702501" y="2873716"/>
            <a:ext cx="452100" cy="4521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6071" y="3726180"/>
            <a:ext cx="1325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LCD</a:t>
            </a:r>
            <a:r>
              <a:rPr lang="zh-CN" altLang="en-US" sz="2000" kern="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控制器</a:t>
            </a:r>
            <a:endParaRPr lang="zh-CN" altLang="en-US" sz="2000" kern="100" dirty="0" smtClean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205390" y="3690687"/>
            <a:ext cx="190180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S3C2440A</a:t>
            </a:r>
            <a:r>
              <a:rPr lang="en-US" altLang="zh-CN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 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TFT LCD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调色板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005111" y="4471868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键盘</a:t>
            </a:r>
            <a:r>
              <a:rPr lang="zh-CN" altLang="en-US" sz="2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控制</a:t>
            </a:r>
            <a:endParaRPr lang="zh-CN" altLang="en-US" sz="20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9" y="4613753"/>
            <a:ext cx="1846202" cy="1855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2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4232620" y="2274461"/>
            <a:ext cx="361188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6000" kern="100" dirty="0" smtClean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LCD</a:t>
            </a:r>
            <a:r>
              <a:rPr lang="zh-CN" altLang="en-US" sz="6000" kern="100" dirty="0" smtClean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控制器</a:t>
            </a:r>
            <a:endParaRPr lang="zh-CN" altLang="en-US" sz="6000" kern="100" dirty="0" smtClean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1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1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34" y="356275"/>
            <a:ext cx="1521516" cy="1529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34" y="356275"/>
            <a:ext cx="1521516" cy="1529034"/>
          </a:xfrm>
          <a:prstGeom prst="rect">
            <a:avLst/>
          </a:prstGeom>
        </p:spPr>
      </p:pic>
      <p:pic>
        <p:nvPicPr>
          <p:cNvPr id="2" name="图片 1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3080" y="356235"/>
            <a:ext cx="9117330" cy="3716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80110" y="4072255"/>
            <a:ext cx="4272915" cy="1696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 LCD控制器支持单色，每像素2位(4级灰度)或每像素4位(16级灰度)模式下，采用基于时间的抖动算法和帧率控制(FRC)方法，实现了对单色液晶显示器的控制。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440805" y="407225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TIMEGEN为LCD驱动产生VSYNC、HSYNC、VCLK、VDEN、LEND等控制信号。这些控制信号与LCDCON1/2/3/4/5寄存器的配置高度相关。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34" y="356275"/>
            <a:ext cx="1521516" cy="1529034"/>
          </a:xfrm>
          <a:prstGeom prst="rect">
            <a:avLst/>
          </a:prstGeom>
        </p:spPr>
      </p:pic>
      <p:pic>
        <p:nvPicPr>
          <p:cNvPr id="2" name="图片 1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3080" y="356235"/>
            <a:ext cx="9117330" cy="3716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80110" y="4072255"/>
            <a:ext cx="4272915" cy="1696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VSYNC信号被断言导致LCD的线指针在显示的顶部重新开始。VSYNC和HSYNC脉冲的产生取决于HOZVAL字段和LINEVAL字段的配置字段在LCDCON2/3寄存器。</a:t>
            </a:r>
            <a:endParaRPr lang="zh-CN" altLang="en-US" sz="2000"/>
          </a:p>
        </p:txBody>
      </p:sp>
      <p:sp>
        <p:nvSpPr>
          <p:cNvPr id="100" name="文本框 99"/>
          <p:cNvSpPr txBox="1"/>
          <p:nvPr/>
        </p:nvSpPr>
        <p:spPr>
          <a:xfrm>
            <a:off x="5456555" y="4597400"/>
            <a:ext cx="5080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lang="zh-CN" b="0">
                <a:solidFill>
                  <a:srgbClr val="2A2B2E"/>
                </a:solidFill>
                <a:ea typeface="宋体" panose="02010600030101010101" pitchFamily="2" charset="-122"/>
              </a:rPr>
              <a:t>- HOZVAL =(水平显示大小)-1 - LINEVAL =(垂直显示大小)-1 </a:t>
            </a:r>
            <a:endParaRPr lang="zh-CN" altLang="en-US" b="0">
              <a:solidFill>
                <a:srgbClr val="2A2B2E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34" y="356275"/>
            <a:ext cx="1521516" cy="1529034"/>
          </a:xfrm>
          <a:prstGeom prst="rect">
            <a:avLst/>
          </a:prstGeom>
        </p:spPr>
      </p:pic>
      <p:pic>
        <p:nvPicPr>
          <p:cNvPr id="2" name="图片 1" descr="IMG_25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13080" y="356235"/>
            <a:ext cx="9117330" cy="37160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880110" y="4072255"/>
            <a:ext cx="4272915" cy="1696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VCLK信号的速率取决于LCDCON1寄存器中的CLKVAL字段，公式如程序中所示。</a:t>
            </a:r>
            <a:endParaRPr lang="zh-CN" altLang="en-US" sz="2000"/>
          </a:p>
          <a:p>
            <a:r>
              <a:rPr lang="zh-CN" altLang="en-US" sz="2000"/>
              <a:t>使用24BPP输出模式时，BSWP=0，HWSWP=0，BPP24BL=0</a:t>
            </a:r>
            <a:endParaRPr lang="zh-CN" altLang="en-US" sz="2000"/>
          </a:p>
        </p:txBody>
      </p:sp>
      <p:pic>
        <p:nvPicPr>
          <p:cNvPr id="3" name="图片 2" descr="QQ截图202304272205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940" y="4615180"/>
            <a:ext cx="30861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1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3" name="椭圆 32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045298" y="2190006"/>
            <a:ext cx="5135880" cy="2861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60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  <a:sym typeface="+mn-ea"/>
              </a:rPr>
              <a:t> </a:t>
            </a:r>
            <a:r>
              <a:rPr lang="zh-CN" altLang="en-US" sz="6000" kern="100" dirty="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  <a:sym typeface="+mn-ea"/>
              </a:rPr>
              <a:t>S3C2440A</a:t>
            </a:r>
            <a:r>
              <a:rPr lang="en-US" altLang="zh-CN" sz="6000" kern="100" dirty="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  <a:sym typeface="+mn-ea"/>
              </a:rPr>
              <a:t> </a:t>
            </a:r>
            <a:endParaRPr lang="en-US" altLang="zh-CN" sz="6000" kern="100" dirty="0">
              <a:solidFill>
                <a:srgbClr val="C0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  <a:sym typeface="+mn-ea"/>
            </a:endParaRPr>
          </a:p>
          <a:p>
            <a:pPr algn="ctr">
              <a:defRPr/>
            </a:pPr>
            <a:r>
              <a:rPr lang="zh-CN" altLang="en-US" sz="6000" kern="100" dirty="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  <a:sym typeface="+mn-ea"/>
              </a:rPr>
              <a:t>TFT LCD调色板</a:t>
            </a:r>
            <a:endParaRPr lang="zh-CN" altLang="en-US" sz="6000" kern="100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  <a:p>
            <a:pPr algn="ctr">
              <a:defRPr/>
            </a:pPr>
            <a:endParaRPr lang="zh-CN" altLang="en-US" sz="6000" kern="100" dirty="0" smtClean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48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2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34" y="356275"/>
            <a:ext cx="1521516" cy="1529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34" y="356275"/>
            <a:ext cx="1521516" cy="15290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9290" y="1606550"/>
            <a:ext cx="86347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S3C2440A为TFT LCD控制提供256色调色板。用户可以从这两种格式的64K颜色中选择256种颜色。256色调色板由256×16位SPSRAM组成。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669290" y="3968115"/>
            <a:ext cx="8634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当用户在调色板上执行读/写操作时，必须使用LCDCON5寄存器的HSTATUS和VSTATUS。HSTATUS和VSTATUS处于ACTIVE状态时，禁止读写操作。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97121" y="1253167"/>
            <a:ext cx="2559495" cy="4063749"/>
            <a:chOff x="1022470" y="1481251"/>
            <a:chExt cx="2066102" cy="4063749"/>
          </a:xfrm>
        </p:grpSpPr>
        <p:sp>
          <p:nvSpPr>
            <p:cNvPr id="19" name="任意多边形: 形状 185"/>
            <p:cNvSpPr/>
            <p:nvPr/>
          </p:nvSpPr>
          <p:spPr>
            <a:xfrm rot="16200000">
              <a:off x="64703" y="2439018"/>
              <a:ext cx="3981636" cy="2066102"/>
            </a:xfrm>
            <a:custGeom>
              <a:avLst/>
              <a:gdLst>
                <a:gd name="connsiteX0" fmla="*/ 0 w 3968423"/>
                <a:gd name="connsiteY0" fmla="*/ 0 h 1933574"/>
                <a:gd name="connsiteX1" fmla="*/ 3968423 w 3968423"/>
                <a:gd name="connsiteY1" fmla="*/ 0 h 1933574"/>
                <a:gd name="connsiteX2" fmla="*/ 3946431 w 3968423"/>
                <a:gd name="connsiteY2" fmla="*/ 161996 h 1933574"/>
                <a:gd name="connsiteX3" fmla="*/ 1984212 w 3968423"/>
                <a:gd name="connsiteY3" fmla="*/ 1933574 h 1933574"/>
                <a:gd name="connsiteX4" fmla="*/ 21992 w 3968423"/>
                <a:gd name="connsiteY4" fmla="*/ 161996 h 1933574"/>
                <a:gd name="connsiteX0-1" fmla="*/ 0 w 3968423"/>
                <a:gd name="connsiteY0-2" fmla="*/ 19051 h 1952625"/>
                <a:gd name="connsiteX1-3" fmla="*/ 304945 w 3968423"/>
                <a:gd name="connsiteY1-4" fmla="*/ 0 h 1952625"/>
                <a:gd name="connsiteX2-5" fmla="*/ 3968423 w 3968423"/>
                <a:gd name="connsiteY2-6" fmla="*/ 19051 h 1952625"/>
                <a:gd name="connsiteX3-7" fmla="*/ 3946431 w 3968423"/>
                <a:gd name="connsiteY3-8" fmla="*/ 181047 h 1952625"/>
                <a:gd name="connsiteX4-9" fmla="*/ 1984212 w 3968423"/>
                <a:gd name="connsiteY4-10" fmla="*/ 1952625 h 1952625"/>
                <a:gd name="connsiteX5" fmla="*/ 21992 w 3968423"/>
                <a:gd name="connsiteY5" fmla="*/ 181047 h 1952625"/>
                <a:gd name="connsiteX6" fmla="*/ 0 w 3968423"/>
                <a:gd name="connsiteY6" fmla="*/ 19051 h 1952625"/>
                <a:gd name="connsiteX0-11" fmla="*/ 0 w 3968423"/>
                <a:gd name="connsiteY0-12" fmla="*/ 0 h 1933574"/>
                <a:gd name="connsiteX1-13" fmla="*/ 3968423 w 3968423"/>
                <a:gd name="connsiteY1-14" fmla="*/ 0 h 1933574"/>
                <a:gd name="connsiteX2-15" fmla="*/ 3946431 w 3968423"/>
                <a:gd name="connsiteY2-16" fmla="*/ 161996 h 1933574"/>
                <a:gd name="connsiteX3-17" fmla="*/ 1984212 w 3968423"/>
                <a:gd name="connsiteY3-18" fmla="*/ 1933574 h 1933574"/>
                <a:gd name="connsiteX4-19" fmla="*/ 21992 w 3968423"/>
                <a:gd name="connsiteY4-20" fmla="*/ 161996 h 1933574"/>
                <a:gd name="connsiteX5-21" fmla="*/ 0 w 3968423"/>
                <a:gd name="connsiteY5-22" fmla="*/ 0 h 1933574"/>
                <a:gd name="connsiteX0-23" fmla="*/ 0 w 3968423"/>
                <a:gd name="connsiteY0-24" fmla="*/ 14289 h 1947863"/>
                <a:gd name="connsiteX1-25" fmla="*/ 328757 w 3968423"/>
                <a:gd name="connsiteY1-26" fmla="*/ 0 h 1947863"/>
                <a:gd name="connsiteX2-27" fmla="*/ 3968423 w 3968423"/>
                <a:gd name="connsiteY2-28" fmla="*/ 14289 h 1947863"/>
                <a:gd name="connsiteX3-29" fmla="*/ 3946431 w 3968423"/>
                <a:gd name="connsiteY3-30" fmla="*/ 176285 h 1947863"/>
                <a:gd name="connsiteX4-31" fmla="*/ 1984212 w 3968423"/>
                <a:gd name="connsiteY4-32" fmla="*/ 1947863 h 1947863"/>
                <a:gd name="connsiteX5-33" fmla="*/ 21992 w 3968423"/>
                <a:gd name="connsiteY5-34" fmla="*/ 176285 h 1947863"/>
                <a:gd name="connsiteX6-35" fmla="*/ 0 w 3968423"/>
                <a:gd name="connsiteY6-36" fmla="*/ 14289 h 1947863"/>
                <a:gd name="connsiteX0-37" fmla="*/ 328757 w 3968423"/>
                <a:gd name="connsiteY0-38" fmla="*/ 0 h 1947863"/>
                <a:gd name="connsiteX1-39" fmla="*/ 3968423 w 3968423"/>
                <a:gd name="connsiteY1-40" fmla="*/ 14289 h 1947863"/>
                <a:gd name="connsiteX2-41" fmla="*/ 3946431 w 3968423"/>
                <a:gd name="connsiteY2-42" fmla="*/ 176285 h 1947863"/>
                <a:gd name="connsiteX3-43" fmla="*/ 1984212 w 3968423"/>
                <a:gd name="connsiteY3-44" fmla="*/ 1947863 h 1947863"/>
                <a:gd name="connsiteX4-45" fmla="*/ 21992 w 3968423"/>
                <a:gd name="connsiteY4-46" fmla="*/ 176285 h 1947863"/>
                <a:gd name="connsiteX5-47" fmla="*/ 0 w 3968423"/>
                <a:gd name="connsiteY5-48" fmla="*/ 14289 h 1947863"/>
                <a:gd name="connsiteX6-49" fmla="*/ 420197 w 3968423"/>
                <a:gd name="connsiteY6-50" fmla="*/ 91440 h 1947863"/>
                <a:gd name="connsiteX0-51" fmla="*/ 328757 w 3968423"/>
                <a:gd name="connsiteY0-52" fmla="*/ 0 h 1947863"/>
                <a:gd name="connsiteX1-53" fmla="*/ 3968423 w 3968423"/>
                <a:gd name="connsiteY1-54" fmla="*/ 14289 h 1947863"/>
                <a:gd name="connsiteX2-55" fmla="*/ 3946431 w 3968423"/>
                <a:gd name="connsiteY2-56" fmla="*/ 176285 h 1947863"/>
                <a:gd name="connsiteX3-57" fmla="*/ 1984212 w 3968423"/>
                <a:gd name="connsiteY3-58" fmla="*/ 1947863 h 1947863"/>
                <a:gd name="connsiteX4-59" fmla="*/ 21992 w 3968423"/>
                <a:gd name="connsiteY4-60" fmla="*/ 176285 h 1947863"/>
                <a:gd name="connsiteX5-61" fmla="*/ 0 w 3968423"/>
                <a:gd name="connsiteY5-62" fmla="*/ 14289 h 1947863"/>
                <a:gd name="connsiteX0-63" fmla="*/ 3968423 w 3968423"/>
                <a:gd name="connsiteY0-64" fmla="*/ 0 h 1933574"/>
                <a:gd name="connsiteX1-65" fmla="*/ 3946431 w 3968423"/>
                <a:gd name="connsiteY1-66" fmla="*/ 161996 h 1933574"/>
                <a:gd name="connsiteX2-67" fmla="*/ 1984212 w 3968423"/>
                <a:gd name="connsiteY2-68" fmla="*/ 1933574 h 1933574"/>
                <a:gd name="connsiteX3-69" fmla="*/ 21992 w 3968423"/>
                <a:gd name="connsiteY3-70" fmla="*/ 161996 h 1933574"/>
                <a:gd name="connsiteX4-71" fmla="*/ 0 w 3968423"/>
                <a:gd name="connsiteY4-72" fmla="*/ 0 h 193357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68423" h="1933574">
                  <a:moveTo>
                    <a:pt x="3968423" y="0"/>
                  </a:moveTo>
                  <a:lnTo>
                    <a:pt x="3946431" y="161996"/>
                  </a:lnTo>
                  <a:cubicBezTo>
                    <a:pt x="3764638" y="1172055"/>
                    <a:pt x="2955217" y="1933574"/>
                    <a:pt x="1984212" y="1933574"/>
                  </a:cubicBezTo>
                  <a:cubicBezTo>
                    <a:pt x="1013203" y="1933574"/>
                    <a:pt x="203783" y="1172055"/>
                    <a:pt x="21992" y="161996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86"/>
            <p:cNvSpPr/>
            <p:nvPr/>
          </p:nvSpPr>
          <p:spPr>
            <a:xfrm rot="16200000">
              <a:off x="101594" y="2669337"/>
              <a:ext cx="3914225" cy="1837102"/>
            </a:xfrm>
            <a:custGeom>
              <a:avLst/>
              <a:gdLst>
                <a:gd name="connsiteX0" fmla="*/ 0 w 3901235"/>
                <a:gd name="connsiteY0" fmla="*/ 0 h 1719263"/>
                <a:gd name="connsiteX1" fmla="*/ 3901235 w 3901235"/>
                <a:gd name="connsiteY1" fmla="*/ 0 h 1719263"/>
                <a:gd name="connsiteX2" fmla="*/ 3871510 w 3901235"/>
                <a:gd name="connsiteY2" fmla="*/ 134033 h 1719263"/>
                <a:gd name="connsiteX3" fmla="*/ 1950618 w 3901235"/>
                <a:gd name="connsiteY3" fmla="*/ 1719263 h 1719263"/>
                <a:gd name="connsiteX4" fmla="*/ 29725 w 3901235"/>
                <a:gd name="connsiteY4" fmla="*/ 134033 h 1719263"/>
                <a:gd name="connsiteX0-1" fmla="*/ 0 w 3901235"/>
                <a:gd name="connsiteY0-2" fmla="*/ 4764 h 1724027"/>
                <a:gd name="connsiteX1-3" fmla="*/ 971439 w 3901235"/>
                <a:gd name="connsiteY1-4" fmla="*/ 0 h 1724027"/>
                <a:gd name="connsiteX2-5" fmla="*/ 3901235 w 3901235"/>
                <a:gd name="connsiteY2-6" fmla="*/ 4764 h 1724027"/>
                <a:gd name="connsiteX3-7" fmla="*/ 3871510 w 3901235"/>
                <a:gd name="connsiteY3-8" fmla="*/ 138797 h 1724027"/>
                <a:gd name="connsiteX4-9" fmla="*/ 1950618 w 3901235"/>
                <a:gd name="connsiteY4-10" fmla="*/ 1724027 h 1724027"/>
                <a:gd name="connsiteX5" fmla="*/ 29725 w 3901235"/>
                <a:gd name="connsiteY5" fmla="*/ 138797 h 1724027"/>
                <a:gd name="connsiteX6" fmla="*/ 0 w 3901235"/>
                <a:gd name="connsiteY6" fmla="*/ 4764 h 1724027"/>
                <a:gd name="connsiteX0-11" fmla="*/ 971439 w 3901235"/>
                <a:gd name="connsiteY0-12" fmla="*/ 0 h 1724027"/>
                <a:gd name="connsiteX1-13" fmla="*/ 3901235 w 3901235"/>
                <a:gd name="connsiteY1-14" fmla="*/ 4764 h 1724027"/>
                <a:gd name="connsiteX2-15" fmla="*/ 3871510 w 3901235"/>
                <a:gd name="connsiteY2-16" fmla="*/ 138797 h 1724027"/>
                <a:gd name="connsiteX3-17" fmla="*/ 1950618 w 3901235"/>
                <a:gd name="connsiteY3-18" fmla="*/ 1724027 h 1724027"/>
                <a:gd name="connsiteX4-19" fmla="*/ 29725 w 3901235"/>
                <a:gd name="connsiteY4-20" fmla="*/ 138797 h 1724027"/>
                <a:gd name="connsiteX5-21" fmla="*/ 0 w 3901235"/>
                <a:gd name="connsiteY5-22" fmla="*/ 4764 h 1724027"/>
                <a:gd name="connsiteX6-23" fmla="*/ 1062879 w 3901235"/>
                <a:gd name="connsiteY6-24" fmla="*/ 91440 h 1724027"/>
                <a:gd name="connsiteX0-25" fmla="*/ 971439 w 3901235"/>
                <a:gd name="connsiteY0-26" fmla="*/ 0 h 1724027"/>
                <a:gd name="connsiteX1-27" fmla="*/ 3901235 w 3901235"/>
                <a:gd name="connsiteY1-28" fmla="*/ 4764 h 1724027"/>
                <a:gd name="connsiteX2-29" fmla="*/ 3871510 w 3901235"/>
                <a:gd name="connsiteY2-30" fmla="*/ 138797 h 1724027"/>
                <a:gd name="connsiteX3-31" fmla="*/ 1950618 w 3901235"/>
                <a:gd name="connsiteY3-32" fmla="*/ 1724027 h 1724027"/>
                <a:gd name="connsiteX4-33" fmla="*/ 29725 w 3901235"/>
                <a:gd name="connsiteY4-34" fmla="*/ 138797 h 1724027"/>
                <a:gd name="connsiteX5-35" fmla="*/ 0 w 3901235"/>
                <a:gd name="connsiteY5-36" fmla="*/ 4764 h 1724027"/>
                <a:gd name="connsiteX0-37" fmla="*/ 3901235 w 3901235"/>
                <a:gd name="connsiteY0-38" fmla="*/ 0 h 1719263"/>
                <a:gd name="connsiteX1-39" fmla="*/ 3871510 w 3901235"/>
                <a:gd name="connsiteY1-40" fmla="*/ 134033 h 1719263"/>
                <a:gd name="connsiteX2-41" fmla="*/ 1950618 w 3901235"/>
                <a:gd name="connsiteY2-42" fmla="*/ 1719263 h 1719263"/>
                <a:gd name="connsiteX3-43" fmla="*/ 29725 w 3901235"/>
                <a:gd name="connsiteY3-44" fmla="*/ 134033 h 1719263"/>
                <a:gd name="connsiteX4-45" fmla="*/ 0 w 3901235"/>
                <a:gd name="connsiteY4-46" fmla="*/ 0 h 171926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01235" h="1719263">
                  <a:moveTo>
                    <a:pt x="3901235" y="0"/>
                  </a:moveTo>
                  <a:lnTo>
                    <a:pt x="3871510" y="134033"/>
                  </a:lnTo>
                  <a:cubicBezTo>
                    <a:pt x="3629235" y="1049959"/>
                    <a:pt x="2860935" y="1719263"/>
                    <a:pt x="1950618" y="1719263"/>
                  </a:cubicBezTo>
                  <a:cubicBezTo>
                    <a:pt x="1040298" y="1719263"/>
                    <a:pt x="271998" y="1049959"/>
                    <a:pt x="29725" y="13403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AC424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/>
          <p:nvPr/>
        </p:nvSpPr>
        <p:spPr>
          <a:xfrm>
            <a:off x="-759511" y="1885309"/>
            <a:ext cx="2976448" cy="2976448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4007576" y="1481250"/>
            <a:ext cx="0" cy="3737552"/>
          </a:xfrm>
          <a:prstGeom prst="line">
            <a:avLst/>
          </a:prstGeom>
          <a:ln w="19050">
            <a:solidFill>
              <a:srgbClr val="AC424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423122" y="2274461"/>
            <a:ext cx="3230880" cy="1014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6000" kern="100" dirty="0" smtClean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键盘</a:t>
            </a:r>
            <a:r>
              <a:rPr lang="zh-CN" altLang="en-US" sz="6000" kern="100" dirty="0" smtClean="0">
                <a:solidFill>
                  <a:srgbClr val="AB1E2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字魂59号-创粗黑" panose="00000500000000000000" charset="-122"/>
              </a:rPr>
              <a:t>控制</a:t>
            </a:r>
            <a:endParaRPr lang="zh-CN" altLang="en-US" sz="6000" kern="100" dirty="0" smtClean="0">
              <a:solidFill>
                <a:srgbClr val="AB1E2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字魂59号-创粗黑" panose="00000500000000000000" charset="-122"/>
            </a:endParaRPr>
          </a:p>
        </p:txBody>
      </p:sp>
      <p:sp>
        <p:nvSpPr>
          <p:cNvPr id="40" name="任意多边形: 形状 120"/>
          <p:cNvSpPr/>
          <p:nvPr/>
        </p:nvSpPr>
        <p:spPr>
          <a:xfrm rot="18201767">
            <a:off x="2498891" y="1017834"/>
            <a:ext cx="979224" cy="985205"/>
          </a:xfrm>
          <a:custGeom>
            <a:avLst/>
            <a:gdLst>
              <a:gd name="connsiteX0" fmla="*/ 447971 w 1442460"/>
              <a:gd name="connsiteY0" fmla="*/ 1397101 h 1451272"/>
              <a:gd name="connsiteX1" fmla="*/ 994490 w 1442460"/>
              <a:gd name="connsiteY1" fmla="*/ 1397101 h 1451272"/>
              <a:gd name="connsiteX2" fmla="*/ 867471 w 1442460"/>
              <a:gd name="connsiteY2" fmla="*/ 1436530 h 1451272"/>
              <a:gd name="connsiteX3" fmla="*/ 721230 w 1442460"/>
              <a:gd name="connsiteY3" fmla="*/ 1451272 h 1451272"/>
              <a:gd name="connsiteX4" fmla="*/ 574989 w 1442460"/>
              <a:gd name="connsiteY4" fmla="*/ 1436530 h 1451272"/>
              <a:gd name="connsiteX5" fmla="*/ 209854 w 1442460"/>
              <a:gd name="connsiteY5" fmla="*/ 1240162 h 1451272"/>
              <a:gd name="connsiteX6" fmla="*/ 1232607 w 1442460"/>
              <a:gd name="connsiteY6" fmla="*/ 1240162 h 1451272"/>
              <a:gd name="connsiteX7" fmla="*/ 1166640 w 1442460"/>
              <a:gd name="connsiteY7" fmla="*/ 1294590 h 1451272"/>
              <a:gd name="connsiteX8" fmla="*/ 275821 w 1442460"/>
              <a:gd name="connsiteY8" fmla="*/ 1294590 h 1451272"/>
              <a:gd name="connsiteX9" fmla="*/ 93401 w 1442460"/>
              <a:gd name="connsiteY9" fmla="*/ 1083223 h 1451272"/>
              <a:gd name="connsiteX10" fmla="*/ 1349059 w 1442460"/>
              <a:gd name="connsiteY10" fmla="*/ 1083223 h 1451272"/>
              <a:gd name="connsiteX11" fmla="*/ 1322939 w 1442460"/>
              <a:gd name="connsiteY11" fmla="*/ 1131346 h 1451272"/>
              <a:gd name="connsiteX12" fmla="*/ 1317737 w 1442460"/>
              <a:gd name="connsiteY12" fmla="*/ 1137651 h 1451272"/>
              <a:gd name="connsiteX13" fmla="*/ 124723 w 1442460"/>
              <a:gd name="connsiteY13" fmla="*/ 1137651 h 1451272"/>
              <a:gd name="connsiteX14" fmla="*/ 119521 w 1442460"/>
              <a:gd name="connsiteY14" fmla="*/ 1131346 h 1451272"/>
              <a:gd name="connsiteX15" fmla="*/ 27225 w 1442460"/>
              <a:gd name="connsiteY15" fmla="*/ 926284 h 1451272"/>
              <a:gd name="connsiteX16" fmla="*/ 1415235 w 1442460"/>
              <a:gd name="connsiteY16" fmla="*/ 926284 h 1451272"/>
              <a:gd name="connsiteX17" fmla="*/ 1398340 w 1442460"/>
              <a:gd name="connsiteY17" fmla="*/ 980712 h 1451272"/>
              <a:gd name="connsiteX18" fmla="*/ 44121 w 1442460"/>
              <a:gd name="connsiteY18" fmla="*/ 980712 h 1451272"/>
              <a:gd name="connsiteX19" fmla="*/ 0 w 1442460"/>
              <a:gd name="connsiteY19" fmla="*/ 769345 h 1451272"/>
              <a:gd name="connsiteX20" fmla="*/ 1442460 w 1442460"/>
              <a:gd name="connsiteY20" fmla="*/ 769345 h 1451272"/>
              <a:gd name="connsiteX21" fmla="*/ 1436973 w 1442460"/>
              <a:gd name="connsiteY21" fmla="*/ 823773 h 1451272"/>
              <a:gd name="connsiteX22" fmla="*/ 5487 w 1442460"/>
              <a:gd name="connsiteY22" fmla="*/ 823773 h 1451272"/>
              <a:gd name="connsiteX23" fmla="*/ 7009 w 1442460"/>
              <a:gd name="connsiteY23" fmla="*/ 612406 h 1451272"/>
              <a:gd name="connsiteX24" fmla="*/ 1435452 w 1442460"/>
              <a:gd name="connsiteY24" fmla="*/ 612406 h 1451272"/>
              <a:gd name="connsiteX25" fmla="*/ 1440939 w 1442460"/>
              <a:gd name="connsiteY25" fmla="*/ 666834 h 1451272"/>
              <a:gd name="connsiteX26" fmla="*/ 1522 w 1442460"/>
              <a:gd name="connsiteY26" fmla="*/ 666834 h 1451272"/>
              <a:gd name="connsiteX27" fmla="*/ 48806 w 1442460"/>
              <a:gd name="connsiteY27" fmla="*/ 455467 h 1451272"/>
              <a:gd name="connsiteX28" fmla="*/ 1393655 w 1442460"/>
              <a:gd name="connsiteY28" fmla="*/ 455467 h 1451272"/>
              <a:gd name="connsiteX29" fmla="*/ 1410550 w 1442460"/>
              <a:gd name="connsiteY29" fmla="*/ 509895 h 1451272"/>
              <a:gd name="connsiteX30" fmla="*/ 31911 w 1442460"/>
              <a:gd name="connsiteY30" fmla="*/ 509895 h 1451272"/>
              <a:gd name="connsiteX31" fmla="*/ 137176 w 1442460"/>
              <a:gd name="connsiteY31" fmla="*/ 298528 h 1451272"/>
              <a:gd name="connsiteX32" fmla="*/ 1305284 w 1442460"/>
              <a:gd name="connsiteY32" fmla="*/ 298528 h 1451272"/>
              <a:gd name="connsiteX33" fmla="*/ 1322939 w 1442460"/>
              <a:gd name="connsiteY33" fmla="*/ 319926 h 1451272"/>
              <a:gd name="connsiteX34" fmla="*/ 1340867 w 1442460"/>
              <a:gd name="connsiteY34" fmla="*/ 352956 h 1451272"/>
              <a:gd name="connsiteX35" fmla="*/ 101593 w 1442460"/>
              <a:gd name="connsiteY35" fmla="*/ 352956 h 1451272"/>
              <a:gd name="connsiteX36" fmla="*/ 119521 w 1442460"/>
              <a:gd name="connsiteY36" fmla="*/ 319926 h 1451272"/>
              <a:gd name="connsiteX37" fmla="*/ 294114 w 1442460"/>
              <a:gd name="connsiteY37" fmla="*/ 141589 h 1451272"/>
              <a:gd name="connsiteX38" fmla="*/ 1148347 w 1442460"/>
              <a:gd name="connsiteY38" fmla="*/ 141589 h 1451272"/>
              <a:gd name="connsiteX39" fmla="*/ 1214314 w 1442460"/>
              <a:gd name="connsiteY39" fmla="*/ 196017 h 1451272"/>
              <a:gd name="connsiteX40" fmla="*/ 228147 w 1442460"/>
              <a:gd name="connsiteY40" fmla="*/ 196017 h 1451272"/>
              <a:gd name="connsiteX41" fmla="*/ 721230 w 1442460"/>
              <a:gd name="connsiteY41" fmla="*/ 0 h 1451272"/>
              <a:gd name="connsiteX42" fmla="*/ 867471 w 1442460"/>
              <a:gd name="connsiteY42" fmla="*/ 14742 h 1451272"/>
              <a:gd name="connsiteX43" fmla="*/ 945868 w 1442460"/>
              <a:gd name="connsiteY43" fmla="*/ 39078 h 1451272"/>
              <a:gd name="connsiteX44" fmla="*/ 496593 w 1442460"/>
              <a:gd name="connsiteY44" fmla="*/ 39078 h 1451272"/>
              <a:gd name="connsiteX45" fmla="*/ 574989 w 1442460"/>
              <a:gd name="connsiteY45" fmla="*/ 14742 h 1451272"/>
              <a:gd name="connsiteX46" fmla="*/ 721230 w 1442460"/>
              <a:gd name="connsiteY46" fmla="*/ 0 h 145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442460" h="1451272">
                <a:moveTo>
                  <a:pt x="447971" y="1397101"/>
                </a:moveTo>
                <a:lnTo>
                  <a:pt x="994490" y="1397101"/>
                </a:lnTo>
                <a:lnTo>
                  <a:pt x="867471" y="1436530"/>
                </a:lnTo>
                <a:cubicBezTo>
                  <a:pt x="820234" y="1446196"/>
                  <a:pt x="771325" y="1451272"/>
                  <a:pt x="721230" y="1451272"/>
                </a:cubicBezTo>
                <a:cubicBezTo>
                  <a:pt x="671136" y="1451272"/>
                  <a:pt x="622226" y="1446196"/>
                  <a:pt x="574989" y="1436530"/>
                </a:cubicBezTo>
                <a:close/>
                <a:moveTo>
                  <a:pt x="209854" y="1240162"/>
                </a:moveTo>
                <a:lnTo>
                  <a:pt x="1232607" y="1240162"/>
                </a:lnTo>
                <a:lnTo>
                  <a:pt x="1166640" y="1294590"/>
                </a:lnTo>
                <a:lnTo>
                  <a:pt x="275821" y="1294590"/>
                </a:lnTo>
                <a:close/>
                <a:moveTo>
                  <a:pt x="93401" y="1083223"/>
                </a:moveTo>
                <a:lnTo>
                  <a:pt x="1349059" y="1083223"/>
                </a:lnTo>
                <a:lnTo>
                  <a:pt x="1322939" y="1131346"/>
                </a:lnTo>
                <a:lnTo>
                  <a:pt x="1317737" y="1137651"/>
                </a:lnTo>
                <a:lnTo>
                  <a:pt x="124723" y="1137651"/>
                </a:lnTo>
                <a:lnTo>
                  <a:pt x="119521" y="1131346"/>
                </a:lnTo>
                <a:close/>
                <a:moveTo>
                  <a:pt x="27225" y="926284"/>
                </a:moveTo>
                <a:lnTo>
                  <a:pt x="1415235" y="926284"/>
                </a:lnTo>
                <a:lnTo>
                  <a:pt x="1398340" y="980712"/>
                </a:lnTo>
                <a:lnTo>
                  <a:pt x="44121" y="980712"/>
                </a:lnTo>
                <a:close/>
                <a:moveTo>
                  <a:pt x="0" y="769345"/>
                </a:moveTo>
                <a:lnTo>
                  <a:pt x="1442460" y="769345"/>
                </a:lnTo>
                <a:lnTo>
                  <a:pt x="1436973" y="823773"/>
                </a:lnTo>
                <a:lnTo>
                  <a:pt x="5487" y="823773"/>
                </a:lnTo>
                <a:close/>
                <a:moveTo>
                  <a:pt x="7009" y="612406"/>
                </a:moveTo>
                <a:lnTo>
                  <a:pt x="1435452" y="612406"/>
                </a:lnTo>
                <a:lnTo>
                  <a:pt x="1440939" y="666834"/>
                </a:lnTo>
                <a:lnTo>
                  <a:pt x="1522" y="666834"/>
                </a:lnTo>
                <a:close/>
                <a:moveTo>
                  <a:pt x="48806" y="455467"/>
                </a:moveTo>
                <a:lnTo>
                  <a:pt x="1393655" y="455467"/>
                </a:lnTo>
                <a:lnTo>
                  <a:pt x="1410550" y="509895"/>
                </a:lnTo>
                <a:lnTo>
                  <a:pt x="31911" y="509895"/>
                </a:lnTo>
                <a:close/>
                <a:moveTo>
                  <a:pt x="137176" y="298528"/>
                </a:moveTo>
                <a:lnTo>
                  <a:pt x="1305284" y="298528"/>
                </a:lnTo>
                <a:lnTo>
                  <a:pt x="1322939" y="319926"/>
                </a:lnTo>
                <a:lnTo>
                  <a:pt x="1340867" y="352956"/>
                </a:lnTo>
                <a:lnTo>
                  <a:pt x="101593" y="352956"/>
                </a:lnTo>
                <a:lnTo>
                  <a:pt x="119521" y="319926"/>
                </a:lnTo>
                <a:close/>
                <a:moveTo>
                  <a:pt x="294114" y="141589"/>
                </a:moveTo>
                <a:lnTo>
                  <a:pt x="1148347" y="141589"/>
                </a:lnTo>
                <a:lnTo>
                  <a:pt x="1214314" y="196017"/>
                </a:lnTo>
                <a:lnTo>
                  <a:pt x="228147" y="196017"/>
                </a:lnTo>
                <a:close/>
                <a:moveTo>
                  <a:pt x="721230" y="0"/>
                </a:moveTo>
                <a:cubicBezTo>
                  <a:pt x="771325" y="0"/>
                  <a:pt x="820234" y="5076"/>
                  <a:pt x="867471" y="14742"/>
                </a:cubicBezTo>
                <a:lnTo>
                  <a:pt x="945868" y="39078"/>
                </a:lnTo>
                <a:lnTo>
                  <a:pt x="496593" y="39078"/>
                </a:lnTo>
                <a:lnTo>
                  <a:pt x="574989" y="14742"/>
                </a:lnTo>
                <a:cubicBezTo>
                  <a:pt x="622226" y="5076"/>
                  <a:pt x="671136" y="0"/>
                  <a:pt x="721230" y="0"/>
                </a:cubicBezTo>
                <a:close/>
              </a:path>
            </a:pathLst>
          </a:cu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 rot="16200000">
            <a:off x="6536383" y="1404540"/>
            <a:ext cx="153420" cy="153420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 rot="16200000">
            <a:off x="1566654" y="4983591"/>
            <a:ext cx="140946" cy="140946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-44213" y="2934527"/>
            <a:ext cx="2372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PART 3</a:t>
            </a:r>
            <a:endParaRPr lang="zh-CN" altLang="en-US" sz="4800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2485210" y="5481711"/>
            <a:ext cx="603363" cy="603363"/>
          </a:xfrm>
          <a:prstGeom prst="ellipse">
            <a:avLst/>
          </a:prstGeom>
          <a:solidFill>
            <a:srgbClr val="AC4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134" y="356275"/>
            <a:ext cx="1521516" cy="1529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PP_MARK_KEY" val="56bd11c5-44aa-4d60-905a-5514951b7627"/>
  <p:tag name="COMMONDATA" val="eyJoZGlkIjoiZDVmMmVkZTMyMjQ0MGE3YTk4YzZmNmVjNjRkMDZlNz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</Words>
  <Application>WPS 演示</Application>
  <PresentationFormat>宽屏</PresentationFormat>
  <Paragraphs>57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宋体</vt:lpstr>
      <vt:lpstr>Wingdings</vt:lpstr>
      <vt:lpstr>思源黑体 CN Medium</vt:lpstr>
      <vt:lpstr>黑体</vt:lpstr>
      <vt:lpstr>字魂59号-创粗黑</vt:lpstr>
      <vt:lpstr>思源黑体 CN Normal</vt:lpstr>
      <vt:lpstr>字魂105号-简雅黑</vt:lpstr>
      <vt:lpstr>Calibri</vt:lpstr>
      <vt:lpstr>微软雅黑</vt:lpstr>
      <vt:lpstr>造字工房悦黑体验版常规体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小鳄鱼不洗澡</cp:lastModifiedBy>
  <cp:revision>39</cp:revision>
  <dcterms:created xsi:type="dcterms:W3CDTF">2021-01-31T06:17:00Z</dcterms:created>
  <dcterms:modified xsi:type="dcterms:W3CDTF">2023-04-27T14:14:56Z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D61872D5C5A64A898BAA97704F0BA86C_12</vt:lpwstr>
  </property>
  <property fmtid="{D5CDD505-2E9C-101B-9397-08002B2CF9AE}" pid="3" name="KSOProductBuildVer">
    <vt:lpwstr>2052-11.1.0.14036</vt:lpwstr>
  </property>
</Properties>
</file>