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3" r:id="rId2"/>
    <p:sldId id="285" r:id="rId3"/>
    <p:sldId id="282" r:id="rId4"/>
    <p:sldId id="286" r:id="rId5"/>
    <p:sldId id="290" r:id="rId6"/>
    <p:sldId id="287" r:id="rId7"/>
    <p:sldId id="288" r:id="rId8"/>
    <p:sldId id="289" r:id="rId9"/>
    <p:sldId id="291" r:id="rId10"/>
    <p:sldId id="292" r:id="rId11"/>
    <p:sldId id="293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4" autoAdjust="0"/>
    <p:restoredTop sz="93320" autoAdjust="0"/>
  </p:normalViewPr>
  <p:slideViewPr>
    <p:cSldViewPr snapToGrid="0" showGuides="1">
      <p:cViewPr varScale="1">
        <p:scale>
          <a:sx n="103" d="100"/>
          <a:sy n="103" d="100"/>
        </p:scale>
        <p:origin x="336" y="60"/>
      </p:cViewPr>
      <p:guideLst>
        <p:guide orient="horz" pos="2069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8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56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29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D1855566-79A6-4312-BD41-24E289E3854A}"/>
              </a:ext>
            </a:extLst>
          </p:cNvPr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02ECD8-1CDD-49F7-8817-02AA363DE2C0}"/>
              </a:ext>
            </a:extLst>
          </p:cNvPr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S3C2440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EB7351D-7F7E-4FF2-8A69-0E8B9A1F17A5}"/>
              </a:ext>
            </a:extLst>
          </p:cNvPr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FC7D185-F10B-4FFE-ADB0-B95FDFBD8ED1}"/>
              </a:ext>
            </a:extLst>
          </p:cNvPr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DC64EB7-F399-4246-AC69-D6B4DF8E98BA}"/>
              </a:ext>
            </a:extLst>
          </p:cNvPr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880FAED-30B8-4F42-B4C3-D1FF6DD36147}"/>
              </a:ext>
            </a:extLst>
          </p:cNvPr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FBCE2A-BFA1-4D45-A4C9-6DD9684121C2}"/>
              </a:ext>
            </a:extLst>
          </p:cNvPr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B7DB4B8-F068-4B8B-9600-9BA228B86118}"/>
              </a:ext>
            </a:extLst>
          </p:cNvPr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A6B4266-D68E-470E-8EEF-D74E4A390ED9}"/>
              </a:ext>
            </a:extLst>
          </p:cNvPr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A748C71-19DF-41E5-B6AE-E0B257E27C52}"/>
              </a:ext>
            </a:extLst>
          </p:cNvPr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DB3E662-86A0-46CE-B0A3-54E1D688D893}"/>
              </a:ext>
            </a:extLst>
          </p:cNvPr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>
            <a:extLst>
              <a:ext uri="{FF2B5EF4-FFF2-40B4-BE49-F238E27FC236}">
                <a16:creationId xmlns:a16="http://schemas.microsoft.com/office/drawing/2014/main" id="{6E0147FC-0DBC-4925-97E5-C31159065717}"/>
              </a:ext>
            </a:extLst>
          </p:cNvPr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>
            <a:extLst>
              <a:ext uri="{FF2B5EF4-FFF2-40B4-BE49-F238E27FC236}">
                <a16:creationId xmlns:a16="http://schemas.microsoft.com/office/drawing/2014/main" id="{F4598BCA-BE01-4298-BA23-E659916D01B7}"/>
              </a:ext>
            </a:extLst>
          </p:cNvPr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21" name="任意多边形: 形状 2">
            <a:extLst>
              <a:ext uri="{FF2B5EF4-FFF2-40B4-BE49-F238E27FC236}">
                <a16:creationId xmlns:a16="http://schemas.microsoft.com/office/drawing/2014/main" id="{E4027533-6DF8-4400-B33B-0C89C9D737D9}"/>
              </a:ext>
            </a:extLst>
          </p:cNvPr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>
            <a:extLst>
              <a:ext uri="{FF2B5EF4-FFF2-40B4-BE49-F238E27FC236}">
                <a16:creationId xmlns:a16="http://schemas.microsoft.com/office/drawing/2014/main" id="{AB4D2B92-F8DB-4A34-807D-B0E131EFA660}"/>
              </a:ext>
            </a:extLst>
          </p:cNvPr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19175" y="3860284"/>
            <a:ext cx="615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XI'AN JIAOTONG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37934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0A6A75-BB68-766B-10EC-7E31F01DB60E}"/>
              </a:ext>
            </a:extLst>
          </p:cNvPr>
          <p:cNvGrpSpPr/>
          <p:nvPr/>
        </p:nvGrpSpPr>
        <p:grpSpPr>
          <a:xfrm>
            <a:off x="-1" y="266844"/>
            <a:ext cx="6320481" cy="330008"/>
            <a:chOff x="5025390" y="266844"/>
            <a:chExt cx="6259830" cy="33000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2FF9080-2A87-DBF0-2B1E-4C57A56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9A6702E-B85D-433C-8EB7-F1C84843CB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491AC62-0F31-D072-E50B-76764A44E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2C789A9-C75E-D68C-0125-567930568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9056DAD-DB92-A7D0-8F18-123978D7D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C41F61-4520-31C0-CC7A-F0CFABEE7824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0B61270-B224-7E20-CB08-29D016CF2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333177E-B22C-19EB-CAA9-395F02C54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2684300-95B3-2F65-87CA-B6A659E54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B63D2CA-A2A1-3371-0657-B52392CF1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5EFFB91-7D5D-FCBF-8A2B-4B000D9A2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375B28C-FDDE-4352-7BDF-9B8671B80E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66BABC7E-2C90-6549-AE4F-69E9CC4DF675}"/>
              </a:ext>
            </a:extLst>
          </p:cNvPr>
          <p:cNvSpPr/>
          <p:nvPr/>
        </p:nvSpPr>
        <p:spPr>
          <a:xfrm>
            <a:off x="230864" y="29731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1265B6-FD56-A791-9389-AC446973FDF0}"/>
              </a:ext>
            </a:extLst>
          </p:cNvPr>
          <p:cNvSpPr/>
          <p:nvPr/>
        </p:nvSpPr>
        <p:spPr>
          <a:xfrm>
            <a:off x="773047" y="31429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数据操作步骤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9B613D-51E1-F4A3-DCFA-13E1B9D59DAE}"/>
              </a:ext>
            </a:extLst>
          </p:cNvPr>
          <p:cNvSpPr txBox="1"/>
          <p:nvPr/>
        </p:nvSpPr>
        <p:spPr>
          <a:xfrm>
            <a:off x="647958" y="970006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写入数据函数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5C92B95-3988-420E-318F-C2C55D05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59" y="1339338"/>
            <a:ext cx="3725591" cy="543231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26CE304-2348-8D28-74D4-F37776A3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656" y="1706754"/>
            <a:ext cx="6657591" cy="44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0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0A6A75-BB68-766B-10EC-7E31F01DB60E}"/>
              </a:ext>
            </a:extLst>
          </p:cNvPr>
          <p:cNvGrpSpPr/>
          <p:nvPr/>
        </p:nvGrpSpPr>
        <p:grpSpPr>
          <a:xfrm>
            <a:off x="-1" y="266844"/>
            <a:ext cx="6320481" cy="330008"/>
            <a:chOff x="5025390" y="266844"/>
            <a:chExt cx="6259830" cy="33000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2FF9080-2A87-DBF0-2B1E-4C57A56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9A6702E-B85D-433C-8EB7-F1C84843CB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491AC62-0F31-D072-E50B-76764A44E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2C789A9-C75E-D68C-0125-567930568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9056DAD-DB92-A7D0-8F18-123978D7D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C41F61-4520-31C0-CC7A-F0CFABEE7824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0B61270-B224-7E20-CB08-29D016CF2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333177E-B22C-19EB-CAA9-395F02C54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2684300-95B3-2F65-87CA-B6A659E54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B63D2CA-A2A1-3371-0657-B52392CF1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5EFFB91-7D5D-FCBF-8A2B-4B000D9A2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375B28C-FDDE-4352-7BDF-9B8671B80E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66BABC7E-2C90-6549-AE4F-69E9CC4DF675}"/>
              </a:ext>
            </a:extLst>
          </p:cNvPr>
          <p:cNvSpPr/>
          <p:nvPr/>
        </p:nvSpPr>
        <p:spPr>
          <a:xfrm>
            <a:off x="230864" y="29731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1265B6-FD56-A791-9389-AC446973FDF0}"/>
              </a:ext>
            </a:extLst>
          </p:cNvPr>
          <p:cNvSpPr/>
          <p:nvPr/>
        </p:nvSpPr>
        <p:spPr>
          <a:xfrm>
            <a:off x="773047" y="314295"/>
            <a:ext cx="2710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SDCard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写入报警日志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32A34A4-4C33-FF44-5E89-0141D4DD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47" y="1171702"/>
            <a:ext cx="6320482" cy="127793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06734B7-9067-0E2D-7FD9-A78B0A24489F}"/>
              </a:ext>
            </a:extLst>
          </p:cNvPr>
          <p:cNvSpPr txBox="1"/>
          <p:nvPr/>
        </p:nvSpPr>
        <p:spPr>
          <a:xfrm>
            <a:off x="877330" y="2897658"/>
            <a:ext cx="4775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首先初始化</a:t>
            </a:r>
            <a:r>
              <a:rPr lang="en-US" altLang="zh-CN" dirty="0" err="1"/>
              <a:t>SDCard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然后从</a:t>
            </a:r>
            <a:r>
              <a:rPr lang="en-US" altLang="zh-CN" dirty="0"/>
              <a:t>S3C2440</a:t>
            </a:r>
            <a:r>
              <a:rPr lang="zh-CN" altLang="en-US" dirty="0"/>
              <a:t>的</a:t>
            </a:r>
            <a:r>
              <a:rPr lang="en-US" altLang="zh-CN" dirty="0" err="1"/>
              <a:t>RTC</a:t>
            </a:r>
            <a:r>
              <a:rPr lang="zh-CN" altLang="en-US" dirty="0"/>
              <a:t>模块中获取到详细的报警时间；</a:t>
            </a:r>
            <a:endParaRPr lang="en-US" altLang="zh-CN" dirty="0"/>
          </a:p>
          <a:p>
            <a:r>
              <a:rPr lang="zh-CN" altLang="en-US" dirty="0"/>
              <a:t>接着将报警时间写入</a:t>
            </a:r>
            <a:r>
              <a:rPr lang="en-US" altLang="zh-CN" dirty="0" err="1"/>
              <a:t>SDCard</a:t>
            </a:r>
            <a:r>
              <a:rPr lang="zh-CN" altLang="en-US" dirty="0"/>
              <a:t>，并保存相关历史；</a:t>
            </a:r>
            <a:endParaRPr lang="en-US" altLang="zh-CN" dirty="0"/>
          </a:p>
          <a:p>
            <a:r>
              <a:rPr lang="zh-CN" altLang="en-US" dirty="0"/>
              <a:t>最后为后续从</a:t>
            </a:r>
            <a:r>
              <a:rPr lang="en-US" altLang="zh-CN" dirty="0" err="1"/>
              <a:t>SDCard</a:t>
            </a:r>
            <a:r>
              <a:rPr lang="zh-CN" altLang="en-US" dirty="0"/>
              <a:t>读取报警时间数据留下接口。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其中结构体</a:t>
            </a:r>
            <a:r>
              <a:rPr lang="en-US" altLang="zh-CN" dirty="0" err="1"/>
              <a:t>AlarmTime</a:t>
            </a:r>
            <a:r>
              <a:rPr lang="zh-CN" altLang="en-US" dirty="0"/>
              <a:t>是自行定义的一个包括年月日，小时分钟秒数的精确报警时间，并提供了通过</a:t>
            </a:r>
            <a:r>
              <a:rPr lang="en-US" altLang="zh-CN" dirty="0" err="1"/>
              <a:t>RTC</a:t>
            </a:r>
            <a:r>
              <a:rPr lang="zh-CN" altLang="en-US" dirty="0"/>
              <a:t>模块给的</a:t>
            </a:r>
            <a:r>
              <a:rPr lang="en-US" altLang="zh-CN" dirty="0"/>
              <a:t>char</a:t>
            </a:r>
            <a:r>
              <a:rPr lang="zh-CN" altLang="en-US" dirty="0"/>
              <a:t>数组转化成具体时间的初始化函数</a:t>
            </a:r>
            <a:endParaRPr lang="en-US" altLang="zh-CN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4F07BEA-4207-C963-2838-511BA4981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405" y="3838353"/>
            <a:ext cx="3988005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8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">
            <a:extLst>
              <a:ext uri="{FF2B5EF4-FFF2-40B4-BE49-F238E27FC236}">
                <a16:creationId xmlns:a16="http://schemas.microsoft.com/office/drawing/2014/main" id="{E4027533-6DF8-4400-B33B-0C89C9D737D9}"/>
              </a:ext>
            </a:extLst>
          </p:cNvPr>
          <p:cNvSpPr/>
          <p:nvPr/>
        </p:nvSpPr>
        <p:spPr>
          <a:xfrm>
            <a:off x="-1422399" y="378076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3">
            <a:extLst>
              <a:ext uri="{FF2B5EF4-FFF2-40B4-BE49-F238E27FC236}">
                <a16:creationId xmlns:a16="http://schemas.microsoft.com/office/drawing/2014/main" id="{AB4D2B92-F8DB-4A34-807D-B0E131EFA660}"/>
              </a:ext>
            </a:extLst>
          </p:cNvPr>
          <p:cNvSpPr/>
          <p:nvPr/>
        </p:nvSpPr>
        <p:spPr>
          <a:xfrm>
            <a:off x="-3047999" y="380979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1855566-79A6-4312-BD41-24E289E3854A}"/>
              </a:ext>
            </a:extLst>
          </p:cNvPr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F02ECD8-1CDD-49F7-8817-02AA363DE2C0}"/>
              </a:ext>
            </a:extLst>
          </p:cNvPr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谢谢您的聆听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EB7351D-7F7E-4FF2-8A69-0E8B9A1F17A5}"/>
              </a:ext>
            </a:extLst>
          </p:cNvPr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FC7D185-F10B-4FFE-ADB0-B95FDFBD8ED1}"/>
              </a:ext>
            </a:extLst>
          </p:cNvPr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DC64EB7-F399-4246-AC69-D6B4DF8E98BA}"/>
              </a:ext>
            </a:extLst>
          </p:cNvPr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880FAED-30B8-4F42-B4C3-D1FF6DD36147}"/>
              </a:ext>
            </a:extLst>
          </p:cNvPr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2FBCE2A-BFA1-4D45-A4C9-6DD9684121C2}"/>
              </a:ext>
            </a:extLst>
          </p:cNvPr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B7DB4B8-F068-4B8B-9600-9BA228B86118}"/>
              </a:ext>
            </a:extLst>
          </p:cNvPr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A6B4266-D68E-470E-8EEF-D74E4A390ED9}"/>
              </a:ext>
            </a:extLst>
          </p:cNvPr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A748C71-19DF-41E5-B6AE-E0B257E27C52}"/>
              </a:ext>
            </a:extLst>
          </p:cNvPr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DB3E662-86A0-46CE-B0A3-54E1D688D893}"/>
              </a:ext>
            </a:extLst>
          </p:cNvPr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7">
            <a:extLst>
              <a:ext uri="{FF2B5EF4-FFF2-40B4-BE49-F238E27FC236}">
                <a16:creationId xmlns:a16="http://schemas.microsoft.com/office/drawing/2014/main" id="{6E0147FC-0DBC-4925-97E5-C31159065717}"/>
              </a:ext>
            </a:extLst>
          </p:cNvPr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9">
            <a:extLst>
              <a:ext uri="{FF2B5EF4-FFF2-40B4-BE49-F238E27FC236}">
                <a16:creationId xmlns:a16="http://schemas.microsoft.com/office/drawing/2014/main" id="{F4598BCA-BE01-4298-BA23-E659916D01B7}"/>
              </a:ext>
            </a:extLst>
          </p:cNvPr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90ECC85D-4571-40C3-A14C-5CE84A2DA5AF}"/>
              </a:ext>
            </a:extLst>
          </p:cNvPr>
          <p:cNvSpPr/>
          <p:nvPr/>
        </p:nvSpPr>
        <p:spPr>
          <a:xfrm flipH="1">
            <a:off x="6362463" y="5188145"/>
            <a:ext cx="5242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汇报人：青课   指导导师：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XX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教授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98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B11FD6B-1765-482C-8DB8-E9BA5684480F}"/>
              </a:ext>
            </a:extLst>
          </p:cNvPr>
          <p:cNvSpPr/>
          <p:nvPr/>
        </p:nvSpPr>
        <p:spPr>
          <a:xfrm>
            <a:off x="727843" y="2874211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第一章</a:t>
            </a:r>
          </a:p>
        </p:txBody>
      </p:sp>
      <p:sp>
        <p:nvSpPr>
          <p:cNvPr id="4" name="任意多边形: 形状 120">
            <a:extLst>
              <a:ext uri="{FF2B5EF4-FFF2-40B4-BE49-F238E27FC236}">
                <a16:creationId xmlns:a16="http://schemas.microsoft.com/office/drawing/2014/main" id="{3395D360-A0CB-45C5-9976-551EDF9480FE}"/>
              </a:ext>
            </a:extLst>
          </p:cNvPr>
          <p:cNvSpPr/>
          <p:nvPr/>
        </p:nvSpPr>
        <p:spPr>
          <a:xfrm rot="2001767">
            <a:off x="9105615" y="1066962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122">
            <a:extLst>
              <a:ext uri="{FF2B5EF4-FFF2-40B4-BE49-F238E27FC236}">
                <a16:creationId xmlns:a16="http://schemas.microsoft.com/office/drawing/2014/main" id="{3F92FE0C-CF0A-4C76-BA5E-49345BF94A78}"/>
              </a:ext>
            </a:extLst>
          </p:cNvPr>
          <p:cNvSpPr/>
          <p:nvPr/>
        </p:nvSpPr>
        <p:spPr>
          <a:xfrm>
            <a:off x="-2470562" y="3071153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124">
            <a:extLst>
              <a:ext uri="{FF2B5EF4-FFF2-40B4-BE49-F238E27FC236}">
                <a16:creationId xmlns:a16="http://schemas.microsoft.com/office/drawing/2014/main" id="{052D6C81-F514-4CB9-97C1-467E651DFA19}"/>
              </a:ext>
            </a:extLst>
          </p:cNvPr>
          <p:cNvSpPr/>
          <p:nvPr/>
        </p:nvSpPr>
        <p:spPr>
          <a:xfrm>
            <a:off x="-4096162" y="310018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FCB4D92-E7C9-456F-8BE0-5293892F04FC}"/>
              </a:ext>
            </a:extLst>
          </p:cNvPr>
          <p:cNvSpPr/>
          <p:nvPr/>
        </p:nvSpPr>
        <p:spPr>
          <a:xfrm>
            <a:off x="1128186" y="337581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7CA9DE4-1E68-4808-8DC1-A20F9E810155}"/>
              </a:ext>
            </a:extLst>
          </p:cNvPr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85">
            <a:extLst>
              <a:ext uri="{FF2B5EF4-FFF2-40B4-BE49-F238E27FC236}">
                <a16:creationId xmlns:a16="http://schemas.microsoft.com/office/drawing/2014/main" id="{C9D37591-45DF-4190-948A-D8AC41B4033A}"/>
              </a:ext>
            </a:extLst>
          </p:cNvPr>
          <p:cNvSpPr/>
          <p:nvPr/>
        </p:nvSpPr>
        <p:spPr>
          <a:xfrm>
            <a:off x="3805093" y="1"/>
            <a:ext cx="3968423" cy="1933574"/>
          </a:xfrm>
          <a:custGeom>
            <a:avLst/>
            <a:gdLst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0" fmla="*/ 0 w 3968423"/>
              <a:gd name="connsiteY0" fmla="*/ 19051 h 1952625"/>
              <a:gd name="connsiteX1" fmla="*/ 304945 w 3968423"/>
              <a:gd name="connsiteY1" fmla="*/ 0 h 1952625"/>
              <a:gd name="connsiteX2" fmla="*/ 3968423 w 3968423"/>
              <a:gd name="connsiteY2" fmla="*/ 19051 h 1952625"/>
              <a:gd name="connsiteX3" fmla="*/ 3946431 w 3968423"/>
              <a:gd name="connsiteY3" fmla="*/ 181047 h 1952625"/>
              <a:gd name="connsiteX4" fmla="*/ 1984212 w 3968423"/>
              <a:gd name="connsiteY4" fmla="*/ 1952625 h 1952625"/>
              <a:gd name="connsiteX5" fmla="*/ 21992 w 3968423"/>
              <a:gd name="connsiteY5" fmla="*/ 181047 h 1952625"/>
              <a:gd name="connsiteX6" fmla="*/ 0 w 3968423"/>
              <a:gd name="connsiteY6" fmla="*/ 19051 h 1952625"/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5" fmla="*/ 0 w 3968423"/>
              <a:gd name="connsiteY5" fmla="*/ 0 h 1933574"/>
              <a:gd name="connsiteX0" fmla="*/ 0 w 3968423"/>
              <a:gd name="connsiteY0" fmla="*/ 14289 h 1947863"/>
              <a:gd name="connsiteX1" fmla="*/ 328757 w 3968423"/>
              <a:gd name="connsiteY1" fmla="*/ 0 h 1947863"/>
              <a:gd name="connsiteX2" fmla="*/ 3968423 w 3968423"/>
              <a:gd name="connsiteY2" fmla="*/ 14289 h 1947863"/>
              <a:gd name="connsiteX3" fmla="*/ 3946431 w 3968423"/>
              <a:gd name="connsiteY3" fmla="*/ 176285 h 1947863"/>
              <a:gd name="connsiteX4" fmla="*/ 1984212 w 3968423"/>
              <a:gd name="connsiteY4" fmla="*/ 1947863 h 1947863"/>
              <a:gd name="connsiteX5" fmla="*/ 21992 w 3968423"/>
              <a:gd name="connsiteY5" fmla="*/ 176285 h 1947863"/>
              <a:gd name="connsiteX6" fmla="*/ 0 w 3968423"/>
              <a:gd name="connsiteY6" fmla="*/ 14289 h 1947863"/>
              <a:gd name="connsiteX0" fmla="*/ 328757 w 3968423"/>
              <a:gd name="connsiteY0" fmla="*/ 0 h 1947863"/>
              <a:gd name="connsiteX1" fmla="*/ 3968423 w 3968423"/>
              <a:gd name="connsiteY1" fmla="*/ 14289 h 1947863"/>
              <a:gd name="connsiteX2" fmla="*/ 3946431 w 3968423"/>
              <a:gd name="connsiteY2" fmla="*/ 176285 h 1947863"/>
              <a:gd name="connsiteX3" fmla="*/ 1984212 w 3968423"/>
              <a:gd name="connsiteY3" fmla="*/ 1947863 h 1947863"/>
              <a:gd name="connsiteX4" fmla="*/ 21992 w 3968423"/>
              <a:gd name="connsiteY4" fmla="*/ 176285 h 1947863"/>
              <a:gd name="connsiteX5" fmla="*/ 0 w 3968423"/>
              <a:gd name="connsiteY5" fmla="*/ 14289 h 1947863"/>
              <a:gd name="connsiteX6" fmla="*/ 420197 w 3968423"/>
              <a:gd name="connsiteY6" fmla="*/ 91440 h 1947863"/>
              <a:gd name="connsiteX0" fmla="*/ 328757 w 3968423"/>
              <a:gd name="connsiteY0" fmla="*/ 0 h 1947863"/>
              <a:gd name="connsiteX1" fmla="*/ 3968423 w 3968423"/>
              <a:gd name="connsiteY1" fmla="*/ 14289 h 1947863"/>
              <a:gd name="connsiteX2" fmla="*/ 3946431 w 3968423"/>
              <a:gd name="connsiteY2" fmla="*/ 176285 h 1947863"/>
              <a:gd name="connsiteX3" fmla="*/ 1984212 w 3968423"/>
              <a:gd name="connsiteY3" fmla="*/ 1947863 h 1947863"/>
              <a:gd name="connsiteX4" fmla="*/ 21992 w 3968423"/>
              <a:gd name="connsiteY4" fmla="*/ 176285 h 1947863"/>
              <a:gd name="connsiteX5" fmla="*/ 0 w 3968423"/>
              <a:gd name="connsiteY5" fmla="*/ 14289 h 1947863"/>
              <a:gd name="connsiteX0" fmla="*/ 3968423 w 3968423"/>
              <a:gd name="connsiteY0" fmla="*/ 0 h 1933574"/>
              <a:gd name="connsiteX1" fmla="*/ 3946431 w 3968423"/>
              <a:gd name="connsiteY1" fmla="*/ 161996 h 1933574"/>
              <a:gd name="connsiteX2" fmla="*/ 1984212 w 3968423"/>
              <a:gd name="connsiteY2" fmla="*/ 1933574 h 1933574"/>
              <a:gd name="connsiteX3" fmla="*/ 21992 w 3968423"/>
              <a:gd name="connsiteY3" fmla="*/ 161996 h 1933574"/>
              <a:gd name="connsiteX4" fmla="*/ 0 w 3968423"/>
              <a:gd name="connsiteY4" fmla="*/ 0 h 193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8423" h="1933574">
                <a:moveTo>
                  <a:pt x="3968423" y="0"/>
                </a:moveTo>
                <a:lnTo>
                  <a:pt x="3946431" y="161996"/>
                </a:lnTo>
                <a:cubicBezTo>
                  <a:pt x="3764638" y="1172055"/>
                  <a:pt x="2955217" y="1933574"/>
                  <a:pt x="1984212" y="1933574"/>
                </a:cubicBezTo>
                <a:cubicBezTo>
                  <a:pt x="1013203" y="1933574"/>
                  <a:pt x="203783" y="1172055"/>
                  <a:pt x="21992" y="161996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186">
            <a:extLst>
              <a:ext uri="{FF2B5EF4-FFF2-40B4-BE49-F238E27FC236}">
                <a16:creationId xmlns:a16="http://schemas.microsoft.com/office/drawing/2014/main" id="{0429A552-44AB-4E69-ABE3-1E38283A99AB}"/>
              </a:ext>
            </a:extLst>
          </p:cNvPr>
          <p:cNvSpPr/>
          <p:nvPr/>
        </p:nvSpPr>
        <p:spPr>
          <a:xfrm>
            <a:off x="4414949" y="1"/>
            <a:ext cx="3901235" cy="1719263"/>
          </a:xfrm>
          <a:custGeom>
            <a:avLst/>
            <a:gdLst>
              <a:gd name="connsiteX0" fmla="*/ 0 w 3901235"/>
              <a:gd name="connsiteY0" fmla="*/ 0 h 1719263"/>
              <a:gd name="connsiteX1" fmla="*/ 3901235 w 3901235"/>
              <a:gd name="connsiteY1" fmla="*/ 0 h 1719263"/>
              <a:gd name="connsiteX2" fmla="*/ 3871510 w 3901235"/>
              <a:gd name="connsiteY2" fmla="*/ 134033 h 1719263"/>
              <a:gd name="connsiteX3" fmla="*/ 1950618 w 3901235"/>
              <a:gd name="connsiteY3" fmla="*/ 1719263 h 1719263"/>
              <a:gd name="connsiteX4" fmla="*/ 29725 w 3901235"/>
              <a:gd name="connsiteY4" fmla="*/ 134033 h 1719263"/>
              <a:gd name="connsiteX0" fmla="*/ 0 w 3901235"/>
              <a:gd name="connsiteY0" fmla="*/ 4764 h 1724027"/>
              <a:gd name="connsiteX1" fmla="*/ 971439 w 3901235"/>
              <a:gd name="connsiteY1" fmla="*/ 0 h 1724027"/>
              <a:gd name="connsiteX2" fmla="*/ 3901235 w 3901235"/>
              <a:gd name="connsiteY2" fmla="*/ 4764 h 1724027"/>
              <a:gd name="connsiteX3" fmla="*/ 3871510 w 3901235"/>
              <a:gd name="connsiteY3" fmla="*/ 138797 h 1724027"/>
              <a:gd name="connsiteX4" fmla="*/ 1950618 w 3901235"/>
              <a:gd name="connsiteY4" fmla="*/ 1724027 h 1724027"/>
              <a:gd name="connsiteX5" fmla="*/ 29725 w 3901235"/>
              <a:gd name="connsiteY5" fmla="*/ 138797 h 1724027"/>
              <a:gd name="connsiteX6" fmla="*/ 0 w 3901235"/>
              <a:gd name="connsiteY6" fmla="*/ 4764 h 1724027"/>
              <a:gd name="connsiteX0" fmla="*/ 971439 w 3901235"/>
              <a:gd name="connsiteY0" fmla="*/ 0 h 1724027"/>
              <a:gd name="connsiteX1" fmla="*/ 3901235 w 3901235"/>
              <a:gd name="connsiteY1" fmla="*/ 4764 h 1724027"/>
              <a:gd name="connsiteX2" fmla="*/ 3871510 w 3901235"/>
              <a:gd name="connsiteY2" fmla="*/ 138797 h 1724027"/>
              <a:gd name="connsiteX3" fmla="*/ 1950618 w 3901235"/>
              <a:gd name="connsiteY3" fmla="*/ 1724027 h 1724027"/>
              <a:gd name="connsiteX4" fmla="*/ 29725 w 3901235"/>
              <a:gd name="connsiteY4" fmla="*/ 138797 h 1724027"/>
              <a:gd name="connsiteX5" fmla="*/ 0 w 3901235"/>
              <a:gd name="connsiteY5" fmla="*/ 4764 h 1724027"/>
              <a:gd name="connsiteX6" fmla="*/ 1062879 w 3901235"/>
              <a:gd name="connsiteY6" fmla="*/ 91440 h 1724027"/>
              <a:gd name="connsiteX0" fmla="*/ 971439 w 3901235"/>
              <a:gd name="connsiteY0" fmla="*/ 0 h 1724027"/>
              <a:gd name="connsiteX1" fmla="*/ 3901235 w 3901235"/>
              <a:gd name="connsiteY1" fmla="*/ 4764 h 1724027"/>
              <a:gd name="connsiteX2" fmla="*/ 3871510 w 3901235"/>
              <a:gd name="connsiteY2" fmla="*/ 138797 h 1724027"/>
              <a:gd name="connsiteX3" fmla="*/ 1950618 w 3901235"/>
              <a:gd name="connsiteY3" fmla="*/ 1724027 h 1724027"/>
              <a:gd name="connsiteX4" fmla="*/ 29725 w 3901235"/>
              <a:gd name="connsiteY4" fmla="*/ 138797 h 1724027"/>
              <a:gd name="connsiteX5" fmla="*/ 0 w 3901235"/>
              <a:gd name="connsiteY5" fmla="*/ 4764 h 1724027"/>
              <a:gd name="connsiteX0" fmla="*/ 3901235 w 3901235"/>
              <a:gd name="connsiteY0" fmla="*/ 0 h 1719263"/>
              <a:gd name="connsiteX1" fmla="*/ 3871510 w 3901235"/>
              <a:gd name="connsiteY1" fmla="*/ 134033 h 1719263"/>
              <a:gd name="connsiteX2" fmla="*/ 1950618 w 3901235"/>
              <a:gd name="connsiteY2" fmla="*/ 1719263 h 1719263"/>
              <a:gd name="connsiteX3" fmla="*/ 29725 w 3901235"/>
              <a:gd name="connsiteY3" fmla="*/ 134033 h 1719263"/>
              <a:gd name="connsiteX4" fmla="*/ 0 w 3901235"/>
              <a:gd name="connsiteY4" fmla="*/ 0 h 171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1235" h="1719263">
                <a:moveTo>
                  <a:pt x="3901235" y="0"/>
                </a:moveTo>
                <a:lnTo>
                  <a:pt x="3871510" y="134033"/>
                </a:lnTo>
                <a:cubicBezTo>
                  <a:pt x="3629235" y="1049959"/>
                  <a:pt x="2860935" y="1719263"/>
                  <a:pt x="1950618" y="1719263"/>
                </a:cubicBezTo>
                <a:cubicBezTo>
                  <a:pt x="1040298" y="1719263"/>
                  <a:pt x="271998" y="1049959"/>
                  <a:pt x="29725" y="13403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87">
            <a:extLst>
              <a:ext uri="{FF2B5EF4-FFF2-40B4-BE49-F238E27FC236}">
                <a16:creationId xmlns:a16="http://schemas.microsoft.com/office/drawing/2014/main" id="{A6B88863-8231-419D-A14F-902DA0F3B505}"/>
              </a:ext>
            </a:extLst>
          </p:cNvPr>
          <p:cNvSpPr/>
          <p:nvPr/>
        </p:nvSpPr>
        <p:spPr>
          <a:xfrm>
            <a:off x="4294786" y="0"/>
            <a:ext cx="3592905" cy="1725984"/>
          </a:xfrm>
          <a:custGeom>
            <a:avLst/>
            <a:gdLst>
              <a:gd name="connsiteX0" fmla="*/ 0 w 3592905"/>
              <a:gd name="connsiteY0" fmla="*/ 0 h 1725984"/>
              <a:gd name="connsiteX1" fmla="*/ 3592905 w 3592905"/>
              <a:gd name="connsiteY1" fmla="*/ 0 h 1725984"/>
              <a:gd name="connsiteX2" fmla="*/ 3587358 w 3592905"/>
              <a:gd name="connsiteY2" fmla="*/ 109844 h 1725984"/>
              <a:gd name="connsiteX3" fmla="*/ 1796452 w 3592905"/>
              <a:gd name="connsiteY3" fmla="*/ 1725984 h 1725984"/>
              <a:gd name="connsiteX4" fmla="*/ 5547 w 3592905"/>
              <a:gd name="connsiteY4" fmla="*/ 109844 h 172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905" h="1725984">
                <a:moveTo>
                  <a:pt x="0" y="0"/>
                </a:moveTo>
                <a:lnTo>
                  <a:pt x="3592905" y="0"/>
                </a:lnTo>
                <a:lnTo>
                  <a:pt x="3587358" y="109844"/>
                </a:lnTo>
                <a:cubicBezTo>
                  <a:pt x="3495170" y="1017606"/>
                  <a:pt x="2728536" y="1725984"/>
                  <a:pt x="1796452" y="1725984"/>
                </a:cubicBezTo>
                <a:cubicBezTo>
                  <a:pt x="864368" y="1725984"/>
                  <a:pt x="97735" y="1017606"/>
                  <a:pt x="5547" y="109844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E1EF72-8F97-40BB-B42A-4A5D67ED88EB}"/>
              </a:ext>
            </a:extLst>
          </p:cNvPr>
          <p:cNvGrpSpPr/>
          <p:nvPr/>
        </p:nvGrpSpPr>
        <p:grpSpPr>
          <a:xfrm>
            <a:off x="5423012" y="298047"/>
            <a:ext cx="1336454" cy="1005661"/>
            <a:chOff x="5378243" y="298047"/>
            <a:chExt cx="1336454" cy="10056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5178F2-2D4A-410B-BE91-04F25A3587B0}"/>
                </a:ext>
              </a:extLst>
            </p:cNvPr>
            <p:cNvSpPr/>
            <p:nvPr/>
          </p:nvSpPr>
          <p:spPr>
            <a:xfrm>
              <a:off x="5378243" y="29804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026D04B-BFBA-4969-A62F-400DB9371C1A}"/>
                </a:ext>
              </a:extLst>
            </p:cNvPr>
            <p:cNvSpPr/>
            <p:nvPr/>
          </p:nvSpPr>
          <p:spPr>
            <a:xfrm>
              <a:off x="5949743" y="53426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录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17B5AE-EFD2-4359-925B-B0D12536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3081" y="1001316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0AC7947-DD52-45AF-9696-26B4A97F0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0300" y="379810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B988493C-DB58-4CB5-AC42-17AF86122B35}"/>
              </a:ext>
            </a:extLst>
          </p:cNvPr>
          <p:cNvSpPr/>
          <p:nvPr/>
        </p:nvSpPr>
        <p:spPr>
          <a:xfrm>
            <a:off x="4218102" y="1144930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D6615C-A618-47D7-86F0-88A4D620E046}"/>
              </a:ext>
            </a:extLst>
          </p:cNvPr>
          <p:cNvSpPr/>
          <p:nvPr/>
        </p:nvSpPr>
        <p:spPr>
          <a:xfrm>
            <a:off x="2261368" y="3432141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第二章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00BD8A7-5ED5-4258-B2FA-8F2BCFF1984D}"/>
              </a:ext>
            </a:extLst>
          </p:cNvPr>
          <p:cNvSpPr/>
          <p:nvPr/>
        </p:nvSpPr>
        <p:spPr>
          <a:xfrm>
            <a:off x="2661711" y="3885405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E4CB56-1318-483D-A932-9FBC2D9989D2}"/>
              </a:ext>
            </a:extLst>
          </p:cNvPr>
          <p:cNvSpPr/>
          <p:nvPr/>
        </p:nvSpPr>
        <p:spPr>
          <a:xfrm>
            <a:off x="4640916" y="286944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第三章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47FCE82-E682-48A6-8159-B361DE182A4F}"/>
              </a:ext>
            </a:extLst>
          </p:cNvPr>
          <p:cNvSpPr/>
          <p:nvPr/>
        </p:nvSpPr>
        <p:spPr>
          <a:xfrm>
            <a:off x="5041259" y="3371055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754751-1002-4D0B-AE5B-140E666C4B5A}"/>
              </a:ext>
            </a:extLst>
          </p:cNvPr>
          <p:cNvSpPr/>
          <p:nvPr/>
        </p:nvSpPr>
        <p:spPr>
          <a:xfrm>
            <a:off x="6745941" y="269799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第四章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58018BF-234B-4A8F-8CC2-0A6862A09A03}"/>
              </a:ext>
            </a:extLst>
          </p:cNvPr>
          <p:cNvSpPr/>
          <p:nvPr/>
        </p:nvSpPr>
        <p:spPr>
          <a:xfrm>
            <a:off x="7146284" y="3199605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E849520-8D01-4920-88E3-334FE8F6AF2C}"/>
              </a:ext>
            </a:extLst>
          </p:cNvPr>
          <p:cNvSpPr/>
          <p:nvPr/>
        </p:nvSpPr>
        <p:spPr>
          <a:xfrm>
            <a:off x="8164034" y="382426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第五章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31CB735-B88D-43D4-9302-C717AA674D24}"/>
              </a:ext>
            </a:extLst>
          </p:cNvPr>
          <p:cNvSpPr/>
          <p:nvPr/>
        </p:nvSpPr>
        <p:spPr>
          <a:xfrm>
            <a:off x="8527841" y="424173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2CCE3CE-6BDC-483A-B90B-97B70B2995D2}"/>
              </a:ext>
            </a:extLst>
          </p:cNvPr>
          <p:cNvSpPr/>
          <p:nvPr/>
        </p:nvSpPr>
        <p:spPr>
          <a:xfrm>
            <a:off x="9702501" y="2873716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FCB4D92-E7C9-456F-8BE0-5293892F04FC}"/>
              </a:ext>
            </a:extLst>
          </p:cNvPr>
          <p:cNvSpPr/>
          <p:nvPr/>
        </p:nvSpPr>
        <p:spPr>
          <a:xfrm>
            <a:off x="10594052" y="439515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3717" y="37261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论文绪论</a:t>
            </a:r>
          </a:p>
        </p:txBody>
      </p:sp>
      <p:sp>
        <p:nvSpPr>
          <p:cNvPr id="33" name="矩形 32"/>
          <p:cNvSpPr/>
          <p:nvPr/>
        </p:nvSpPr>
        <p:spPr>
          <a:xfrm>
            <a:off x="2209837" y="434667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研究背景</a:t>
            </a:r>
          </a:p>
        </p:txBody>
      </p:sp>
      <p:sp>
        <p:nvSpPr>
          <p:cNvPr id="34" name="矩形 33"/>
          <p:cNvSpPr/>
          <p:nvPr/>
        </p:nvSpPr>
        <p:spPr>
          <a:xfrm>
            <a:off x="4205390" y="3690687"/>
            <a:ext cx="1901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研究方法</a:t>
            </a:r>
          </a:p>
        </p:txBody>
      </p:sp>
      <p:sp>
        <p:nvSpPr>
          <p:cNvPr id="35" name="矩形 34"/>
          <p:cNvSpPr/>
          <p:nvPr/>
        </p:nvSpPr>
        <p:spPr>
          <a:xfrm>
            <a:off x="6617700" y="35473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研究结果</a:t>
            </a:r>
          </a:p>
        </p:txBody>
      </p:sp>
      <p:sp>
        <p:nvSpPr>
          <p:cNvPr id="36" name="矩形 35"/>
          <p:cNvSpPr/>
          <p:nvPr/>
        </p:nvSpPr>
        <p:spPr>
          <a:xfrm>
            <a:off x="7999257" y="44718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问题讨论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0008120" y="3793505"/>
            <a:ext cx="2444785" cy="430851"/>
          </a:xfrm>
          <a:prstGeom prst="rect">
            <a:avLst/>
          </a:prstGeom>
          <a:noFill/>
        </p:spPr>
        <p:txBody>
          <a:bodyPr wrap="square" lIns="121882" tIns="60942" rIns="121882" bIns="60942" rtlCol="0">
            <a:spAutoFit/>
          </a:bodyPr>
          <a:lstStyle/>
          <a:p>
            <a:r>
              <a:rPr lang="zh-CN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论文总结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849520-8D01-4920-88E3-334FE8F6AF2C}"/>
              </a:ext>
            </a:extLst>
          </p:cNvPr>
          <p:cNvSpPr/>
          <p:nvPr/>
        </p:nvSpPr>
        <p:spPr>
          <a:xfrm>
            <a:off x="10193708" y="4712469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第六章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9" y="4613753"/>
            <a:ext cx="1846202" cy="18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19" name="任意多边形: 形状 185">
              <a:extLst>
                <a:ext uri="{FF2B5EF4-FFF2-40B4-BE49-F238E27FC236}">
                  <a16:creationId xmlns:a16="http://schemas.microsoft.com/office/drawing/2014/main" id="{C9D37591-45DF-4190-948A-D8AC41B4033A}"/>
                </a:ext>
              </a:extLst>
            </p:cNvPr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" fmla="*/ 0 w 3968423"/>
                <a:gd name="connsiteY0" fmla="*/ 19051 h 1952625"/>
                <a:gd name="connsiteX1" fmla="*/ 304945 w 3968423"/>
                <a:gd name="connsiteY1" fmla="*/ 0 h 1952625"/>
                <a:gd name="connsiteX2" fmla="*/ 3968423 w 3968423"/>
                <a:gd name="connsiteY2" fmla="*/ 19051 h 1952625"/>
                <a:gd name="connsiteX3" fmla="*/ 3946431 w 3968423"/>
                <a:gd name="connsiteY3" fmla="*/ 181047 h 1952625"/>
                <a:gd name="connsiteX4" fmla="*/ 1984212 w 3968423"/>
                <a:gd name="connsiteY4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5" fmla="*/ 0 w 3968423"/>
                <a:gd name="connsiteY5" fmla="*/ 0 h 1933574"/>
                <a:gd name="connsiteX0" fmla="*/ 0 w 3968423"/>
                <a:gd name="connsiteY0" fmla="*/ 14289 h 1947863"/>
                <a:gd name="connsiteX1" fmla="*/ 328757 w 3968423"/>
                <a:gd name="connsiteY1" fmla="*/ 0 h 1947863"/>
                <a:gd name="connsiteX2" fmla="*/ 3968423 w 3968423"/>
                <a:gd name="connsiteY2" fmla="*/ 14289 h 1947863"/>
                <a:gd name="connsiteX3" fmla="*/ 3946431 w 3968423"/>
                <a:gd name="connsiteY3" fmla="*/ 176285 h 1947863"/>
                <a:gd name="connsiteX4" fmla="*/ 1984212 w 3968423"/>
                <a:gd name="connsiteY4" fmla="*/ 1947863 h 1947863"/>
                <a:gd name="connsiteX5" fmla="*/ 21992 w 3968423"/>
                <a:gd name="connsiteY5" fmla="*/ 176285 h 1947863"/>
                <a:gd name="connsiteX6" fmla="*/ 0 w 3968423"/>
                <a:gd name="connsiteY6" fmla="*/ 14289 h 1947863"/>
                <a:gd name="connsiteX0" fmla="*/ 328757 w 3968423"/>
                <a:gd name="connsiteY0" fmla="*/ 0 h 1947863"/>
                <a:gd name="connsiteX1" fmla="*/ 3968423 w 3968423"/>
                <a:gd name="connsiteY1" fmla="*/ 14289 h 1947863"/>
                <a:gd name="connsiteX2" fmla="*/ 3946431 w 3968423"/>
                <a:gd name="connsiteY2" fmla="*/ 176285 h 1947863"/>
                <a:gd name="connsiteX3" fmla="*/ 1984212 w 3968423"/>
                <a:gd name="connsiteY3" fmla="*/ 1947863 h 1947863"/>
                <a:gd name="connsiteX4" fmla="*/ 21992 w 3968423"/>
                <a:gd name="connsiteY4" fmla="*/ 176285 h 1947863"/>
                <a:gd name="connsiteX5" fmla="*/ 0 w 3968423"/>
                <a:gd name="connsiteY5" fmla="*/ 14289 h 1947863"/>
                <a:gd name="connsiteX6" fmla="*/ 420197 w 3968423"/>
                <a:gd name="connsiteY6" fmla="*/ 91440 h 1947863"/>
                <a:gd name="connsiteX0" fmla="*/ 328757 w 3968423"/>
                <a:gd name="connsiteY0" fmla="*/ 0 h 1947863"/>
                <a:gd name="connsiteX1" fmla="*/ 3968423 w 3968423"/>
                <a:gd name="connsiteY1" fmla="*/ 14289 h 1947863"/>
                <a:gd name="connsiteX2" fmla="*/ 3946431 w 3968423"/>
                <a:gd name="connsiteY2" fmla="*/ 176285 h 1947863"/>
                <a:gd name="connsiteX3" fmla="*/ 1984212 w 3968423"/>
                <a:gd name="connsiteY3" fmla="*/ 1947863 h 1947863"/>
                <a:gd name="connsiteX4" fmla="*/ 21992 w 3968423"/>
                <a:gd name="connsiteY4" fmla="*/ 176285 h 1947863"/>
                <a:gd name="connsiteX5" fmla="*/ 0 w 3968423"/>
                <a:gd name="connsiteY5" fmla="*/ 14289 h 1947863"/>
                <a:gd name="connsiteX0" fmla="*/ 3968423 w 3968423"/>
                <a:gd name="connsiteY0" fmla="*/ 0 h 1933574"/>
                <a:gd name="connsiteX1" fmla="*/ 3946431 w 3968423"/>
                <a:gd name="connsiteY1" fmla="*/ 161996 h 1933574"/>
                <a:gd name="connsiteX2" fmla="*/ 1984212 w 3968423"/>
                <a:gd name="connsiteY2" fmla="*/ 1933574 h 1933574"/>
                <a:gd name="connsiteX3" fmla="*/ 21992 w 3968423"/>
                <a:gd name="connsiteY3" fmla="*/ 161996 h 1933574"/>
                <a:gd name="connsiteX4" fmla="*/ 0 w 3968423"/>
                <a:gd name="connsiteY4" fmla="*/ 0 h 193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86">
              <a:extLst>
                <a:ext uri="{FF2B5EF4-FFF2-40B4-BE49-F238E27FC236}">
                  <a16:creationId xmlns:a16="http://schemas.microsoft.com/office/drawing/2014/main" id="{0429A552-44AB-4E69-ABE3-1E38283A99AB}"/>
                </a:ext>
              </a:extLst>
            </p:cNvPr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" fmla="*/ 0 w 3901235"/>
                <a:gd name="connsiteY0" fmla="*/ 4764 h 1724027"/>
                <a:gd name="connsiteX1" fmla="*/ 971439 w 3901235"/>
                <a:gd name="connsiteY1" fmla="*/ 0 h 1724027"/>
                <a:gd name="connsiteX2" fmla="*/ 3901235 w 3901235"/>
                <a:gd name="connsiteY2" fmla="*/ 4764 h 1724027"/>
                <a:gd name="connsiteX3" fmla="*/ 3871510 w 3901235"/>
                <a:gd name="connsiteY3" fmla="*/ 138797 h 1724027"/>
                <a:gd name="connsiteX4" fmla="*/ 1950618 w 3901235"/>
                <a:gd name="connsiteY4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" fmla="*/ 971439 w 3901235"/>
                <a:gd name="connsiteY0" fmla="*/ 0 h 1724027"/>
                <a:gd name="connsiteX1" fmla="*/ 3901235 w 3901235"/>
                <a:gd name="connsiteY1" fmla="*/ 4764 h 1724027"/>
                <a:gd name="connsiteX2" fmla="*/ 3871510 w 3901235"/>
                <a:gd name="connsiteY2" fmla="*/ 138797 h 1724027"/>
                <a:gd name="connsiteX3" fmla="*/ 1950618 w 3901235"/>
                <a:gd name="connsiteY3" fmla="*/ 1724027 h 1724027"/>
                <a:gd name="connsiteX4" fmla="*/ 29725 w 3901235"/>
                <a:gd name="connsiteY4" fmla="*/ 138797 h 1724027"/>
                <a:gd name="connsiteX5" fmla="*/ 0 w 3901235"/>
                <a:gd name="connsiteY5" fmla="*/ 4764 h 1724027"/>
                <a:gd name="connsiteX6" fmla="*/ 1062879 w 3901235"/>
                <a:gd name="connsiteY6" fmla="*/ 91440 h 1724027"/>
                <a:gd name="connsiteX0" fmla="*/ 971439 w 3901235"/>
                <a:gd name="connsiteY0" fmla="*/ 0 h 1724027"/>
                <a:gd name="connsiteX1" fmla="*/ 3901235 w 3901235"/>
                <a:gd name="connsiteY1" fmla="*/ 4764 h 1724027"/>
                <a:gd name="connsiteX2" fmla="*/ 3871510 w 3901235"/>
                <a:gd name="connsiteY2" fmla="*/ 138797 h 1724027"/>
                <a:gd name="connsiteX3" fmla="*/ 1950618 w 3901235"/>
                <a:gd name="connsiteY3" fmla="*/ 1724027 h 1724027"/>
                <a:gd name="connsiteX4" fmla="*/ 29725 w 3901235"/>
                <a:gd name="connsiteY4" fmla="*/ 138797 h 1724027"/>
                <a:gd name="connsiteX5" fmla="*/ 0 w 3901235"/>
                <a:gd name="connsiteY5" fmla="*/ 4764 h 1724027"/>
                <a:gd name="connsiteX0" fmla="*/ 3901235 w 3901235"/>
                <a:gd name="connsiteY0" fmla="*/ 0 h 1719263"/>
                <a:gd name="connsiteX1" fmla="*/ 3871510 w 3901235"/>
                <a:gd name="connsiteY1" fmla="*/ 134033 h 1719263"/>
                <a:gd name="connsiteX2" fmla="*/ 1950618 w 3901235"/>
                <a:gd name="connsiteY2" fmla="*/ 1719263 h 1719263"/>
                <a:gd name="connsiteX3" fmla="*/ 29725 w 3901235"/>
                <a:gd name="connsiteY3" fmla="*/ 134033 h 1719263"/>
                <a:gd name="connsiteX4" fmla="*/ 0 w 3901235"/>
                <a:gd name="connsiteY4" fmla="*/ 0 h 171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269500" y="946430"/>
            <a:ext cx="63264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0" kern="1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SDCard</a:t>
            </a: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的初始化与读、写</a:t>
            </a:r>
          </a:p>
        </p:txBody>
      </p:sp>
      <p:sp>
        <p:nvSpPr>
          <p:cNvPr id="44" name="矩形 43"/>
          <p:cNvSpPr/>
          <p:nvPr/>
        </p:nvSpPr>
        <p:spPr>
          <a:xfrm>
            <a:off x="5469982" y="3745703"/>
            <a:ext cx="1885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SDI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主机控制器</a:t>
            </a:r>
          </a:p>
        </p:txBody>
      </p:sp>
      <p:sp>
        <p:nvSpPr>
          <p:cNvPr id="45" name="椭圆 44"/>
          <p:cNvSpPr/>
          <p:nvPr/>
        </p:nvSpPr>
        <p:spPr>
          <a:xfrm>
            <a:off x="4924077" y="3765524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038649" y="3765524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任意多边形: 形状 120">
            <a:extLst>
              <a:ext uri="{FF2B5EF4-FFF2-40B4-BE49-F238E27FC236}">
                <a16:creationId xmlns:a16="http://schemas.microsoft.com/office/drawing/2014/main" id="{3395D360-A0CB-45C5-9976-551EDF9480FE}"/>
              </a:ext>
            </a:extLst>
          </p:cNvPr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7CA9DE4-1E68-4808-8DC1-A20F9E810155}"/>
              </a:ext>
            </a:extLst>
          </p:cNvPr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988493C-DB58-4CB5-AC42-17AF86122B35}"/>
              </a:ext>
            </a:extLst>
          </p:cNvPr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5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B7DB4B8-F068-4B8B-9600-9BA228B86118}"/>
              </a:ext>
            </a:extLst>
          </p:cNvPr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0EDB46C-7170-79BF-5349-C68565FF07C6}"/>
              </a:ext>
            </a:extLst>
          </p:cNvPr>
          <p:cNvSpPr/>
          <p:nvPr/>
        </p:nvSpPr>
        <p:spPr>
          <a:xfrm>
            <a:off x="8585845" y="377252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主要寄存器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44063A9-2083-04E7-FFE8-2F3312E24FCF}"/>
              </a:ext>
            </a:extLst>
          </p:cNvPr>
          <p:cNvSpPr/>
          <p:nvPr/>
        </p:nvSpPr>
        <p:spPr>
          <a:xfrm>
            <a:off x="4927799" y="456649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16B3A6-9CE7-AE90-B1AA-606B77510F64}"/>
              </a:ext>
            </a:extLst>
          </p:cNvPr>
          <p:cNvSpPr/>
          <p:nvPr/>
        </p:nvSpPr>
        <p:spPr>
          <a:xfrm>
            <a:off x="5469982" y="458348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命令操作步骤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E2CB478-CCA2-F9D5-0299-582A4587B29F}"/>
              </a:ext>
            </a:extLst>
          </p:cNvPr>
          <p:cNvSpPr/>
          <p:nvPr/>
        </p:nvSpPr>
        <p:spPr>
          <a:xfrm>
            <a:off x="8043662" y="456649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CDE87A-4E24-72A1-A8BA-4D8EF5BEE4DF}"/>
              </a:ext>
            </a:extLst>
          </p:cNvPr>
          <p:cNvSpPr/>
          <p:nvPr/>
        </p:nvSpPr>
        <p:spPr>
          <a:xfrm>
            <a:off x="8585845" y="458348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数据操作步骤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39A47FE-8AA7-040C-362E-D9F9D25E23EC}"/>
              </a:ext>
            </a:extLst>
          </p:cNvPr>
          <p:cNvSpPr/>
          <p:nvPr/>
        </p:nvSpPr>
        <p:spPr>
          <a:xfrm>
            <a:off x="6371480" y="531691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62757C-8AF2-4D95-B95B-171E2031A848}"/>
              </a:ext>
            </a:extLst>
          </p:cNvPr>
          <p:cNvSpPr/>
          <p:nvPr/>
        </p:nvSpPr>
        <p:spPr>
          <a:xfrm>
            <a:off x="6913663" y="533390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写入报警日志</a:t>
            </a:r>
          </a:p>
        </p:txBody>
      </p:sp>
    </p:spTree>
    <p:extLst>
      <p:ext uri="{BB962C8B-B14F-4D97-AF65-F5344CB8AC3E}">
        <p14:creationId xmlns:p14="http://schemas.microsoft.com/office/powerpoint/2010/main" val="4669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ldLvl="0" animBg="1"/>
      <p:bldP spid="47" grpId="0" bldLvl="0" animBg="1"/>
      <p:bldP spid="2" grpId="0"/>
      <p:bldP spid="5" grpId="0" bldLvl="0" animBg="1"/>
      <p:bldP spid="6" grpId="0"/>
      <p:bldP spid="7" grpId="0" bldLvl="0" animBg="1"/>
      <p:bldP spid="8" grpId="0"/>
      <p:bldP spid="3" grpId="0" bldLvl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6AA4581-A1CA-75DF-8E56-7DFFE11D46CF}"/>
              </a:ext>
            </a:extLst>
          </p:cNvPr>
          <p:cNvGrpSpPr/>
          <p:nvPr/>
        </p:nvGrpSpPr>
        <p:grpSpPr>
          <a:xfrm>
            <a:off x="-1" y="266844"/>
            <a:ext cx="6320481" cy="330008"/>
            <a:chOff x="5025390" y="266844"/>
            <a:chExt cx="6259830" cy="33000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1214394-2479-7BC8-6E21-BB07C21616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BBE01DE-6F5F-E314-AF38-81B327A29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E0C98D3-967B-F892-7A7C-7A888A46F9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00A7919-3FBD-B054-E698-A522D1DB0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52D00BC-7CAA-EDA2-8A17-8C14CA249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CFE177F-F0FE-5979-5170-0B564A3BEE4D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E0EFC9F-8CB9-8314-6DA8-98302EEF6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C98B8EA-56DA-3811-11FA-732342B95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D2FF5B8-FCF9-99C6-1479-6D25774BD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4189DF3-CCDF-9FF1-FE94-472AF928AD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DD81915-7AE6-DB0E-77FD-CFA2DC734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7F6BDDE0-4B26-AD9B-810F-4F6284264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E351E4B-07AF-B87E-420D-91F21CB90985}"/>
              </a:ext>
            </a:extLst>
          </p:cNvPr>
          <p:cNvSpPr/>
          <p:nvPr/>
        </p:nvSpPr>
        <p:spPr>
          <a:xfrm>
            <a:off x="695325" y="252060"/>
            <a:ext cx="1885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SDI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主机控制器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C3EC051-A1E1-47AA-DA30-DD3FB6D5562B}"/>
              </a:ext>
            </a:extLst>
          </p:cNvPr>
          <p:cNvSpPr/>
          <p:nvPr/>
        </p:nvSpPr>
        <p:spPr>
          <a:xfrm>
            <a:off x="149420" y="27188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618D622-424F-D2A1-4B25-5EB558F4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6" y="1711732"/>
            <a:ext cx="6320481" cy="333937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F9E5ED1-1523-2A72-CDE2-FFA5FF63A366}"/>
              </a:ext>
            </a:extLst>
          </p:cNvPr>
          <p:cNvSpPr txBox="1"/>
          <p:nvPr/>
        </p:nvSpPr>
        <p:spPr>
          <a:xfrm>
            <a:off x="6979106" y="2504254"/>
            <a:ext cx="4374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S3C2440</a:t>
            </a:r>
            <a:r>
              <a:rPr lang="zh-CN" altLang="en-US" dirty="0"/>
              <a:t>指导手册上找到</a:t>
            </a:r>
            <a:r>
              <a:rPr lang="en-US" altLang="zh-CN" dirty="0"/>
              <a:t>SDI</a:t>
            </a:r>
            <a:r>
              <a:rPr lang="zh-CN" altLang="en-US" dirty="0"/>
              <a:t>主机控制器的结构图，如图所示，</a:t>
            </a:r>
            <a:r>
              <a:rPr lang="en-US" altLang="zh-CN" dirty="0"/>
              <a:t>SDI</a:t>
            </a:r>
            <a:r>
              <a:rPr lang="zh-CN" altLang="en-US" dirty="0"/>
              <a:t>主机控制器是使用</a:t>
            </a:r>
            <a:r>
              <a:rPr lang="en-US" altLang="zh-CN" dirty="0"/>
              <a:t>1</a:t>
            </a:r>
            <a:r>
              <a:rPr lang="zh-CN" altLang="en-US" dirty="0"/>
              <a:t>个串行时钟线与</a:t>
            </a:r>
            <a:r>
              <a:rPr lang="en-US" altLang="zh-CN" dirty="0"/>
              <a:t>5</a:t>
            </a:r>
            <a:r>
              <a:rPr lang="zh-CN" altLang="en-US" dirty="0"/>
              <a:t>条数据线同步进行信息移位和采样。传输频率通过设定</a:t>
            </a:r>
            <a:r>
              <a:rPr lang="en-US" altLang="zh-CN" dirty="0" err="1"/>
              <a:t>SDIPRE</a:t>
            </a:r>
            <a:r>
              <a:rPr lang="zh-CN" altLang="en-US" dirty="0"/>
              <a:t>寄存器的相应位的设定来控制，可以修改频率来调节波特率数据寄存器的值。</a:t>
            </a:r>
          </a:p>
        </p:txBody>
      </p:sp>
    </p:spTree>
    <p:extLst>
      <p:ext uri="{BB962C8B-B14F-4D97-AF65-F5344CB8AC3E}">
        <p14:creationId xmlns:p14="http://schemas.microsoft.com/office/powerpoint/2010/main" val="26750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6AA4581-A1CA-75DF-8E56-7DFFE11D46CF}"/>
              </a:ext>
            </a:extLst>
          </p:cNvPr>
          <p:cNvGrpSpPr/>
          <p:nvPr/>
        </p:nvGrpSpPr>
        <p:grpSpPr>
          <a:xfrm>
            <a:off x="-1" y="266844"/>
            <a:ext cx="6320481" cy="330008"/>
            <a:chOff x="5025390" y="266844"/>
            <a:chExt cx="6259830" cy="33000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1214394-2479-7BC8-6E21-BB07C21616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BBE01DE-6F5F-E314-AF38-81B327A29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E0C98D3-967B-F892-7A7C-7A888A46F9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00A7919-3FBD-B054-E698-A522D1DB0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52D00BC-7CAA-EDA2-8A17-8C14CA249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CFE177F-F0FE-5979-5170-0B564A3BEE4D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E0EFC9F-8CB9-8314-6DA8-98302EEF6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C98B8EA-56DA-3811-11FA-732342B95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D2FF5B8-FCF9-99C6-1479-6D25774BD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4189DF3-CCDF-9FF1-FE94-472AF928AD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DD81915-7AE6-DB0E-77FD-CFA2DC734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7F6BDDE0-4B26-AD9B-810F-4F6284264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E351E4B-07AF-B87E-420D-91F21CB90985}"/>
              </a:ext>
            </a:extLst>
          </p:cNvPr>
          <p:cNvSpPr/>
          <p:nvPr/>
        </p:nvSpPr>
        <p:spPr>
          <a:xfrm>
            <a:off x="695325" y="252060"/>
            <a:ext cx="1885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SDI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主机控制器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C3EC051-A1E1-47AA-DA30-DD3FB6D5562B}"/>
              </a:ext>
            </a:extLst>
          </p:cNvPr>
          <p:cNvSpPr/>
          <p:nvPr/>
        </p:nvSpPr>
        <p:spPr>
          <a:xfrm>
            <a:off x="149420" y="27188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C48A386-A548-C004-BF9D-811EECDE5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779509"/>
            <a:ext cx="5257219" cy="329898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1213E64-3256-8C20-5CD2-0A24F94BB249}"/>
              </a:ext>
            </a:extLst>
          </p:cNvPr>
          <p:cNvSpPr txBox="1"/>
          <p:nvPr/>
        </p:nvSpPr>
        <p:spPr>
          <a:xfrm>
            <a:off x="6670823" y="2445776"/>
            <a:ext cx="42075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SD</a:t>
            </a:r>
            <a:r>
              <a:rPr lang="zh-CN" altLang="en-US" dirty="0"/>
              <a:t>卡的</a:t>
            </a:r>
            <a:r>
              <a:rPr lang="en-US" altLang="zh-CN" dirty="0" err="1"/>
              <a:t>DAT0</a:t>
            </a:r>
            <a:r>
              <a:rPr lang="zh-CN" altLang="en-US" dirty="0"/>
              <a:t>～</a:t>
            </a:r>
            <a:r>
              <a:rPr lang="en-US" altLang="zh-CN" dirty="0" err="1"/>
              <a:t>DAT3</a:t>
            </a:r>
            <a:r>
              <a:rPr lang="zh-CN" altLang="en-US" dirty="0"/>
              <a:t>、</a:t>
            </a:r>
            <a:r>
              <a:rPr lang="en-US" altLang="zh-CN" dirty="0" err="1"/>
              <a:t>CLK</a:t>
            </a:r>
            <a:r>
              <a:rPr lang="en-US" altLang="zh-CN" dirty="0"/>
              <a:t>(</a:t>
            </a:r>
            <a:r>
              <a:rPr lang="zh-CN" altLang="en-US" dirty="0"/>
              <a:t>时钟线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/>
              <a:t>CMD</a:t>
            </a:r>
            <a:r>
              <a:rPr lang="en-US" altLang="zh-CN" dirty="0"/>
              <a:t>(</a:t>
            </a:r>
            <a:r>
              <a:rPr lang="zh-CN" altLang="en-US" dirty="0"/>
              <a:t>命令线</a:t>
            </a:r>
            <a:r>
              <a:rPr lang="en-US" altLang="zh-CN" dirty="0"/>
              <a:t>)</a:t>
            </a:r>
            <a:r>
              <a:rPr lang="zh-CN" altLang="en-US" dirty="0"/>
              <a:t>分别连接到</a:t>
            </a:r>
            <a:r>
              <a:rPr lang="en-US" altLang="zh-CN" dirty="0"/>
              <a:t>S3C2440</a:t>
            </a:r>
            <a:r>
              <a:rPr lang="zh-CN" altLang="en-US" dirty="0"/>
              <a:t>的</a:t>
            </a:r>
            <a:r>
              <a:rPr lang="en-US" altLang="zh-CN" dirty="0" err="1"/>
              <a:t>SDDATA0</a:t>
            </a:r>
            <a:r>
              <a:rPr lang="zh-CN" altLang="en-US" dirty="0"/>
              <a:t>～</a:t>
            </a:r>
            <a:r>
              <a:rPr lang="en-US" altLang="zh-CN" dirty="0" err="1"/>
              <a:t>SDDATA3</a:t>
            </a:r>
            <a:r>
              <a:rPr lang="zh-CN" altLang="en-US" dirty="0"/>
              <a:t>、</a:t>
            </a:r>
            <a:r>
              <a:rPr lang="en-US" altLang="zh-CN" dirty="0" err="1"/>
              <a:t>SDCLK</a:t>
            </a:r>
            <a:r>
              <a:rPr lang="zh-CN" altLang="en-US" dirty="0"/>
              <a:t>和</a:t>
            </a:r>
            <a:r>
              <a:rPr lang="en-US" altLang="zh-CN" dirty="0" err="1"/>
              <a:t>SDCMD</a:t>
            </a:r>
            <a:r>
              <a:rPr lang="zh-CN" altLang="en-US" dirty="0"/>
              <a:t>引脚。</a:t>
            </a:r>
            <a:r>
              <a:rPr lang="en-US" altLang="zh-CN" dirty="0"/>
              <a:t>SD</a:t>
            </a:r>
            <a:r>
              <a:rPr lang="zh-CN" altLang="en-US" dirty="0"/>
              <a:t>卡支持单线和宽总线的数据传输，宽总线数据一次传</a:t>
            </a:r>
            <a:r>
              <a:rPr lang="en-US" altLang="zh-CN" dirty="0"/>
              <a:t>4</a:t>
            </a:r>
            <a:r>
              <a:rPr lang="zh-CN" altLang="en-US" dirty="0"/>
              <a:t>位，数度更快，因此，此设计采用宽总线方式。</a:t>
            </a:r>
          </a:p>
        </p:txBody>
      </p:sp>
    </p:spTree>
    <p:extLst>
      <p:ext uri="{BB962C8B-B14F-4D97-AF65-F5344CB8AC3E}">
        <p14:creationId xmlns:p14="http://schemas.microsoft.com/office/powerpoint/2010/main" val="416359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B3AA47-FE95-5F65-CF8C-80FD1C61B2C8}"/>
              </a:ext>
            </a:extLst>
          </p:cNvPr>
          <p:cNvGrpSpPr/>
          <p:nvPr/>
        </p:nvGrpSpPr>
        <p:grpSpPr>
          <a:xfrm>
            <a:off x="-1" y="266844"/>
            <a:ext cx="6320481" cy="330008"/>
            <a:chOff x="5025390" y="266844"/>
            <a:chExt cx="6259830" cy="33000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6B1D1EE-C19D-4380-03A3-524F1B37E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8E1D237-12E5-7B79-7C30-87CDD2962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39B5EC5-D66F-EE34-DE42-F1CBB9D8E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8CEA16E-9237-A671-F04D-92CCBD8573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E7645A1-1CBF-4ABF-D0A4-71FA90B24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5EDEA0-FD6A-53B0-D89F-F2ABCE9B21A3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8755AF1-D230-2A09-E2E7-D006DF974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DA0D5A1-9BC9-B51E-FA1B-6AFDDA7BF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AB20239-5421-2803-3C20-970711A6A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0467955-D885-58FE-2C84-49B0F3A6F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56D06C9-BF9E-C4F2-BC05-69739A3BA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759DF89D-7E72-FB90-BFD2-D1D5D3192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0063AB42-5FA5-A277-DB04-88157F905591}"/>
              </a:ext>
            </a:extLst>
          </p:cNvPr>
          <p:cNvSpPr/>
          <p:nvPr/>
        </p:nvSpPr>
        <p:spPr>
          <a:xfrm>
            <a:off x="110068" y="259844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C64EE3-E471-90F4-14DA-C1BA59401519}"/>
              </a:ext>
            </a:extLst>
          </p:cNvPr>
          <p:cNvSpPr/>
          <p:nvPr/>
        </p:nvSpPr>
        <p:spPr>
          <a:xfrm>
            <a:off x="634739" y="27682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主要寄存器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65420E-6416-7D57-2F0D-74E7F88479D3}"/>
              </a:ext>
            </a:extLst>
          </p:cNvPr>
          <p:cNvSpPr txBox="1"/>
          <p:nvPr/>
        </p:nvSpPr>
        <p:spPr>
          <a:xfrm>
            <a:off x="1132188" y="988338"/>
            <a:ext cx="609497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SDICON</a:t>
            </a:r>
            <a:r>
              <a:rPr lang="zh-CN" altLang="en-US" dirty="0"/>
              <a:t>：控制寄存器，完成</a:t>
            </a:r>
            <a:r>
              <a:rPr lang="en-US" altLang="zh-CN" dirty="0"/>
              <a:t>SD</a:t>
            </a:r>
            <a:r>
              <a:rPr lang="zh-CN" altLang="en-US" dirty="0"/>
              <a:t>卡基础配置，包括大小端，中断允许，模式选择，时钟使能等。</a:t>
            </a:r>
            <a:endParaRPr lang="en-US" altLang="zh-CN" dirty="0"/>
          </a:p>
          <a:p>
            <a:r>
              <a:rPr lang="en-US" altLang="zh-CN" dirty="0" err="1"/>
              <a:t>SDIPRE</a:t>
            </a:r>
            <a:r>
              <a:rPr lang="zh-CN" altLang="en-US" dirty="0"/>
              <a:t>：波特率预定标器寄存器，对</a:t>
            </a:r>
            <a:r>
              <a:rPr lang="en-US" altLang="zh-CN" dirty="0" err="1"/>
              <a:t>SDCLK</a:t>
            </a:r>
            <a:r>
              <a:rPr lang="zh-CN" altLang="en-US" dirty="0"/>
              <a:t>的配置。</a:t>
            </a:r>
          </a:p>
          <a:p>
            <a:r>
              <a:rPr lang="en-US" altLang="zh-CN" dirty="0" err="1"/>
              <a:t>SDICmdArg</a:t>
            </a:r>
            <a:r>
              <a:rPr lang="zh-CN" altLang="en-US" dirty="0"/>
              <a:t>：指令参数寄存器，指令的参数存放在这里。</a:t>
            </a:r>
          </a:p>
          <a:p>
            <a:r>
              <a:rPr lang="en-US" altLang="zh-CN" dirty="0" err="1"/>
              <a:t>SDICCON</a:t>
            </a:r>
            <a:r>
              <a:rPr lang="zh-CN" altLang="en-US" dirty="0"/>
              <a:t>：控制指令形式的寄存器</a:t>
            </a:r>
            <a:r>
              <a:rPr lang="en-US" altLang="zh-CN" dirty="0"/>
              <a:t>,</a:t>
            </a:r>
            <a:r>
              <a:rPr lang="zh-CN" altLang="en-US" dirty="0"/>
              <a:t>配置</a:t>
            </a:r>
            <a:r>
              <a:rPr lang="en-US" altLang="zh-CN" dirty="0"/>
              <a:t>SPI</a:t>
            </a:r>
            <a:r>
              <a:rPr lang="zh-CN" altLang="en-US" dirty="0"/>
              <a:t>还是</a:t>
            </a:r>
            <a:r>
              <a:rPr lang="en-US" altLang="zh-CN" dirty="0"/>
              <a:t>SDI</a:t>
            </a:r>
            <a:r>
              <a:rPr lang="zh-CN" altLang="en-US" dirty="0"/>
              <a:t>指令，指令的反馈长度，是否等待反馈，是否运行指令，指令的索引等。</a:t>
            </a:r>
          </a:p>
          <a:p>
            <a:r>
              <a:rPr lang="en-US" altLang="zh-CN" dirty="0" err="1"/>
              <a:t>SDICmdSta</a:t>
            </a:r>
            <a:r>
              <a:rPr lang="zh-CN" altLang="en-US" dirty="0"/>
              <a:t>：指令状态寄存器，指令是否超时，传送，结束，</a:t>
            </a:r>
            <a:r>
              <a:rPr lang="en-US" altLang="zh-CN" dirty="0"/>
              <a:t>CRC</a:t>
            </a:r>
            <a:r>
              <a:rPr lang="zh-CN" altLang="en-US" dirty="0"/>
              <a:t>是否正确等。</a:t>
            </a:r>
          </a:p>
          <a:p>
            <a:r>
              <a:rPr lang="en-US" altLang="zh-CN" dirty="0" err="1"/>
              <a:t>SDIRSP0</a:t>
            </a:r>
            <a:r>
              <a:rPr lang="en-US" altLang="zh-CN" dirty="0"/>
              <a:t>-3</a:t>
            </a:r>
            <a:r>
              <a:rPr lang="zh-CN" altLang="en-US" dirty="0"/>
              <a:t>：反映</a:t>
            </a:r>
            <a:r>
              <a:rPr lang="en-US" altLang="zh-CN" dirty="0"/>
              <a:t>SD</a:t>
            </a:r>
            <a:r>
              <a:rPr lang="zh-CN" altLang="en-US" dirty="0"/>
              <a:t>的状态。</a:t>
            </a:r>
          </a:p>
          <a:p>
            <a:r>
              <a:rPr lang="en-US" altLang="zh-CN" dirty="0" err="1"/>
              <a:t>SDIDTimer</a:t>
            </a:r>
            <a:r>
              <a:rPr lang="zh-CN" altLang="en-US" dirty="0"/>
              <a:t>：设置超时时间。</a:t>
            </a:r>
          </a:p>
          <a:p>
            <a:r>
              <a:rPr lang="en-US" altLang="zh-CN" dirty="0" err="1"/>
              <a:t>SDIBSize</a:t>
            </a:r>
            <a:r>
              <a:rPr lang="zh-CN" altLang="en-US" dirty="0"/>
              <a:t>：模块大小寄存器。</a:t>
            </a:r>
          </a:p>
          <a:p>
            <a:r>
              <a:rPr lang="en-US" altLang="zh-CN" dirty="0" err="1"/>
              <a:t>SDIDatCon</a:t>
            </a:r>
            <a:r>
              <a:rPr lang="zh-CN" altLang="en-US" dirty="0"/>
              <a:t>：数据控制寄存器，配置是几线传输，数据发送方向，数据传送方式等。</a:t>
            </a:r>
          </a:p>
          <a:p>
            <a:r>
              <a:rPr lang="en-US" altLang="zh-CN" dirty="0" err="1"/>
              <a:t>SDIDatSta</a:t>
            </a:r>
            <a:r>
              <a:rPr lang="zh-CN" altLang="en-US" dirty="0"/>
              <a:t>：数据状态寄存器，数据是否发送完，</a:t>
            </a:r>
            <a:r>
              <a:rPr lang="en-US" altLang="zh-CN" dirty="0"/>
              <a:t>CRC</a:t>
            </a:r>
            <a:r>
              <a:rPr lang="zh-CN" altLang="en-US" dirty="0"/>
              <a:t>效验，超时等。</a:t>
            </a:r>
          </a:p>
          <a:p>
            <a:r>
              <a:rPr lang="en-US" altLang="zh-CN" dirty="0" err="1"/>
              <a:t>SDIFSTA</a:t>
            </a:r>
            <a:r>
              <a:rPr lang="zh-CN" altLang="en-US" dirty="0"/>
              <a:t>：</a:t>
            </a:r>
            <a:r>
              <a:rPr lang="en-US" altLang="zh-CN" dirty="0"/>
              <a:t>FIFO</a:t>
            </a:r>
            <a:r>
              <a:rPr lang="zh-CN" altLang="en-US" dirty="0"/>
              <a:t>状态寄存器，</a:t>
            </a:r>
            <a:r>
              <a:rPr lang="en-US" altLang="zh-CN" dirty="0"/>
              <a:t>DMA</a:t>
            </a:r>
            <a:r>
              <a:rPr lang="zh-CN" altLang="en-US" dirty="0"/>
              <a:t>传输是否判断</a:t>
            </a:r>
            <a:r>
              <a:rPr lang="en-US" altLang="zh-CN" dirty="0"/>
              <a:t>FIFO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SDIIntMsk</a:t>
            </a:r>
            <a:r>
              <a:rPr lang="zh-CN" altLang="en-US" dirty="0"/>
              <a:t>：中断屏蔽寄存器。</a:t>
            </a:r>
          </a:p>
          <a:p>
            <a:r>
              <a:rPr lang="en-US" altLang="zh-CN" dirty="0" err="1"/>
              <a:t>SDIDAT</a:t>
            </a:r>
            <a:r>
              <a:rPr lang="zh-CN" altLang="en-US" dirty="0"/>
              <a:t>：</a:t>
            </a:r>
            <a:r>
              <a:rPr lang="en-US" altLang="zh-CN" dirty="0"/>
              <a:t>SDI</a:t>
            </a:r>
            <a:r>
              <a:rPr lang="zh-CN" altLang="en-US" dirty="0"/>
              <a:t>数据寄存器。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E3F25A-E240-53CD-6658-3CEF03210C63}"/>
              </a:ext>
            </a:extLst>
          </p:cNvPr>
          <p:cNvSpPr txBox="1"/>
          <p:nvPr/>
        </p:nvSpPr>
        <p:spPr>
          <a:xfrm>
            <a:off x="8464379" y="2635415"/>
            <a:ext cx="218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一共</a:t>
            </a:r>
            <a:r>
              <a:rPr lang="en-US" altLang="zh-CN" dirty="0"/>
              <a:t>13</a:t>
            </a:r>
            <a:r>
              <a:rPr lang="zh-CN" altLang="en-US" dirty="0"/>
              <a:t>个寄存器，其初始化地址和具体位的设置写在数据手册的</a:t>
            </a:r>
            <a:r>
              <a:rPr lang="en-US" altLang="zh-CN" dirty="0"/>
              <a:t>19-4~19-14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17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0A6A75-BB68-766B-10EC-7E31F01DB60E}"/>
              </a:ext>
            </a:extLst>
          </p:cNvPr>
          <p:cNvGrpSpPr/>
          <p:nvPr/>
        </p:nvGrpSpPr>
        <p:grpSpPr>
          <a:xfrm>
            <a:off x="-1" y="266844"/>
            <a:ext cx="6320481" cy="330008"/>
            <a:chOff x="5025390" y="266844"/>
            <a:chExt cx="6259830" cy="33000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2FF9080-2A87-DBF0-2B1E-4C57A56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9A6702E-B85D-433C-8EB7-F1C84843CB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491AC62-0F31-D072-E50B-76764A44E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2C789A9-C75E-D68C-0125-567930568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9056DAD-DB92-A7D0-8F18-123978D7D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C41F61-4520-31C0-CC7A-F0CFABEE7824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0B61270-B224-7E20-CB08-29D016CF2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333177E-B22C-19EB-CAA9-395F02C54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2684300-95B3-2F65-87CA-B6A659E54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B63D2CA-A2A1-3371-0657-B52392CF1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5EFFB91-7D5D-FCBF-8A2B-4B000D9A2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375B28C-FDDE-4352-7BDF-9B8671B80E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69B339FE-C1FA-07C4-862B-FB3954861AFA}"/>
              </a:ext>
            </a:extLst>
          </p:cNvPr>
          <p:cNvSpPr/>
          <p:nvPr/>
        </p:nvSpPr>
        <p:spPr>
          <a:xfrm>
            <a:off x="110068" y="259844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345106-70E1-4458-6B5F-D15DA9BE221C}"/>
              </a:ext>
            </a:extLst>
          </p:cNvPr>
          <p:cNvSpPr/>
          <p:nvPr/>
        </p:nvSpPr>
        <p:spPr>
          <a:xfrm>
            <a:off x="634739" y="27682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命令操作步骤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B35442E-8899-5389-51F5-ACAD71184E27}"/>
              </a:ext>
            </a:extLst>
          </p:cNvPr>
          <p:cNvSpPr/>
          <p:nvPr/>
        </p:nvSpPr>
        <p:spPr>
          <a:xfrm>
            <a:off x="855101" y="979104"/>
            <a:ext cx="5040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</a:t>
            </a:r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）对</a:t>
            </a:r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SD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卡进行初始化（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SD_Init</a:t>
            </a:r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函数）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E9233C-8B13-4BD4-EC6D-FB71EAECD1B6}"/>
              </a:ext>
            </a:extLst>
          </p:cNvPr>
          <p:cNvSpPr txBox="1"/>
          <p:nvPr/>
        </p:nvSpPr>
        <p:spPr>
          <a:xfrm>
            <a:off x="1045690" y="1681380"/>
            <a:ext cx="60949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SDICON</a:t>
            </a:r>
            <a:r>
              <a:rPr lang="zh-CN" altLang="en-US" dirty="0"/>
              <a:t>寄存器来配置适当的时钟及中断使能；</a:t>
            </a:r>
          </a:p>
          <a:p>
            <a:r>
              <a:rPr lang="zh-CN" altLang="en-US" dirty="0"/>
              <a:t>设置</a:t>
            </a:r>
            <a:r>
              <a:rPr lang="en-US" altLang="zh-CN" dirty="0" err="1"/>
              <a:t>SDIPRE</a:t>
            </a:r>
            <a:r>
              <a:rPr lang="zh-CN" altLang="en-US" dirty="0"/>
              <a:t>寄存器适当的值；</a:t>
            </a:r>
          </a:p>
          <a:p>
            <a:r>
              <a:rPr lang="zh-CN" altLang="en-US" dirty="0"/>
              <a:t>等待</a:t>
            </a:r>
            <a:r>
              <a:rPr lang="en-US" altLang="zh-CN" dirty="0"/>
              <a:t>74</a:t>
            </a:r>
            <a:r>
              <a:rPr lang="zh-CN" altLang="en-US" dirty="0"/>
              <a:t>个</a:t>
            </a:r>
            <a:r>
              <a:rPr lang="en-US" altLang="zh-CN" dirty="0" err="1"/>
              <a:t>SDCLK</a:t>
            </a:r>
            <a:r>
              <a:rPr lang="zh-CN" altLang="en-US" dirty="0"/>
              <a:t>时钟以初始化卡；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5DC9E0F-2D32-20D6-AE62-5E364AB6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05" y="2906876"/>
            <a:ext cx="7264773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0A6A75-BB68-766B-10EC-7E31F01DB60E}"/>
              </a:ext>
            </a:extLst>
          </p:cNvPr>
          <p:cNvGrpSpPr/>
          <p:nvPr/>
        </p:nvGrpSpPr>
        <p:grpSpPr>
          <a:xfrm>
            <a:off x="-1" y="266844"/>
            <a:ext cx="6320481" cy="330008"/>
            <a:chOff x="5025390" y="266844"/>
            <a:chExt cx="6259830" cy="33000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2FF9080-2A87-DBF0-2B1E-4C57A56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9A6702E-B85D-433C-8EB7-F1C84843CB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491AC62-0F31-D072-E50B-76764A44E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2C789A9-C75E-D68C-0125-567930568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9056DAD-DB92-A7D0-8F18-123978D7D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C41F61-4520-31C0-CC7A-F0CFABEE7824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0B61270-B224-7E20-CB08-29D016CF2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333177E-B22C-19EB-CAA9-395F02C54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2684300-95B3-2F65-87CA-B6A659E54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B63D2CA-A2A1-3371-0657-B52392CF1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5EFFB91-7D5D-FCBF-8A2B-4B000D9A2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375B28C-FDDE-4352-7BDF-9B8671B80E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69B339FE-C1FA-07C4-862B-FB3954861AFA}"/>
              </a:ext>
            </a:extLst>
          </p:cNvPr>
          <p:cNvSpPr/>
          <p:nvPr/>
        </p:nvSpPr>
        <p:spPr>
          <a:xfrm>
            <a:off x="110068" y="259844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345106-70E1-4458-6B5F-D15DA9BE221C}"/>
              </a:ext>
            </a:extLst>
          </p:cNvPr>
          <p:cNvSpPr/>
          <p:nvPr/>
        </p:nvSpPr>
        <p:spPr>
          <a:xfrm>
            <a:off x="634739" y="27682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命令操作步骤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771B462-186A-8548-781A-3C7B3EC42428}"/>
              </a:ext>
            </a:extLst>
          </p:cNvPr>
          <p:cNvSpPr txBox="1"/>
          <p:nvPr/>
        </p:nvSpPr>
        <p:spPr>
          <a:xfrm>
            <a:off x="773047" y="1987015"/>
            <a:ext cx="44696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a. </a:t>
            </a:r>
            <a:r>
              <a:rPr lang="zh-CN" altLang="en-US" dirty="0"/>
              <a:t>写命令参数</a:t>
            </a:r>
            <a:r>
              <a:rPr lang="en-US" altLang="zh-CN" dirty="0"/>
              <a:t>32</a:t>
            </a:r>
            <a:r>
              <a:rPr lang="zh-CN" altLang="en-US" dirty="0"/>
              <a:t>位到</a:t>
            </a:r>
            <a:r>
              <a:rPr lang="en-US" altLang="zh-CN" dirty="0" err="1"/>
              <a:t>SDICmdArg</a:t>
            </a:r>
            <a:r>
              <a:rPr lang="zh-CN" altLang="en-US" dirty="0"/>
              <a:t>寄存器；</a:t>
            </a:r>
          </a:p>
          <a:p>
            <a:r>
              <a:rPr lang="en-US" altLang="zh-CN" dirty="0"/>
              <a:t>b. </a:t>
            </a:r>
            <a:r>
              <a:rPr lang="zh-CN" altLang="en-US" dirty="0"/>
              <a:t>设置命令类型并通过设置</a:t>
            </a:r>
            <a:r>
              <a:rPr lang="en-US" altLang="zh-CN" dirty="0" err="1"/>
              <a:t>SDICCON</a:t>
            </a:r>
            <a:r>
              <a:rPr lang="zh-CN" altLang="en-US" dirty="0"/>
              <a:t>寄存器开始命令传输；</a:t>
            </a:r>
          </a:p>
          <a:p>
            <a:r>
              <a:rPr lang="en-US" altLang="zh-CN" dirty="0"/>
              <a:t>c. </a:t>
            </a:r>
            <a:r>
              <a:rPr lang="zh-CN" altLang="en-US" dirty="0"/>
              <a:t>当</a:t>
            </a:r>
            <a:r>
              <a:rPr lang="en-US" altLang="zh-CN" dirty="0" err="1"/>
              <a:t>SDICSTA</a:t>
            </a:r>
            <a:r>
              <a:rPr lang="zh-CN" altLang="en-US" dirty="0"/>
              <a:t>寄存器的特殊标志被置位，确认命令操作完成；</a:t>
            </a:r>
          </a:p>
          <a:p>
            <a:r>
              <a:rPr lang="en-US" altLang="zh-CN" dirty="0"/>
              <a:t>d. </a:t>
            </a:r>
            <a:r>
              <a:rPr lang="zh-CN" altLang="en-US" dirty="0"/>
              <a:t>如果命令类型相应，标志是</a:t>
            </a:r>
            <a:r>
              <a:rPr lang="en-US" altLang="zh-CN" dirty="0" err="1"/>
              <a:t>RspFin</a:t>
            </a:r>
            <a:r>
              <a:rPr lang="zh-CN" altLang="en-US" dirty="0"/>
              <a:t>，否则标志是</a:t>
            </a:r>
            <a:r>
              <a:rPr lang="en-US" altLang="zh-CN" dirty="0" err="1"/>
              <a:t>CmdSend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e. </a:t>
            </a:r>
            <a:r>
              <a:rPr lang="zh-CN" altLang="en-US" dirty="0"/>
              <a:t>通过对相应位写</a:t>
            </a:r>
            <a:r>
              <a:rPr lang="en-US" altLang="zh-CN" dirty="0"/>
              <a:t>1</a:t>
            </a:r>
            <a:r>
              <a:rPr lang="zh-CN" altLang="en-US" dirty="0"/>
              <a:t>，清除</a:t>
            </a:r>
            <a:r>
              <a:rPr lang="en-US" altLang="zh-CN" dirty="0" err="1"/>
              <a:t>SDICmdSta</a:t>
            </a:r>
            <a:r>
              <a:rPr lang="zh-CN" altLang="en-US" dirty="0"/>
              <a:t>的标志。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2359ACC-3451-9458-EBB6-B6730EB69166}"/>
              </a:ext>
            </a:extLst>
          </p:cNvPr>
          <p:cNvSpPr/>
          <p:nvPr/>
        </p:nvSpPr>
        <p:spPr>
          <a:xfrm>
            <a:off x="773047" y="995998"/>
            <a:ext cx="2387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</a:t>
            </a:r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）命令操作步骤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D8CE40D-EEE9-2489-E696-1E2531610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75" y="1051135"/>
            <a:ext cx="5037911" cy="52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0A6A75-BB68-766B-10EC-7E31F01DB60E}"/>
              </a:ext>
            </a:extLst>
          </p:cNvPr>
          <p:cNvGrpSpPr/>
          <p:nvPr/>
        </p:nvGrpSpPr>
        <p:grpSpPr>
          <a:xfrm>
            <a:off x="-1" y="266844"/>
            <a:ext cx="6320481" cy="330008"/>
            <a:chOff x="5025390" y="266844"/>
            <a:chExt cx="6259830" cy="33000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2FF9080-2A87-DBF0-2B1E-4C57A56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9A6702E-B85D-433C-8EB7-F1C84843CB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491AC62-0F31-D072-E50B-76764A44E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2C789A9-C75E-D68C-0125-567930568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9056DAD-DB92-A7D0-8F18-123978D7D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C41F61-4520-31C0-CC7A-F0CFABEE7824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0B61270-B224-7E20-CB08-29D016CF2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333177E-B22C-19EB-CAA9-395F02C54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2684300-95B3-2F65-87CA-B6A659E54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B63D2CA-A2A1-3371-0657-B52392CF1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5EFFB91-7D5D-FCBF-8A2B-4B000D9A2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375B28C-FDDE-4352-7BDF-9B8671B80E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771B462-186A-8548-781A-3C7B3EC42428}"/>
              </a:ext>
            </a:extLst>
          </p:cNvPr>
          <p:cNvSpPr txBox="1"/>
          <p:nvPr/>
        </p:nvSpPr>
        <p:spPr>
          <a:xfrm>
            <a:off x="647958" y="1480388"/>
            <a:ext cx="44696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a. </a:t>
            </a:r>
            <a:r>
              <a:rPr lang="zh-CN" altLang="en-US" dirty="0">
                <a:effectLst/>
              </a:rPr>
              <a:t>写数据超时时间到</a:t>
            </a:r>
            <a:r>
              <a:rPr lang="en-US" altLang="zh-CN" dirty="0" err="1">
                <a:effectLst/>
              </a:rPr>
              <a:t>SDIDTimer</a:t>
            </a:r>
            <a:r>
              <a:rPr lang="zh-CN" altLang="en-US" dirty="0">
                <a:effectLst/>
              </a:rPr>
              <a:t>寄存器</a:t>
            </a:r>
            <a:r>
              <a:rPr lang="en-US" altLang="zh-CN" dirty="0">
                <a:effectLst/>
              </a:rPr>
              <a:t>;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b. </a:t>
            </a:r>
            <a:r>
              <a:rPr lang="zh-CN" altLang="en-US" dirty="0">
                <a:effectLst/>
              </a:rPr>
              <a:t>写模块大小到</a:t>
            </a:r>
            <a:r>
              <a:rPr lang="en-US" altLang="zh-CN" dirty="0" err="1">
                <a:effectLst/>
              </a:rPr>
              <a:t>SDIBSize</a:t>
            </a:r>
            <a:r>
              <a:rPr lang="zh-CN" altLang="en-US" dirty="0">
                <a:effectLst/>
              </a:rPr>
              <a:t>寄存器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通常是</a:t>
            </a:r>
            <a:r>
              <a:rPr lang="en-US" altLang="zh-CN" dirty="0" err="1">
                <a:effectLst/>
              </a:rPr>
              <a:t>0x80</a:t>
            </a:r>
            <a:r>
              <a:rPr lang="zh-CN" altLang="en-US" dirty="0">
                <a:effectLst/>
              </a:rPr>
              <a:t>字节</a:t>
            </a:r>
            <a:r>
              <a:rPr lang="en-US" altLang="zh-CN" dirty="0">
                <a:effectLst/>
              </a:rPr>
              <a:t>);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c. </a:t>
            </a:r>
            <a:r>
              <a:rPr lang="zh-CN" altLang="en-US" dirty="0">
                <a:effectLst/>
              </a:rPr>
              <a:t>确定模块模式、总线线宽、</a:t>
            </a:r>
            <a:r>
              <a:rPr lang="en-US" altLang="zh-CN" dirty="0">
                <a:effectLst/>
              </a:rPr>
              <a:t>DMA</a:t>
            </a:r>
            <a:r>
              <a:rPr lang="zh-CN" altLang="en-US" dirty="0">
                <a:effectLst/>
              </a:rPr>
              <a:t>等且通过设置</a:t>
            </a:r>
            <a:r>
              <a:rPr lang="en-US" altLang="zh-CN" dirty="0" err="1">
                <a:effectLst/>
              </a:rPr>
              <a:t>SDIDatCon</a:t>
            </a:r>
            <a:r>
              <a:rPr lang="zh-CN" altLang="en-US" dirty="0">
                <a:effectLst/>
              </a:rPr>
              <a:t>寄存器开始数据传输</a:t>
            </a:r>
            <a:r>
              <a:rPr lang="en-US" altLang="zh-CN" dirty="0">
                <a:effectLst/>
              </a:rPr>
              <a:t>;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d. </a:t>
            </a:r>
            <a:r>
              <a:rPr lang="zh-CN" altLang="en-US" dirty="0">
                <a:effectLst/>
              </a:rPr>
              <a:t>发送数据</a:t>
            </a:r>
            <a:r>
              <a:rPr lang="en-US" altLang="zh-CN" dirty="0">
                <a:effectLst/>
              </a:rPr>
              <a:t>-&gt;</a:t>
            </a:r>
            <a:r>
              <a:rPr lang="zh-CN" altLang="en-US" dirty="0">
                <a:effectLst/>
              </a:rPr>
              <a:t>写数据到</a:t>
            </a:r>
            <a:r>
              <a:rPr lang="en-US" altLang="zh-CN" dirty="0" err="1">
                <a:effectLst/>
              </a:rPr>
              <a:t>SDIDAT</a:t>
            </a:r>
            <a:r>
              <a:rPr lang="zh-CN" altLang="en-US" dirty="0">
                <a:effectLst/>
              </a:rPr>
              <a:t>寄存器，当发送</a:t>
            </a:r>
            <a:r>
              <a:rPr lang="en-US" altLang="zh-CN" dirty="0">
                <a:effectLst/>
              </a:rPr>
              <a:t>FIFO</a:t>
            </a:r>
            <a:r>
              <a:rPr lang="zh-CN" altLang="en-US" dirty="0">
                <a:effectLst/>
              </a:rPr>
              <a:t>有效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TFDET</a:t>
            </a:r>
            <a:r>
              <a:rPr lang="zh-CN" altLang="en-US" dirty="0">
                <a:effectLst/>
              </a:rPr>
              <a:t>置位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，或一半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TFHalf</a:t>
            </a:r>
            <a:r>
              <a:rPr lang="zh-CN" altLang="en-US" dirty="0">
                <a:effectLst/>
              </a:rPr>
              <a:t>置位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，或空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TFEmpty</a:t>
            </a:r>
            <a:r>
              <a:rPr lang="zh-CN" altLang="en-US" dirty="0">
                <a:effectLst/>
              </a:rPr>
              <a:t>置位</a:t>
            </a:r>
            <a:r>
              <a:rPr lang="en-US" altLang="zh-CN" dirty="0">
                <a:effectLst/>
              </a:rPr>
              <a:t>);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e. </a:t>
            </a:r>
            <a:r>
              <a:rPr lang="zh-CN" altLang="en-US" dirty="0">
                <a:effectLst/>
              </a:rPr>
              <a:t>接收数据</a:t>
            </a:r>
            <a:r>
              <a:rPr lang="en-US" altLang="zh-CN" dirty="0">
                <a:effectLst/>
              </a:rPr>
              <a:t>-&gt;</a:t>
            </a:r>
            <a:r>
              <a:rPr lang="zh-CN" altLang="en-US" dirty="0">
                <a:effectLst/>
              </a:rPr>
              <a:t>从数据寄存器</a:t>
            </a:r>
            <a:r>
              <a:rPr lang="en-US" altLang="zh-CN" dirty="0" err="1">
                <a:effectLst/>
              </a:rPr>
              <a:t>SDIDAT</a:t>
            </a:r>
            <a:r>
              <a:rPr lang="zh-CN" altLang="en-US" dirty="0">
                <a:effectLst/>
              </a:rPr>
              <a:t>读数据，当接收</a:t>
            </a:r>
            <a:r>
              <a:rPr lang="en-US" altLang="zh-CN" dirty="0">
                <a:effectLst/>
              </a:rPr>
              <a:t>FIFO</a:t>
            </a:r>
            <a:r>
              <a:rPr lang="zh-CN" altLang="en-US" dirty="0">
                <a:effectLst/>
              </a:rPr>
              <a:t>有效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RFDET</a:t>
            </a:r>
            <a:r>
              <a:rPr lang="zh-CN" altLang="en-US" dirty="0">
                <a:effectLst/>
              </a:rPr>
              <a:t>置位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，或满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RFFull</a:t>
            </a:r>
            <a:r>
              <a:rPr lang="zh-CN" altLang="en-US" dirty="0">
                <a:effectLst/>
              </a:rPr>
              <a:t>置位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，或一半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RFHalf</a:t>
            </a:r>
            <a:r>
              <a:rPr lang="zh-CN" altLang="en-US" dirty="0">
                <a:effectLst/>
              </a:rPr>
              <a:t>置位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，或准备最后数据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RFLast</a:t>
            </a:r>
            <a:r>
              <a:rPr lang="zh-CN" altLang="en-US" dirty="0">
                <a:effectLst/>
              </a:rPr>
              <a:t>置位</a:t>
            </a:r>
            <a:r>
              <a:rPr lang="en-US" altLang="zh-CN" dirty="0">
                <a:effectLst/>
              </a:rPr>
              <a:t>);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f. </a:t>
            </a:r>
            <a:r>
              <a:rPr lang="zh-CN" altLang="en-US" dirty="0">
                <a:effectLst/>
              </a:rPr>
              <a:t>当</a:t>
            </a:r>
            <a:r>
              <a:rPr lang="en-US" altLang="zh-CN" dirty="0" err="1">
                <a:effectLst/>
              </a:rPr>
              <a:t>SDIDatSta</a:t>
            </a:r>
            <a:r>
              <a:rPr lang="zh-CN" altLang="en-US" dirty="0">
                <a:effectLst/>
              </a:rPr>
              <a:t>寄存器的</a:t>
            </a:r>
            <a:r>
              <a:rPr lang="en-US" altLang="zh-CN" dirty="0" err="1">
                <a:effectLst/>
              </a:rPr>
              <a:t>DatFin</a:t>
            </a:r>
            <a:r>
              <a:rPr lang="zh-CN" altLang="en-US" dirty="0">
                <a:effectLst/>
              </a:rPr>
              <a:t>标志置位，确认数据操作完成</a:t>
            </a:r>
            <a:r>
              <a:rPr lang="en-US" altLang="zh-CN" dirty="0">
                <a:effectLst/>
              </a:rPr>
              <a:t>;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g. </a:t>
            </a:r>
            <a:r>
              <a:rPr lang="zh-CN" altLang="en-US" dirty="0">
                <a:effectLst/>
              </a:rPr>
              <a:t>通过对相应位写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，清除</a:t>
            </a:r>
            <a:r>
              <a:rPr lang="en-US" altLang="zh-CN" dirty="0" err="1">
                <a:effectLst/>
              </a:rPr>
              <a:t>SDIDatSta</a:t>
            </a:r>
            <a:r>
              <a:rPr lang="zh-CN" altLang="en-US" dirty="0">
                <a:effectLst/>
              </a:rPr>
              <a:t>的标志。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6BABC7E-2C90-6549-AE4F-69E9CC4DF675}"/>
              </a:ext>
            </a:extLst>
          </p:cNvPr>
          <p:cNvSpPr/>
          <p:nvPr/>
        </p:nvSpPr>
        <p:spPr>
          <a:xfrm>
            <a:off x="230864" y="29731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1265B6-FD56-A791-9389-AC446973FDF0}"/>
              </a:ext>
            </a:extLst>
          </p:cNvPr>
          <p:cNvSpPr/>
          <p:nvPr/>
        </p:nvSpPr>
        <p:spPr>
          <a:xfrm>
            <a:off x="773047" y="31429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数据操作步骤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5ACEA08-B10B-A49C-6CA8-C03B8679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801" y="1294882"/>
            <a:ext cx="5233748" cy="521377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63EFD54-694B-7DE4-4471-5DFE789A73E4}"/>
              </a:ext>
            </a:extLst>
          </p:cNvPr>
          <p:cNvSpPr txBox="1"/>
          <p:nvPr/>
        </p:nvSpPr>
        <p:spPr>
          <a:xfrm>
            <a:off x="5542005" y="957649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读取数据函数</a:t>
            </a:r>
          </a:p>
        </p:txBody>
      </p:sp>
    </p:spTree>
    <p:extLst>
      <p:ext uri="{BB962C8B-B14F-4D97-AF65-F5344CB8AC3E}">
        <p14:creationId xmlns:p14="http://schemas.microsoft.com/office/powerpoint/2010/main" val="373632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796</Words>
  <Application>Microsoft Office PowerPoint</Application>
  <PresentationFormat>宽屏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朱 天宇</cp:lastModifiedBy>
  <cp:revision>42</cp:revision>
  <dcterms:created xsi:type="dcterms:W3CDTF">2021-01-31T06:17:33Z</dcterms:created>
  <dcterms:modified xsi:type="dcterms:W3CDTF">2023-04-26T15:21:57Z</dcterms:modified>
</cp:coreProperties>
</file>