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3" r:id="rId2"/>
    <p:sldId id="267" r:id="rId3"/>
    <p:sldId id="266" r:id="rId4"/>
    <p:sldId id="268" r:id="rId5"/>
    <p:sldId id="27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 autoAdjust="0"/>
    <p:restoredTop sz="93320" autoAdjust="0"/>
  </p:normalViewPr>
  <p:slideViewPr>
    <p:cSldViewPr snapToGrid="0" showGuides="1">
      <p:cViewPr varScale="1">
        <p:scale>
          <a:sx n="83" d="100"/>
          <a:sy n="83" d="100"/>
        </p:scale>
        <p:origin x="682" y="48"/>
      </p:cViewPr>
      <p:guideLst>
        <p:guide orient="horz" pos="2069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  <a:t>2023-04-27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56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  <a:t>2023-04-27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12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21021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7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997511" y="1039414"/>
            <a:ext cx="9938327" cy="679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en-US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高速以太网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接口芯片。</a:t>
            </a:r>
            <a:r>
              <a:rPr lang="en-US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s3c2440</a:t>
            </a:r>
            <a:r>
              <a:rPr lang="zh-CN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没有集成以太网接口，所以要想使</a:t>
            </a:r>
            <a:r>
              <a:rPr lang="en-US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s3c2440</a:t>
            </a:r>
            <a:r>
              <a:rPr lang="zh-CN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具备以太网的功能，就必须扩展网卡接口。在这里，我们外接</a:t>
            </a:r>
            <a:r>
              <a:rPr lang="en-US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sz="24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，使其可以与以太网相连接。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16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位接口访问内部存储器。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通过芯片引脚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EEDO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和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WAKEUP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的复位值设置支持的处理器类型</a:t>
            </a:r>
            <a:endParaRPr lang="en-US" altLang="zh-CN" sz="2400" kern="100" dirty="0">
              <a:solidFill>
                <a:srgbClr val="333333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集成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MAC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控制器，一般处理接口，一个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10/100M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自适应的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PHY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　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4K</a:t>
            </a:r>
            <a:r>
              <a:rPr lang="zh-CN" altLang="zh-CN" sz="2400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双字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</a:p>
          <a:p>
            <a:pPr marL="342900" indent="-342900" algn="just">
              <a:buFont typeface="Wingdings" panose="05000000000000000000" pitchFamily="2" charset="2"/>
              <a:buChar char=""/>
            </a:pP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个通用输入输出口（</a:t>
            </a:r>
            <a:r>
              <a:rPr lang="en-US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GPIO</a:t>
            </a:r>
            <a:r>
              <a:rPr lang="zh-CN" altLang="zh-CN" sz="240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endParaRPr lang="en-US" altLang="zh-CN" sz="2400" kern="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0" algn="just"/>
            <a:endParaRPr lang="en-US" altLang="zh-CN" sz="2400" kern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zh-CN" altLang="zh-CN" sz="2400" kern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1800"/>
              </a:lnSpc>
              <a:buFont typeface="Wingdings" panose="05000000000000000000" pitchFamily="2" charset="2"/>
              <a:buChar char=""/>
            </a:pP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可选择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 YL18-2050S,YT37-1107S 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或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变压比例的变压器降低格外功率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ts val="1800"/>
              </a:lnSpc>
            </a:pPr>
            <a:endParaRPr lang="zh-CN" altLang="zh-CN" sz="2400" kern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1800"/>
              </a:lnSpc>
              <a:buFont typeface="Wingdings" panose="05000000000000000000" pitchFamily="2" charset="2"/>
              <a:buChar char=""/>
            </a:pP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兼容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3.3v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5.0v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输入输出电压</a:t>
            </a:r>
            <a:endParaRPr lang="en-US" altLang="zh-CN" sz="2400" kern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1800"/>
              </a:lnSpc>
              <a:buFont typeface="Wingdings" panose="05000000000000000000" pitchFamily="2" charset="2"/>
              <a:buChar char=""/>
            </a:pPr>
            <a:endParaRPr lang="zh-CN" altLang="zh-CN" sz="2400" kern="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1800"/>
              </a:lnSpc>
              <a:buFont typeface="Wingdings" panose="05000000000000000000" pitchFamily="2" charset="2"/>
              <a:buChar char=""/>
            </a:pPr>
            <a:endParaRPr lang="zh-CN" altLang="zh-CN" sz="2400" kern="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 algn="just">
              <a:lnSpc>
                <a:spcPts val="1800"/>
              </a:lnSpc>
              <a:buFont typeface="Wingdings" panose="05000000000000000000" pitchFamily="2" charset="2"/>
              <a:buChar char=""/>
            </a:pP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支持使用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10MBps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类、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类、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类</a:t>
            </a:r>
            <a:r>
              <a:rPr lang="en-US" altLang="zh-CN" sz="2400" kern="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非屏蔽双绞线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100MBps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下</a:t>
            </a:r>
            <a:r>
              <a:rPr lang="en-US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sz="2400" kern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类非屏蔽双绞线。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endParaRPr lang="zh-CN" altLang="zh-CN" sz="32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1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D10B-6011-3E85-B6C3-35209D71269B}"/>
              </a:ext>
            </a:extLst>
          </p:cNvPr>
          <p:cNvSpPr txBox="1"/>
          <p:nvPr/>
        </p:nvSpPr>
        <p:spPr>
          <a:xfrm>
            <a:off x="997511" y="177640"/>
            <a:ext cx="532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2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997511" y="1039414"/>
            <a:ext cx="9938327" cy="496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）包含一系列控制状态寄存器，字节对齐，在硬件或</a:t>
            </a:r>
            <a:r>
              <a:rPr lang="en-US" altLang="zh-CN" sz="2400" kern="10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软件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复</a:t>
            </a:r>
            <a:r>
              <a:rPr lang="zh-CN" altLang="zh-CN" sz="24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位时被设置成初始值。</a:t>
            </a:r>
            <a:r>
              <a:rPr lang="en-US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DM9000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对外来说只有两个端口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地址口和数据口</a:t>
            </a:r>
            <a:r>
              <a:rPr lang="zh-CN" altLang="en-US" sz="24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zh-CN" sz="24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地址口用于输入内部寄存器的地址，而数据口则完成对某一寄存器的读写。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其他控制和状态寄存器的访问需要：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1800"/>
              </a:lnSpc>
            </a:pP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）将寄存器的地址写到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端口；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endParaRPr lang="zh-CN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）从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端口读写寄存器中的数据；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endParaRPr lang="en-US" altLang="zh-CN" sz="32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DM9000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引脚用来区分这两个端 口，当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引脚为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时，</a:t>
            </a:r>
            <a:r>
              <a:rPr lang="en-US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DM9000</a:t>
            </a: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zh-CN" altLang="zh-CN" sz="24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位</a:t>
            </a:r>
            <a:r>
              <a:rPr lang="zh-CN" altLang="zh-CN" sz="2400" kern="1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数据线上传输的是寄存器地址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，当</a:t>
            </a:r>
            <a:r>
              <a:rPr lang="en-US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CMD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引脚为</a:t>
            </a:r>
            <a:r>
              <a:rPr lang="en-US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时，传输的是读</a:t>
            </a:r>
            <a:endParaRPr lang="en-US" altLang="zh-CN" sz="2400" kern="1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1200"/>
              </a:spcAft>
            </a:pPr>
            <a:r>
              <a:rPr lang="zh-CN" altLang="zh-CN" sz="2400" kern="1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写数据</a:t>
            </a:r>
            <a:r>
              <a:rPr lang="zh-CN" altLang="zh-CN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3200" kern="1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endParaRPr lang="zh-CN" altLang="zh-CN" sz="1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CED10B-6011-3E85-B6C3-35209D71269B}"/>
              </a:ext>
            </a:extLst>
          </p:cNvPr>
          <p:cNvSpPr txBox="1"/>
          <p:nvPr/>
        </p:nvSpPr>
        <p:spPr>
          <a:xfrm>
            <a:off x="997511" y="177640"/>
            <a:ext cx="532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接线 </a:t>
            </a:r>
            <a:r>
              <a:rPr lang="en-US" altLang="zh-CN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zh-CN" sz="3200" b="1" kern="2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内部寄存器读写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76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8BFB1F-2EF9-FAD0-298D-7113FC096D55}"/>
              </a:ext>
            </a:extLst>
          </p:cNvPr>
          <p:cNvSpPr txBox="1"/>
          <p:nvPr/>
        </p:nvSpPr>
        <p:spPr>
          <a:xfrm>
            <a:off x="946727" y="2718298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LADDR2  &amp; </a:t>
            </a:r>
            <a:r>
              <a:rPr lang="zh-CN" altLang="en-US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偏移地址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7F4C07-B2E7-F1BC-174F-6B3ADB7C16BF}"/>
              </a:ext>
            </a:extLst>
          </p:cNvPr>
          <p:cNvSpPr txBox="1"/>
          <p:nvPr/>
        </p:nvSpPr>
        <p:spPr>
          <a:xfrm>
            <a:off x="723686" y="3668174"/>
            <a:ext cx="1050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图中的</a:t>
            </a:r>
            <a:r>
              <a:rPr lang="en-US" altLang="zh-CN" sz="2400" dirty="0"/>
              <a:t>CMD</a:t>
            </a:r>
            <a:r>
              <a:rPr lang="zh-CN" altLang="en-US" sz="2400" dirty="0"/>
              <a:t>接到了</a:t>
            </a:r>
            <a:r>
              <a:rPr lang="en-US" altLang="zh-CN" sz="2400" dirty="0"/>
              <a:t>LADDR2</a:t>
            </a:r>
            <a:r>
              <a:rPr lang="zh-CN" altLang="en-US" sz="2400" dirty="0"/>
              <a:t>。首先满足总线地址需要首先在 </a:t>
            </a:r>
            <a:r>
              <a:rPr lang="en-US" altLang="zh-CN" sz="2400" dirty="0"/>
              <a:t>BANK43</a:t>
            </a:r>
            <a:r>
              <a:rPr lang="zh-CN" altLang="en-US" sz="2400" dirty="0"/>
              <a:t>里面（这样 </a:t>
            </a:r>
            <a:r>
              <a:rPr lang="en-US" altLang="zh-CN" sz="2400" dirty="0"/>
              <a:t>CS43</a:t>
            </a:r>
            <a:r>
              <a:rPr lang="zh-CN" altLang="en-US" sz="2400" dirty="0"/>
              <a:t>才能自动选中），其次满足最后四位为 </a:t>
            </a:r>
            <a:r>
              <a:rPr lang="en-US" altLang="zh-CN" sz="2400" dirty="0"/>
              <a:t>0</a:t>
            </a:r>
            <a:r>
              <a:rPr lang="zh-CN" altLang="en-US" sz="2400" dirty="0"/>
              <a:t>（传送寄存器地址）或 </a:t>
            </a:r>
            <a:r>
              <a:rPr lang="en-US" altLang="zh-CN" sz="2400" dirty="0"/>
              <a:t>4</a:t>
            </a:r>
            <a:r>
              <a:rPr lang="zh-CN" altLang="en-US" sz="2400" dirty="0"/>
              <a:t>（传送数据）就可以了，满足这两个条件地址随便设。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12337A-834F-2CE9-87D3-FB349ADE9F29}"/>
              </a:ext>
            </a:extLst>
          </p:cNvPr>
          <p:cNvSpPr txBox="1"/>
          <p:nvPr/>
        </p:nvSpPr>
        <p:spPr>
          <a:xfrm>
            <a:off x="946727" y="475971"/>
            <a:ext cx="4451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kern="2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片选</a:t>
            </a:r>
            <a:r>
              <a:rPr lang="zh-CN" altLang="en-US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信号</a:t>
            </a:r>
            <a:r>
              <a:rPr lang="en-US" altLang="zh-CN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  &amp; </a:t>
            </a:r>
            <a:r>
              <a:rPr lang="zh-CN" altLang="en-US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基地址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60F4E9-268B-854F-6F5C-F9F1D4E9F9A8}"/>
              </a:ext>
            </a:extLst>
          </p:cNvPr>
          <p:cNvSpPr txBox="1"/>
          <p:nvPr/>
        </p:nvSpPr>
        <p:spPr>
          <a:xfrm>
            <a:off x="752764" y="1401529"/>
            <a:ext cx="1050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图中片选信号</a:t>
            </a:r>
            <a:r>
              <a:rPr lang="en-US" altLang="zh-CN" sz="2400" dirty="0">
                <a:solidFill>
                  <a:srgbClr val="FF0000"/>
                </a:solidFill>
              </a:rPr>
              <a:t>CS</a:t>
            </a:r>
            <a:r>
              <a:rPr lang="zh-CN" altLang="en-US" sz="2400" dirty="0">
                <a:solidFill>
                  <a:srgbClr val="FF0000"/>
                </a:solidFill>
              </a:rPr>
              <a:t>接的是</a:t>
            </a:r>
            <a:r>
              <a:rPr lang="en-US" altLang="zh-CN" sz="2400" dirty="0">
                <a:solidFill>
                  <a:srgbClr val="FF0000"/>
                </a:solidFill>
              </a:rPr>
              <a:t>nGCS3,</a:t>
            </a:r>
            <a:r>
              <a:rPr lang="zh-CN" altLang="en-US" sz="2400" dirty="0">
                <a:solidFill>
                  <a:srgbClr val="FF0000"/>
                </a:solidFill>
              </a:rPr>
              <a:t>对应</a:t>
            </a:r>
            <a:r>
              <a:rPr lang="en-US" altLang="zh-CN" sz="2400" dirty="0">
                <a:solidFill>
                  <a:srgbClr val="FF0000"/>
                </a:solidFill>
              </a:rPr>
              <a:t>BANK3,</a:t>
            </a:r>
            <a:r>
              <a:rPr lang="zh-CN" altLang="en-US" sz="2400" dirty="0">
                <a:solidFill>
                  <a:srgbClr val="FF0000"/>
                </a:solidFill>
              </a:rPr>
              <a:t>所以基地址为</a:t>
            </a:r>
            <a:r>
              <a:rPr lang="en-US" altLang="zh-CN" sz="2400" dirty="0">
                <a:solidFill>
                  <a:srgbClr val="FF0000"/>
                </a:solidFill>
              </a:rPr>
              <a:t>0X1800_00000,</a:t>
            </a:r>
            <a:r>
              <a:rPr lang="zh-CN" altLang="en-US" sz="2400" dirty="0"/>
              <a:t>这个其实无所谓，可以接任意</a:t>
            </a:r>
            <a:r>
              <a:rPr lang="en-US" altLang="zh-CN" sz="2400" dirty="0" err="1"/>
              <a:t>nGSC</a:t>
            </a:r>
            <a:r>
              <a:rPr lang="en-US" altLang="zh-CN" sz="2400" dirty="0"/>
              <a:t>,</a:t>
            </a:r>
            <a:r>
              <a:rPr lang="zh-CN" altLang="en-US" sz="2400" dirty="0"/>
              <a:t>只需要将端口基地址改动一下即可</a:t>
            </a:r>
          </a:p>
        </p:txBody>
      </p:sp>
    </p:spTree>
    <p:extLst>
      <p:ext uri="{BB962C8B-B14F-4D97-AF65-F5344CB8AC3E}">
        <p14:creationId xmlns:p14="http://schemas.microsoft.com/office/powerpoint/2010/main" val="30555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262928" y="266844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1062181" y="1182254"/>
            <a:ext cx="9938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DM9000A</a:t>
            </a:r>
            <a:r>
              <a:rPr lang="zh-CN" altLang="en-US" sz="2400" dirty="0"/>
              <a:t>与网络的连接由接收信号线</a:t>
            </a:r>
            <a:r>
              <a:rPr lang="en-US" altLang="zh-CN" sz="2400" dirty="0"/>
              <a:t>RXI+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RXl</a:t>
            </a:r>
            <a:r>
              <a:rPr lang="zh-CN" altLang="en-US" sz="2400" dirty="0"/>
              <a:t>和发送信号线</a:t>
            </a:r>
            <a:r>
              <a:rPr lang="en-US" altLang="zh-CN" sz="2400" dirty="0"/>
              <a:t>TXO+</a:t>
            </a:r>
            <a:r>
              <a:rPr lang="zh-CN" altLang="en-US" sz="2400" dirty="0"/>
              <a:t>、</a:t>
            </a:r>
            <a:r>
              <a:rPr lang="en-US" altLang="zh-CN" sz="2400" dirty="0"/>
              <a:t>TXO.</a:t>
            </a:r>
            <a:r>
              <a:rPr lang="zh-CN" altLang="en-US" sz="2400" dirty="0"/>
              <a:t>通过隔离变压器与以太网水晶接头</a:t>
            </a:r>
            <a:r>
              <a:rPr lang="en-US" altLang="zh-CN" sz="2400" dirty="0"/>
              <a:t>RJ8_ 45</a:t>
            </a:r>
            <a:r>
              <a:rPr lang="zh-CN" altLang="en-US" sz="2400" dirty="0"/>
              <a:t>相连。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400" dirty="0"/>
              <a:t>隔离变压器的主要作用是将嵌入式系统与外部线路相隔离，防止干扰和烧坏元器件</a:t>
            </a:r>
            <a:r>
              <a:rPr lang="en-US" altLang="zh-CN" sz="2400" dirty="0"/>
              <a:t>,</a:t>
            </a:r>
            <a:r>
              <a:rPr lang="zh-CN" altLang="en-US" sz="2400" dirty="0"/>
              <a:t>实现带电的插拔功能</a:t>
            </a:r>
            <a:endParaRPr lang="zh-CN" altLang="zh-CN" sz="1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BFB1F-2EF9-FAD0-298D-7113FC096D55}"/>
              </a:ext>
            </a:extLst>
          </p:cNvPr>
          <p:cNvSpPr txBox="1"/>
          <p:nvPr/>
        </p:nvSpPr>
        <p:spPr>
          <a:xfrm>
            <a:off x="1167477" y="168275"/>
            <a:ext cx="34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隔离变压器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020EF9-92F4-71DC-1E69-B09A2F994BB3}"/>
              </a:ext>
            </a:extLst>
          </p:cNvPr>
          <p:cNvSpPr txBox="1"/>
          <p:nvPr/>
        </p:nvSpPr>
        <p:spPr>
          <a:xfrm>
            <a:off x="1045566" y="3579263"/>
            <a:ext cx="3441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中断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A46D7D-9652-DBE0-73B7-451AD4002EC3}"/>
              </a:ext>
            </a:extLst>
          </p:cNvPr>
          <p:cNvSpPr txBox="1"/>
          <p:nvPr/>
        </p:nvSpPr>
        <p:spPr>
          <a:xfrm>
            <a:off x="1075073" y="4283149"/>
            <a:ext cx="993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DM9000</a:t>
            </a:r>
            <a:r>
              <a:rPr lang="zh-CN" altLang="zh-CN" sz="2400" dirty="0"/>
              <a:t>的数据中断引脚</a:t>
            </a:r>
            <a:r>
              <a:rPr lang="en-US" altLang="zh-CN" sz="2400" dirty="0"/>
              <a:t>INT</a:t>
            </a:r>
            <a:r>
              <a:rPr lang="zh-CN" altLang="zh-CN" sz="2400" dirty="0"/>
              <a:t>是连接到</a:t>
            </a:r>
            <a:r>
              <a:rPr lang="en-US" altLang="zh-CN" sz="2400" dirty="0"/>
              <a:t>s3c2440</a:t>
            </a:r>
            <a:r>
              <a:rPr lang="zh-CN" altLang="zh-CN" sz="2400" dirty="0"/>
              <a:t>的外部中断</a:t>
            </a:r>
            <a:r>
              <a:rPr lang="en-US" altLang="zh-CN" sz="2400" dirty="0"/>
              <a:t>7 (EINT7)</a:t>
            </a:r>
            <a:r>
              <a:rPr lang="zh-CN" altLang="zh-CN" sz="2400" dirty="0"/>
              <a:t>引脚上的</a:t>
            </a:r>
          </a:p>
        </p:txBody>
      </p:sp>
    </p:spTree>
    <p:extLst>
      <p:ext uri="{BB962C8B-B14F-4D97-AF65-F5344CB8AC3E}">
        <p14:creationId xmlns:p14="http://schemas.microsoft.com/office/powerpoint/2010/main" val="18050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541264" y="2887574"/>
            <a:ext cx="963546" cy="937558"/>
            <a:chOff x="8670925" y="1412875"/>
            <a:chExt cx="1530351" cy="1489076"/>
          </a:xfrm>
          <a:solidFill>
            <a:schemeClr val="bg1"/>
          </a:solidFill>
        </p:grpSpPr>
        <p:sp>
          <p:nvSpPr>
            <p:cNvPr id="66" name="Freeform 91"/>
            <p:cNvSpPr/>
            <p:nvPr/>
          </p:nvSpPr>
          <p:spPr bwMode="auto">
            <a:xfrm>
              <a:off x="8685213" y="1590675"/>
              <a:ext cx="1516063" cy="1016000"/>
            </a:xfrm>
            <a:custGeom>
              <a:avLst/>
              <a:gdLst>
                <a:gd name="T0" fmla="*/ 0 w 401"/>
                <a:gd name="T1" fmla="*/ 248 h 269"/>
                <a:gd name="T2" fmla="*/ 0 w 401"/>
                <a:gd name="T3" fmla="*/ 247 h 269"/>
                <a:gd name="T4" fmla="*/ 193 w 401"/>
                <a:gd name="T5" fmla="*/ 77 h 269"/>
                <a:gd name="T6" fmla="*/ 258 w 401"/>
                <a:gd name="T7" fmla="*/ 27 h 269"/>
                <a:gd name="T8" fmla="*/ 363 w 401"/>
                <a:gd name="T9" fmla="*/ 5 h 269"/>
                <a:gd name="T10" fmla="*/ 399 w 401"/>
                <a:gd name="T11" fmla="*/ 13 h 269"/>
                <a:gd name="T12" fmla="*/ 387 w 401"/>
                <a:gd name="T13" fmla="*/ 32 h 269"/>
                <a:gd name="T14" fmla="*/ 253 w 401"/>
                <a:gd name="T15" fmla="*/ 41 h 269"/>
                <a:gd name="T16" fmla="*/ 24 w 401"/>
                <a:gd name="T17" fmla="*/ 269 h 269"/>
                <a:gd name="T18" fmla="*/ 23 w 401"/>
                <a:gd name="T19" fmla="*/ 269 h 269"/>
                <a:gd name="T20" fmla="*/ 0 w 401"/>
                <a:gd name="T2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269">
                  <a:moveTo>
                    <a:pt x="0" y="248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193" y="77"/>
                    <a:pt x="193" y="77"/>
                    <a:pt x="193" y="77"/>
                  </a:cubicBezTo>
                  <a:cubicBezTo>
                    <a:pt x="193" y="77"/>
                    <a:pt x="231" y="36"/>
                    <a:pt x="258" y="27"/>
                  </a:cubicBezTo>
                  <a:cubicBezTo>
                    <a:pt x="285" y="19"/>
                    <a:pt x="340" y="11"/>
                    <a:pt x="363" y="5"/>
                  </a:cubicBezTo>
                  <a:cubicBezTo>
                    <a:pt x="387" y="0"/>
                    <a:pt x="395" y="0"/>
                    <a:pt x="399" y="13"/>
                  </a:cubicBezTo>
                  <a:cubicBezTo>
                    <a:pt x="399" y="13"/>
                    <a:pt x="401" y="29"/>
                    <a:pt x="387" y="32"/>
                  </a:cubicBezTo>
                  <a:cubicBezTo>
                    <a:pt x="373" y="36"/>
                    <a:pt x="268" y="34"/>
                    <a:pt x="253" y="41"/>
                  </a:cubicBezTo>
                  <a:cubicBezTo>
                    <a:pt x="238" y="48"/>
                    <a:pt x="38" y="254"/>
                    <a:pt x="24" y="269"/>
                  </a:cubicBezTo>
                  <a:cubicBezTo>
                    <a:pt x="23" y="269"/>
                    <a:pt x="23" y="269"/>
                    <a:pt x="23" y="269"/>
                  </a:cubicBezTo>
                  <a:lnTo>
                    <a:pt x="0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2"/>
            <p:cNvSpPr/>
            <p:nvPr/>
          </p:nvSpPr>
          <p:spPr bwMode="auto">
            <a:xfrm>
              <a:off x="8832850" y="1423988"/>
              <a:ext cx="1085850" cy="1477963"/>
            </a:xfrm>
            <a:custGeom>
              <a:avLst/>
              <a:gdLst>
                <a:gd name="T0" fmla="*/ 267 w 287"/>
                <a:gd name="T1" fmla="*/ 0 h 391"/>
                <a:gd name="T2" fmla="*/ 266 w 287"/>
                <a:gd name="T3" fmla="*/ 1 h 391"/>
                <a:gd name="T4" fmla="*/ 87 w 287"/>
                <a:gd name="T5" fmla="*/ 185 h 391"/>
                <a:gd name="T6" fmla="*/ 34 w 287"/>
                <a:gd name="T7" fmla="*/ 248 h 391"/>
                <a:gd name="T8" fmla="*/ 7 w 287"/>
                <a:gd name="T9" fmla="*/ 352 h 391"/>
                <a:gd name="T10" fmla="*/ 13 w 287"/>
                <a:gd name="T11" fmla="*/ 388 h 391"/>
                <a:gd name="T12" fmla="*/ 33 w 287"/>
                <a:gd name="T13" fmla="*/ 377 h 391"/>
                <a:gd name="T14" fmla="*/ 48 w 287"/>
                <a:gd name="T15" fmla="*/ 243 h 391"/>
                <a:gd name="T16" fmla="*/ 286 w 287"/>
                <a:gd name="T17" fmla="*/ 25 h 391"/>
                <a:gd name="T18" fmla="*/ 287 w 287"/>
                <a:gd name="T19" fmla="*/ 24 h 391"/>
                <a:gd name="T20" fmla="*/ 267 w 287"/>
                <a:gd name="T21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391">
                  <a:moveTo>
                    <a:pt x="267" y="0"/>
                  </a:moveTo>
                  <a:cubicBezTo>
                    <a:pt x="266" y="1"/>
                    <a:pt x="266" y="1"/>
                    <a:pt x="266" y="1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5"/>
                    <a:pt x="43" y="221"/>
                    <a:pt x="34" y="248"/>
                  </a:cubicBezTo>
                  <a:cubicBezTo>
                    <a:pt x="24" y="274"/>
                    <a:pt x="14" y="329"/>
                    <a:pt x="7" y="352"/>
                  </a:cubicBezTo>
                  <a:cubicBezTo>
                    <a:pt x="1" y="375"/>
                    <a:pt x="0" y="384"/>
                    <a:pt x="13" y="388"/>
                  </a:cubicBezTo>
                  <a:cubicBezTo>
                    <a:pt x="13" y="388"/>
                    <a:pt x="29" y="391"/>
                    <a:pt x="33" y="377"/>
                  </a:cubicBezTo>
                  <a:cubicBezTo>
                    <a:pt x="37" y="363"/>
                    <a:pt x="40" y="258"/>
                    <a:pt x="48" y="243"/>
                  </a:cubicBezTo>
                  <a:cubicBezTo>
                    <a:pt x="56" y="229"/>
                    <a:pt x="271" y="39"/>
                    <a:pt x="286" y="25"/>
                  </a:cubicBezTo>
                  <a:cubicBezTo>
                    <a:pt x="287" y="25"/>
                    <a:pt x="287" y="24"/>
                    <a:pt x="287" y="24"/>
                  </a:cubicBezTo>
                  <a:lnTo>
                    <a:pt x="2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93"/>
            <p:cNvSpPr>
              <a:spLocks noEditPoints="1"/>
            </p:cNvSpPr>
            <p:nvPr/>
          </p:nvSpPr>
          <p:spPr bwMode="auto">
            <a:xfrm>
              <a:off x="8670925" y="1412875"/>
              <a:ext cx="1376363" cy="1341438"/>
            </a:xfrm>
            <a:custGeom>
              <a:avLst/>
              <a:gdLst>
                <a:gd name="T0" fmla="*/ 257 w 364"/>
                <a:gd name="T1" fmla="*/ 33 h 355"/>
                <a:gd name="T2" fmla="*/ 178 w 364"/>
                <a:gd name="T3" fmla="*/ 109 h 355"/>
                <a:gd name="T4" fmla="*/ 151 w 364"/>
                <a:gd name="T5" fmla="*/ 144 h 355"/>
                <a:gd name="T6" fmla="*/ 115 w 364"/>
                <a:gd name="T7" fmla="*/ 169 h 355"/>
                <a:gd name="T8" fmla="*/ 35 w 364"/>
                <a:gd name="T9" fmla="*/ 244 h 355"/>
                <a:gd name="T10" fmla="*/ 0 w 364"/>
                <a:gd name="T11" fmla="*/ 294 h 355"/>
                <a:gd name="T12" fmla="*/ 25 w 364"/>
                <a:gd name="T13" fmla="*/ 319 h 355"/>
                <a:gd name="T14" fmla="*/ 61 w 364"/>
                <a:gd name="T15" fmla="*/ 331 h 355"/>
                <a:gd name="T16" fmla="*/ 142 w 364"/>
                <a:gd name="T17" fmla="*/ 323 h 355"/>
                <a:gd name="T18" fmla="*/ 165 w 364"/>
                <a:gd name="T19" fmla="*/ 185 h 355"/>
                <a:gd name="T20" fmla="*/ 169 w 364"/>
                <a:gd name="T21" fmla="*/ 164 h 355"/>
                <a:gd name="T22" fmla="*/ 169 w 364"/>
                <a:gd name="T23" fmla="*/ 163 h 355"/>
                <a:gd name="T24" fmla="*/ 170 w 364"/>
                <a:gd name="T25" fmla="*/ 162 h 355"/>
                <a:gd name="T26" fmla="*/ 192 w 364"/>
                <a:gd name="T27" fmla="*/ 159 h 355"/>
                <a:gd name="T28" fmla="*/ 330 w 364"/>
                <a:gd name="T29" fmla="*/ 143 h 355"/>
                <a:gd name="T30" fmla="*/ 342 w 364"/>
                <a:gd name="T31" fmla="*/ 62 h 355"/>
                <a:gd name="T32" fmla="*/ 332 w 364"/>
                <a:gd name="T33" fmla="*/ 25 h 355"/>
                <a:gd name="T34" fmla="*/ 308 w 364"/>
                <a:gd name="T35" fmla="*/ 0 h 355"/>
                <a:gd name="T36" fmla="*/ 257 w 364"/>
                <a:gd name="T37" fmla="*/ 33 h 355"/>
                <a:gd name="T38" fmla="*/ 155 w 364"/>
                <a:gd name="T39" fmla="*/ 298 h 355"/>
                <a:gd name="T40" fmla="*/ 92 w 364"/>
                <a:gd name="T41" fmla="*/ 332 h 355"/>
                <a:gd name="T42" fmla="*/ 37 w 364"/>
                <a:gd name="T43" fmla="*/ 282 h 355"/>
                <a:gd name="T44" fmla="*/ 89 w 364"/>
                <a:gd name="T45" fmla="*/ 203 h 355"/>
                <a:gd name="T46" fmla="*/ 140 w 364"/>
                <a:gd name="T47" fmla="*/ 189 h 355"/>
                <a:gd name="T48" fmla="*/ 155 w 364"/>
                <a:gd name="T49" fmla="*/ 298 h 355"/>
                <a:gd name="T50" fmla="*/ 342 w 364"/>
                <a:gd name="T51" fmla="*/ 94 h 355"/>
                <a:gd name="T52" fmla="*/ 305 w 364"/>
                <a:gd name="T53" fmla="*/ 154 h 355"/>
                <a:gd name="T54" fmla="*/ 197 w 364"/>
                <a:gd name="T55" fmla="*/ 135 h 355"/>
                <a:gd name="T56" fmla="*/ 213 w 364"/>
                <a:gd name="T57" fmla="*/ 85 h 355"/>
                <a:gd name="T58" fmla="*/ 295 w 364"/>
                <a:gd name="T59" fmla="*/ 37 h 355"/>
                <a:gd name="T60" fmla="*/ 342 w 364"/>
                <a:gd name="T61" fmla="*/ 9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4" h="355">
                  <a:moveTo>
                    <a:pt x="257" y="33"/>
                  </a:moveTo>
                  <a:cubicBezTo>
                    <a:pt x="223" y="54"/>
                    <a:pt x="189" y="88"/>
                    <a:pt x="178" y="109"/>
                  </a:cubicBezTo>
                  <a:cubicBezTo>
                    <a:pt x="168" y="126"/>
                    <a:pt x="156" y="139"/>
                    <a:pt x="151" y="144"/>
                  </a:cubicBezTo>
                  <a:cubicBezTo>
                    <a:pt x="146" y="148"/>
                    <a:pt x="132" y="160"/>
                    <a:pt x="115" y="169"/>
                  </a:cubicBezTo>
                  <a:cubicBezTo>
                    <a:pt x="93" y="179"/>
                    <a:pt x="58" y="211"/>
                    <a:pt x="35" y="244"/>
                  </a:cubicBezTo>
                  <a:cubicBezTo>
                    <a:pt x="13" y="277"/>
                    <a:pt x="0" y="294"/>
                    <a:pt x="0" y="294"/>
                  </a:cubicBezTo>
                  <a:cubicBezTo>
                    <a:pt x="25" y="319"/>
                    <a:pt x="25" y="319"/>
                    <a:pt x="25" y="319"/>
                  </a:cubicBezTo>
                  <a:cubicBezTo>
                    <a:pt x="25" y="319"/>
                    <a:pt x="39" y="321"/>
                    <a:pt x="61" y="331"/>
                  </a:cubicBezTo>
                  <a:cubicBezTo>
                    <a:pt x="82" y="341"/>
                    <a:pt x="102" y="355"/>
                    <a:pt x="142" y="323"/>
                  </a:cubicBezTo>
                  <a:cubicBezTo>
                    <a:pt x="183" y="291"/>
                    <a:pt x="215" y="251"/>
                    <a:pt x="165" y="185"/>
                  </a:cubicBezTo>
                  <a:cubicBezTo>
                    <a:pt x="165" y="185"/>
                    <a:pt x="158" y="174"/>
                    <a:pt x="169" y="164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3"/>
                    <a:pt x="170" y="163"/>
                    <a:pt x="170" y="162"/>
                  </a:cubicBezTo>
                  <a:cubicBezTo>
                    <a:pt x="181" y="153"/>
                    <a:pt x="192" y="159"/>
                    <a:pt x="192" y="159"/>
                  </a:cubicBezTo>
                  <a:cubicBezTo>
                    <a:pt x="255" y="212"/>
                    <a:pt x="296" y="182"/>
                    <a:pt x="330" y="143"/>
                  </a:cubicBezTo>
                  <a:cubicBezTo>
                    <a:pt x="364" y="104"/>
                    <a:pt x="351" y="84"/>
                    <a:pt x="342" y="62"/>
                  </a:cubicBezTo>
                  <a:cubicBezTo>
                    <a:pt x="334" y="40"/>
                    <a:pt x="332" y="25"/>
                    <a:pt x="332" y="25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0"/>
                    <a:pt x="291" y="12"/>
                    <a:pt x="257" y="33"/>
                  </a:cubicBezTo>
                  <a:close/>
                  <a:moveTo>
                    <a:pt x="155" y="298"/>
                  </a:moveTo>
                  <a:cubicBezTo>
                    <a:pt x="133" y="322"/>
                    <a:pt x="106" y="333"/>
                    <a:pt x="92" y="332"/>
                  </a:cubicBezTo>
                  <a:cubicBezTo>
                    <a:pt x="78" y="330"/>
                    <a:pt x="47" y="303"/>
                    <a:pt x="37" y="282"/>
                  </a:cubicBezTo>
                  <a:cubicBezTo>
                    <a:pt x="28" y="261"/>
                    <a:pt x="60" y="228"/>
                    <a:pt x="89" y="203"/>
                  </a:cubicBezTo>
                  <a:cubicBezTo>
                    <a:pt x="118" y="179"/>
                    <a:pt x="140" y="189"/>
                    <a:pt x="140" y="189"/>
                  </a:cubicBezTo>
                  <a:cubicBezTo>
                    <a:pt x="202" y="228"/>
                    <a:pt x="177" y="275"/>
                    <a:pt x="155" y="298"/>
                  </a:cubicBezTo>
                  <a:close/>
                  <a:moveTo>
                    <a:pt x="342" y="94"/>
                  </a:moveTo>
                  <a:cubicBezTo>
                    <a:pt x="343" y="108"/>
                    <a:pt x="330" y="134"/>
                    <a:pt x="305" y="154"/>
                  </a:cubicBezTo>
                  <a:cubicBezTo>
                    <a:pt x="281" y="175"/>
                    <a:pt x="233" y="198"/>
                    <a:pt x="197" y="135"/>
                  </a:cubicBezTo>
                  <a:cubicBezTo>
                    <a:pt x="197" y="135"/>
                    <a:pt x="188" y="112"/>
                    <a:pt x="213" y="85"/>
                  </a:cubicBezTo>
                  <a:cubicBezTo>
                    <a:pt x="239" y="57"/>
                    <a:pt x="274" y="26"/>
                    <a:pt x="295" y="37"/>
                  </a:cubicBezTo>
                  <a:cubicBezTo>
                    <a:pt x="315" y="47"/>
                    <a:pt x="341" y="79"/>
                    <a:pt x="3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708D5A6-F729-4A3B-AFF5-DB02E26819D1}"/>
              </a:ext>
            </a:extLst>
          </p:cNvPr>
          <p:cNvGrpSpPr/>
          <p:nvPr/>
        </p:nvGrpSpPr>
        <p:grpSpPr>
          <a:xfrm>
            <a:off x="0" y="396113"/>
            <a:ext cx="487680" cy="330008"/>
            <a:chOff x="5025390" y="266844"/>
            <a:chExt cx="6259830" cy="330008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B16271FF-B014-4D0E-A8FC-14016AE63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4662351-B9F7-41B8-8DFD-B434997C5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18BB5DB3-4909-47FC-BDD8-8679FC8F7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C6A262B-8F87-4AA5-BD4A-55DE84149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8F8A0811-38B1-462B-8E81-76FB9965A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55887D-06B2-49C8-A78A-151A32DBE229}"/>
              </a:ext>
            </a:extLst>
          </p:cNvPr>
          <p:cNvGrpSpPr/>
          <p:nvPr/>
        </p:nvGrpSpPr>
        <p:grpSpPr>
          <a:xfrm>
            <a:off x="6135412" y="444797"/>
            <a:ext cx="5233747" cy="330008"/>
            <a:chOff x="5025390" y="266844"/>
            <a:chExt cx="6259830" cy="330008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FE7A77-FBEB-40AD-82EE-F6D56B4FB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DD67602-65B0-4D01-8429-E64EE945B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6902EF3-DC68-477E-B624-6F39F33A5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E5575DC5-6C14-4E47-8549-F414278D7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EA35CD9-8F8F-4991-8A28-0D6749A15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AF03A4-CBDB-FE06-AD29-73B6B5260B57}"/>
              </a:ext>
            </a:extLst>
          </p:cNvPr>
          <p:cNvSpPr txBox="1"/>
          <p:nvPr/>
        </p:nvSpPr>
        <p:spPr>
          <a:xfrm>
            <a:off x="790511" y="2894571"/>
            <a:ext cx="9938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内部有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用于接受和发送数据缓存。当需要连续发送或接收数据时，我们需要分别把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MWCMD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MRCMD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赋予数据端口，这样就指定了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中的某个地址，并且在传输完一个数据后，指针会指 向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中的下一个地址，从而完成了连续访问数据的目的。但当我们在发送或接受一个数据后，指向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的数据指针不需要变化时，则要把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MWCMDX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MRCMDX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赋予数据端口</a:t>
            </a:r>
            <a:r>
              <a:rPr lang="zh-CN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dirty="0">
              <a:solidFill>
                <a:srgbClr val="4D4D4D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接收数据略显复杂，因为它是有一定格式要求的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首字节如果为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0x01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，则表示这是一个可以接收的数据 包；如果为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0x0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，则表示没有可接收的数据包。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第二个字节为数据包的一些信息，它的高 字节的格式与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DM9000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的寄存器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RSR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完全一致。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第三个和第四个字节为数据包的长度。</a:t>
            </a: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后面的数据就是真正要接收的数据了</a:t>
            </a:r>
          </a:p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BFB1F-2EF9-FAD0-298D-7113FC096D55}"/>
              </a:ext>
            </a:extLst>
          </p:cNvPr>
          <p:cNvSpPr txBox="1"/>
          <p:nvPr/>
        </p:nvSpPr>
        <p:spPr>
          <a:xfrm>
            <a:off x="897262" y="-85494"/>
            <a:ext cx="4303380" cy="95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en-US" altLang="zh-CN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kern="2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</a:t>
            </a:r>
            <a:endParaRPr lang="zh-CN" altLang="zh-CN" sz="28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12880A-6AD8-213F-2DCF-5CABAD0D7918}"/>
              </a:ext>
            </a:extLst>
          </p:cNvPr>
          <p:cNvSpPr txBox="1"/>
          <p:nvPr/>
        </p:nvSpPr>
        <p:spPr>
          <a:xfrm>
            <a:off x="790511" y="915390"/>
            <a:ext cx="2285193" cy="7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zh-CN" altLang="zh-CN" sz="20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8A5947-F345-CDDD-84E5-B721CC5175B9}"/>
              </a:ext>
            </a:extLst>
          </p:cNvPr>
          <p:cNvSpPr txBox="1"/>
          <p:nvPr/>
        </p:nvSpPr>
        <p:spPr>
          <a:xfrm>
            <a:off x="790511" y="1680403"/>
            <a:ext cx="99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即给一系列寄存器赋值</a:t>
            </a:r>
            <a:r>
              <a:rPr lang="en-US" altLang="zh-CN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读写步骤见之前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2B0710-B692-0EC6-AD9C-0047D19F07D5}"/>
              </a:ext>
            </a:extLst>
          </p:cNvPr>
          <p:cNvSpPr txBox="1"/>
          <p:nvPr/>
        </p:nvSpPr>
        <p:spPr>
          <a:xfrm>
            <a:off x="790511" y="2068493"/>
            <a:ext cx="2285193" cy="709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en-US" sz="2000" b="1" kern="2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发送</a:t>
            </a:r>
            <a:r>
              <a:rPr lang="en-US" altLang="zh-CN" sz="2000" b="1" kern="2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zh-CN" altLang="en-US" sz="2000" b="1" kern="22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接收数据</a:t>
            </a:r>
            <a:endParaRPr lang="zh-CN" altLang="zh-CN" sz="2000" b="1" kern="2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684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1831084141@qq.com</cp:lastModifiedBy>
  <cp:revision>47</cp:revision>
  <dcterms:created xsi:type="dcterms:W3CDTF">2021-01-31T06:17:33Z</dcterms:created>
  <dcterms:modified xsi:type="dcterms:W3CDTF">2023-04-27T15:32:23Z</dcterms:modified>
</cp:coreProperties>
</file>