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6" r:id="rId7"/>
    <p:sldId id="275" r:id="rId8"/>
    <p:sldId id="276" r:id="rId9"/>
    <p:sldId id="264" r:id="rId10"/>
    <p:sldId id="268" r:id="rId11"/>
    <p:sldId id="262" r:id="rId12"/>
    <p:sldId id="277" r:id="rId13"/>
    <p:sldId id="278" r:id="rId14"/>
    <p:sldId id="279" r:id="rId15"/>
    <p:sldId id="280" r:id="rId16"/>
    <p:sldId id="281" r:id="rId17"/>
    <p:sldId id="263" r:id="rId18"/>
    <p:sldId id="265" r:id="rId19"/>
    <p:sldId id="282" r:id="rId20"/>
    <p:sldId id="270" r:id="rId21"/>
  </p:sldIdLst>
  <p:sldSz cx="18288000" cy="10287000"/>
  <p:notesSz cx="6858000" cy="9144000"/>
  <p:embeddedFontLst>
    <p:embeddedFont>
      <p:font typeface="TT Interphase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3902" autoAdjust="0"/>
  </p:normalViewPr>
  <p:slideViewPr>
    <p:cSldViewPr>
      <p:cViewPr>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14CFD-DB3F-46FE-8E83-FF80D3EC9797}" type="datetimeFigureOut">
              <a:rPr lang="en-IN" smtClean="0"/>
              <a:t>07-10-2025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67AAD-62D0-478A-B58D-CC6655D0C6C5}" type="slidenum">
              <a:rPr lang="en-IN" smtClean="0"/>
              <a:t>‹#›</a:t>
            </a:fld>
            <a:endParaRPr lang="en-IN"/>
          </a:p>
        </p:txBody>
      </p:sp>
    </p:spTree>
    <p:extLst>
      <p:ext uri="{BB962C8B-B14F-4D97-AF65-F5344CB8AC3E}">
        <p14:creationId xmlns:p14="http://schemas.microsoft.com/office/powerpoint/2010/main" val="91189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167AAD-62D0-478A-B58D-CC6655D0C6C5}" type="slidenum">
              <a:rPr lang="en-IN" smtClean="0"/>
              <a:t>7</a:t>
            </a:fld>
            <a:endParaRPr lang="en-IN"/>
          </a:p>
        </p:txBody>
      </p:sp>
    </p:spTree>
    <p:extLst>
      <p:ext uri="{BB962C8B-B14F-4D97-AF65-F5344CB8AC3E}">
        <p14:creationId xmlns:p14="http://schemas.microsoft.com/office/powerpoint/2010/main" val="3320342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5.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7.sv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7.sv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88068" y="1028700"/>
            <a:ext cx="7571232" cy="8229600"/>
          </a:xfrm>
          <a:custGeom>
            <a:avLst/>
            <a:gdLst/>
            <a:ahLst/>
            <a:cxnLst/>
            <a:rect l="l" t="t" r="r" b="b"/>
            <a:pathLst>
              <a:path w="7571232" h="8229600">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33400" y="2827646"/>
            <a:ext cx="8458200" cy="2620654"/>
          </a:xfrm>
          <a:prstGeom prst="rect">
            <a:avLst/>
          </a:prstGeom>
        </p:spPr>
        <p:txBody>
          <a:bodyPr wrap="square" lIns="0" tIns="0" rIns="0" bIns="0" rtlCol="0" anchor="t">
            <a:spAutoFit/>
          </a:bodyPr>
          <a:lstStyle/>
          <a:p>
            <a:pPr algn="l">
              <a:lnSpc>
                <a:spcPts val="10730"/>
              </a:lnSpc>
            </a:pPr>
            <a:r>
              <a:rPr lang="en-IN" sz="8000" dirty="0">
                <a:solidFill>
                  <a:srgbClr val="000000"/>
                </a:solidFill>
                <a:effectLst/>
                <a:latin typeface="Arial" panose="020B0604020202020204" pitchFamily="34" charset="0"/>
              </a:rPr>
              <a:t>Climate Change Modeling</a:t>
            </a:r>
            <a:endParaRPr lang="en-US" sz="8000" spc="-604" dirty="0">
              <a:solidFill>
                <a:srgbClr val="000000"/>
              </a:solidFill>
              <a:latin typeface="TT Interphases"/>
              <a:ea typeface="TT Interphases"/>
              <a:cs typeface="TT Interphases"/>
              <a:sym typeface="TT Interphases"/>
            </a:endParaRPr>
          </a:p>
        </p:txBody>
      </p:sp>
      <p:sp>
        <p:nvSpPr>
          <p:cNvPr id="5" name="Freeform 5"/>
          <p:cNvSpPr/>
          <p:nvPr/>
        </p:nvSpPr>
        <p:spPr>
          <a:xfrm>
            <a:off x="7131939" y="2324100"/>
            <a:ext cx="1543050" cy="1543050"/>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8" name="TextBox 8"/>
          <p:cNvSpPr txBox="1"/>
          <p:nvPr/>
        </p:nvSpPr>
        <p:spPr>
          <a:xfrm>
            <a:off x="15642929" y="9063228"/>
            <a:ext cx="1616371" cy="195072"/>
          </a:xfrm>
          <a:prstGeom prst="rect">
            <a:avLst/>
          </a:prstGeom>
        </p:spPr>
        <p:txBody>
          <a:bodyPr lIns="0" tIns="0" rIns="0" bIns="0" rtlCol="0" anchor="t">
            <a:spAutoFit/>
          </a:bodyPr>
          <a:lstStyle/>
          <a:p>
            <a:pPr algn="r">
              <a:lnSpc>
                <a:spcPts val="1479"/>
              </a:lnSpc>
            </a:pPr>
            <a:r>
              <a:rPr lang="en-US" sz="1700" spc="-83" dirty="0">
                <a:solidFill>
                  <a:srgbClr val="000000"/>
                </a:solidFill>
                <a:latin typeface="TT Interphases"/>
                <a:ea typeface="TT Interphases"/>
                <a:cs typeface="TT Interphases"/>
                <a:sym typeface="TT Interphases"/>
              </a:rPr>
              <a:t>06 oct,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10F7706-58FA-50CF-5A82-CF1A89175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70560"/>
            <a:ext cx="9829800" cy="89850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CB1BFA-A063-0037-200C-B373465C3259}"/>
              </a:ext>
            </a:extLst>
          </p:cNvPr>
          <p:cNvSpPr txBox="1"/>
          <p:nvPr/>
        </p:nvSpPr>
        <p:spPr>
          <a:xfrm>
            <a:off x="10287000" y="2400300"/>
            <a:ext cx="7848600" cy="1477328"/>
          </a:xfrm>
          <a:prstGeom prst="rect">
            <a:avLst/>
          </a:prstGeom>
          <a:noFill/>
        </p:spPr>
        <p:txBody>
          <a:bodyPr wrap="square">
            <a:spAutoFit/>
          </a:bodyPr>
          <a:lstStyle/>
          <a:p>
            <a:r>
              <a:rPr lang="en-US" dirty="0"/>
              <a:t>                                SeaLevel_mm   CO2_ppm    LandTemp_C  LandOceanTemp_C</a:t>
            </a:r>
          </a:p>
          <a:p>
            <a:r>
              <a:rPr lang="en-US" dirty="0"/>
              <a:t>SeaLevel_mm            1.000000        0.986338    0.885256         0.900339</a:t>
            </a:r>
          </a:p>
          <a:p>
            <a:r>
              <a:rPr lang="en-US" dirty="0"/>
              <a:t>CO2_ppm                   0.986338       1.000000     0.902759         0.917079</a:t>
            </a:r>
          </a:p>
          <a:p>
            <a:r>
              <a:rPr lang="en-US" dirty="0"/>
              <a:t>LandTemp_C              0.885256       0.902759    1.000000          0.979379</a:t>
            </a:r>
          </a:p>
          <a:p>
            <a:r>
              <a:rPr lang="en-US" dirty="0"/>
              <a:t>LandOceanTemp_C   0.900339       0.917079    0.979379         1.000000</a:t>
            </a:r>
            <a:endParaRPr lang="en-IN" dirty="0"/>
          </a:p>
        </p:txBody>
      </p:sp>
    </p:spTree>
    <p:extLst>
      <p:ext uri="{BB962C8B-B14F-4D97-AF65-F5344CB8AC3E}">
        <p14:creationId xmlns:p14="http://schemas.microsoft.com/office/powerpoint/2010/main" val="332208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3400" y="4381500"/>
            <a:ext cx="5029200" cy="5406630"/>
          </a:xfrm>
          <a:custGeom>
            <a:avLst/>
            <a:gdLst/>
            <a:ahLst/>
            <a:cxnLst/>
            <a:rect l="l" t="t" r="r" b="b"/>
            <a:pathLst>
              <a:path w="7195906" h="4644630">
                <a:moveTo>
                  <a:pt x="0" y="0"/>
                </a:moveTo>
                <a:lnTo>
                  <a:pt x="7195906" y="0"/>
                </a:lnTo>
                <a:lnTo>
                  <a:pt x="7195906" y="4644630"/>
                </a:lnTo>
                <a:lnTo>
                  <a:pt x="0" y="46446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14400" y="1181100"/>
            <a:ext cx="17221200" cy="2962349"/>
          </a:xfrm>
          <a:prstGeom prst="rect">
            <a:avLst/>
          </a:prstGeom>
        </p:spPr>
        <p:txBody>
          <a:bodyPr wrap="square" lIns="0" tIns="0" rIns="0" bIns="0" rtlCol="0" anchor="t">
            <a:spAutoFit/>
          </a:bodyPr>
          <a:lstStyle/>
          <a:p>
            <a:pPr>
              <a:lnSpc>
                <a:spcPts val="7656"/>
              </a:lnSpc>
            </a:pPr>
            <a:r>
              <a:rPr lang="it-IT" sz="8000" dirty="0"/>
              <a:t>7.Quadratic Regression – Model A (</a:t>
            </a:r>
            <a:r>
              <a:rPr lang="en-IN" sz="8000" dirty="0"/>
              <a:t>CO₂ Concentration vs Temperature Anomaly</a:t>
            </a:r>
            <a:r>
              <a:rPr lang="it-IT" sz="8000" dirty="0"/>
              <a:t>)</a:t>
            </a:r>
            <a:endParaRPr lang="en-US" sz="8000" spc="-431" dirty="0">
              <a:solidFill>
                <a:srgbClr val="000000"/>
              </a:solidFill>
              <a:latin typeface="TT Interphases"/>
              <a:ea typeface="TT Interphases"/>
              <a:cs typeface="TT Interphases"/>
              <a:sym typeface="TT Interphases"/>
            </a:endParaRPr>
          </a:p>
          <a:p>
            <a:pPr>
              <a:lnSpc>
                <a:spcPts val="7656"/>
              </a:lnSpc>
            </a:pPr>
            <a:endParaRPr lang="en-US" sz="8000" spc="-431" dirty="0">
              <a:solidFill>
                <a:srgbClr val="000000"/>
              </a:solidFill>
              <a:latin typeface="TT Interphases"/>
              <a:ea typeface="TT Interphases"/>
              <a:cs typeface="TT Interphases"/>
              <a:sym typeface="TT Interphases"/>
            </a:endParaRPr>
          </a:p>
        </p:txBody>
      </p:sp>
      <p:sp>
        <p:nvSpPr>
          <p:cNvPr id="6" name="Rectangle 2">
            <a:extLst>
              <a:ext uri="{FF2B5EF4-FFF2-40B4-BE49-F238E27FC236}">
                <a16:creationId xmlns:a16="http://schemas.microsoft.com/office/drawing/2014/main" id="{46D606DF-3AF7-7B9E-DC1C-7D0EF9DA4A7D}"/>
              </a:ext>
            </a:extLst>
          </p:cNvPr>
          <p:cNvSpPr>
            <a:spLocks noChangeArrowheads="1"/>
          </p:cNvSpPr>
          <p:nvPr/>
        </p:nvSpPr>
        <p:spPr bwMode="auto">
          <a:xfrm>
            <a:off x="6019800" y="3224869"/>
            <a:ext cx="121158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800" dirty="0"/>
              <a:t>The goal of this model was to study the </a:t>
            </a:r>
            <a:r>
              <a:rPr lang="en-US" sz="2800" b="1" dirty="0"/>
              <a:t>relationship between CO₂ concentration</a:t>
            </a:r>
            <a:r>
              <a:rPr lang="en-US" sz="2800" dirty="0"/>
              <a:t> and </a:t>
            </a:r>
            <a:r>
              <a:rPr lang="en-US" sz="2800" b="1" dirty="0"/>
              <a:t>Land &amp; Ocean Temperature</a:t>
            </a:r>
            <a:r>
              <a:rPr lang="en-US" sz="2800" dirty="0"/>
              <a:t>.</a:t>
            </a:r>
          </a:p>
          <a:p>
            <a:pPr>
              <a:buFont typeface="Arial" panose="020B0604020202020204" pitchFamily="34" charset="0"/>
              <a:buChar char="•"/>
            </a:pPr>
            <a:r>
              <a:rPr lang="en-US" sz="2800" dirty="0"/>
              <a:t>A </a:t>
            </a:r>
            <a:r>
              <a:rPr lang="en-US" sz="2800" b="1" dirty="0"/>
              <a:t>Polynomial Regression (degree 2)</a:t>
            </a:r>
            <a:r>
              <a:rPr lang="en-US" sz="2800" dirty="0"/>
              <a:t> model was used to capture the </a:t>
            </a:r>
            <a:r>
              <a:rPr lang="en-US" sz="2800" b="1" dirty="0"/>
              <a:t>non-linear pattern</a:t>
            </a:r>
            <a:r>
              <a:rPr lang="en-US" sz="2800" dirty="0"/>
              <a:t> between these two variables.</a:t>
            </a:r>
          </a:p>
          <a:p>
            <a:pPr>
              <a:buFont typeface="Arial" panose="020B0604020202020204" pitchFamily="34" charset="0"/>
              <a:buChar char="•"/>
            </a:pPr>
            <a:r>
              <a:rPr lang="en-US" sz="2800" dirty="0"/>
              <a:t>The CO₂ values were transformed into </a:t>
            </a:r>
            <a:r>
              <a:rPr lang="en-US" sz="2800" b="1" dirty="0"/>
              <a:t>polynomial features</a:t>
            </a:r>
            <a:r>
              <a:rPr lang="en-US" sz="2800" dirty="0"/>
              <a:t>, allowing the model to fit a </a:t>
            </a:r>
            <a:r>
              <a:rPr lang="en-US" sz="2800" b="1" dirty="0"/>
              <a:t>curved trend</a:t>
            </a:r>
            <a:r>
              <a:rPr lang="en-US" sz="2800" dirty="0"/>
              <a:t> instead of a straight line.</a:t>
            </a:r>
          </a:p>
          <a:p>
            <a:pPr>
              <a:buFont typeface="Arial" panose="020B0604020202020204" pitchFamily="34" charset="0"/>
              <a:buChar char="•"/>
            </a:pPr>
            <a:r>
              <a:rPr lang="en-US" sz="2800" dirty="0"/>
              <a:t>After training the model, key performance metrics were calculated:</a:t>
            </a:r>
          </a:p>
          <a:p>
            <a:pPr marL="742950" lvl="1" indent="-285750">
              <a:buFont typeface="Arial" panose="020B0604020202020204" pitchFamily="34" charset="0"/>
              <a:buChar char="•"/>
            </a:pPr>
            <a:r>
              <a:rPr lang="en-US" sz="2800" b="1" dirty="0"/>
              <a:t>MAE (Mean Absolute Error), MSE (Mean Squared Error, R² and Adjusted R²</a:t>
            </a:r>
          </a:p>
          <a:p>
            <a:pPr marL="742950" lvl="1" indent="-285750">
              <a:buFont typeface="Arial" panose="020B0604020202020204" pitchFamily="34" charset="0"/>
              <a:buChar char="•"/>
            </a:pPr>
            <a:r>
              <a:rPr lang="en-US" sz="2800" dirty="0"/>
              <a:t>The results showed </a:t>
            </a:r>
            <a:r>
              <a:rPr lang="en-US" sz="2800" b="1" dirty="0"/>
              <a:t>high R² and Adjusted R² values</a:t>
            </a:r>
            <a:r>
              <a:rPr lang="en-US" sz="2800" dirty="0"/>
              <a:t>, meaning the quadratic model explains the temperature variation very well.</a:t>
            </a:r>
          </a:p>
          <a:p>
            <a:pPr>
              <a:buFont typeface="Arial" panose="020B0604020202020204" pitchFamily="34" charset="0"/>
              <a:buChar char="•"/>
            </a:pPr>
            <a:r>
              <a:rPr lang="en-US" sz="2800" dirty="0"/>
              <a:t>The </a:t>
            </a:r>
            <a:r>
              <a:rPr lang="en-US" sz="2800" b="1" dirty="0"/>
              <a:t>scatter plot with the red curve</a:t>
            </a:r>
            <a:r>
              <a:rPr lang="en-US" sz="2800" dirty="0"/>
              <a:t> shows that the fitted quadratic line closely follows the data points, confirming a strong relationship.</a:t>
            </a:r>
          </a:p>
          <a:p>
            <a:pPr>
              <a:buFont typeface="Arial" panose="020B0604020202020204" pitchFamily="34" charset="0"/>
              <a:buChar char="•"/>
            </a:pPr>
            <a:r>
              <a:rPr lang="en-US" sz="2800" dirty="0"/>
              <a:t>The </a:t>
            </a:r>
            <a:r>
              <a:rPr lang="en-US" sz="2800" b="1" dirty="0"/>
              <a:t>residual plot</a:t>
            </a:r>
            <a:r>
              <a:rPr lang="en-US" sz="2800" dirty="0"/>
              <a:t> indicates that errors are randomly spread around zero, suggesting that the model fits the data properly without major bias.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523B129-16B1-BC35-CDFC-0C1D8CC5E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78155"/>
            <a:ext cx="739140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4CB2F5F-B1CC-C670-A9B8-1928B831D2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0" y="5735955"/>
            <a:ext cx="6734175" cy="45243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85CAAC91-476D-8986-C77D-B671325D3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342900"/>
            <a:ext cx="7658100" cy="5210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3E12D6-ABD6-A57B-1D17-FE3F84792E40}"/>
              </a:ext>
            </a:extLst>
          </p:cNvPr>
          <p:cNvSpPr txBox="1"/>
          <p:nvPr/>
        </p:nvSpPr>
        <p:spPr>
          <a:xfrm>
            <a:off x="990600" y="6743700"/>
            <a:ext cx="9144000" cy="923330"/>
          </a:xfrm>
          <a:prstGeom prst="rect">
            <a:avLst/>
          </a:prstGeom>
          <a:noFill/>
        </p:spPr>
        <p:txBody>
          <a:bodyPr wrap="square">
            <a:spAutoFit/>
          </a:bodyPr>
          <a:lstStyle/>
          <a:p>
            <a:pPr>
              <a:buNone/>
            </a:pPr>
            <a:r>
              <a:rPr lang="en-US" sz="1800" b="1" dirty="0"/>
              <a:t>In short:</a:t>
            </a:r>
            <a:br>
              <a:rPr lang="en-US" sz="1800" dirty="0"/>
            </a:br>
            <a:r>
              <a:rPr lang="en-US" sz="1800" dirty="0"/>
              <a:t>The quadratic regression model shows that </a:t>
            </a:r>
            <a:r>
              <a:rPr lang="en-US" sz="1800" b="1" dirty="0"/>
              <a:t>temperature increases more rapidly as CO₂ levels rise</a:t>
            </a:r>
            <a:r>
              <a:rPr lang="en-US" sz="1800" dirty="0"/>
              <a:t>, capturing the curved, accelerating nature of climate warming.</a:t>
            </a:r>
          </a:p>
        </p:txBody>
      </p:sp>
    </p:spTree>
    <p:extLst>
      <p:ext uri="{BB962C8B-B14F-4D97-AF65-F5344CB8AC3E}">
        <p14:creationId xmlns:p14="http://schemas.microsoft.com/office/powerpoint/2010/main" val="195286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AD069-432C-2C08-92A5-8A70D88A3A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CFA02EC-88E2-F186-2D29-7C1FC06FD10F}"/>
              </a:ext>
            </a:extLst>
          </p:cNvPr>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3540BD7-DFDE-8A3D-C149-B799CEFD5072}"/>
              </a:ext>
            </a:extLst>
          </p:cNvPr>
          <p:cNvSpPr/>
          <p:nvPr/>
        </p:nvSpPr>
        <p:spPr>
          <a:xfrm>
            <a:off x="533400" y="4381500"/>
            <a:ext cx="5029200" cy="5406630"/>
          </a:xfrm>
          <a:custGeom>
            <a:avLst/>
            <a:gdLst/>
            <a:ahLst/>
            <a:cxnLst/>
            <a:rect l="l" t="t" r="r" b="b"/>
            <a:pathLst>
              <a:path w="7195906" h="4644630">
                <a:moveTo>
                  <a:pt x="0" y="0"/>
                </a:moveTo>
                <a:lnTo>
                  <a:pt x="7195906" y="0"/>
                </a:lnTo>
                <a:lnTo>
                  <a:pt x="7195906" y="4644630"/>
                </a:lnTo>
                <a:lnTo>
                  <a:pt x="0" y="46446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a:extLst>
              <a:ext uri="{FF2B5EF4-FFF2-40B4-BE49-F238E27FC236}">
                <a16:creationId xmlns:a16="http://schemas.microsoft.com/office/drawing/2014/main" id="{0E6D75CD-3B44-2DA9-D874-159A23CEA0A4}"/>
              </a:ext>
            </a:extLst>
          </p:cNvPr>
          <p:cNvSpPr txBox="1"/>
          <p:nvPr/>
        </p:nvSpPr>
        <p:spPr>
          <a:xfrm>
            <a:off x="914400" y="1562100"/>
            <a:ext cx="17068800" cy="2986330"/>
          </a:xfrm>
          <a:prstGeom prst="rect">
            <a:avLst/>
          </a:prstGeom>
        </p:spPr>
        <p:txBody>
          <a:bodyPr wrap="square" lIns="0" tIns="0" rIns="0" bIns="0" rtlCol="0" anchor="t">
            <a:spAutoFit/>
          </a:bodyPr>
          <a:lstStyle/>
          <a:p>
            <a:pPr>
              <a:lnSpc>
                <a:spcPts val="7656"/>
              </a:lnSpc>
            </a:pPr>
            <a:r>
              <a:rPr lang="en-US" sz="8800" dirty="0"/>
              <a:t>8.Lag and Cumulative Temperature Features</a:t>
            </a:r>
          </a:p>
          <a:p>
            <a:pPr>
              <a:lnSpc>
                <a:spcPts val="7656"/>
              </a:lnSpc>
            </a:pPr>
            <a:endParaRPr lang="en-US" sz="8800" spc="-431" dirty="0">
              <a:solidFill>
                <a:srgbClr val="000000"/>
              </a:solidFill>
              <a:latin typeface="TT Interphases"/>
              <a:ea typeface="TT Interphases"/>
              <a:cs typeface="TT Interphases"/>
              <a:sym typeface="TT Interphases"/>
            </a:endParaRPr>
          </a:p>
        </p:txBody>
      </p:sp>
      <p:sp>
        <p:nvSpPr>
          <p:cNvPr id="6" name="Rectangle 2">
            <a:extLst>
              <a:ext uri="{FF2B5EF4-FFF2-40B4-BE49-F238E27FC236}">
                <a16:creationId xmlns:a16="http://schemas.microsoft.com/office/drawing/2014/main" id="{3F1DA1A0-2F29-124B-7EE1-75CC83AE38C7}"/>
              </a:ext>
            </a:extLst>
          </p:cNvPr>
          <p:cNvSpPr>
            <a:spLocks noChangeArrowheads="1"/>
          </p:cNvSpPr>
          <p:nvPr/>
        </p:nvSpPr>
        <p:spPr bwMode="auto">
          <a:xfrm>
            <a:off x="6019800" y="3224869"/>
            <a:ext cx="121158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800" dirty="0"/>
              <a:t>In the second part, two new features were added to study time-based effects on sea level:</a:t>
            </a:r>
          </a:p>
          <a:p>
            <a:pPr marL="742950" lvl="1" indent="-285750">
              <a:buFont typeface="Arial" panose="020B0604020202020204" pitchFamily="34" charset="0"/>
              <a:buChar char="•"/>
            </a:pPr>
            <a:r>
              <a:rPr lang="en-US" sz="2800" b="1" dirty="0"/>
              <a:t>Temp_lag5:</a:t>
            </a:r>
            <a:r>
              <a:rPr lang="en-US" sz="2800" dirty="0"/>
              <a:t> Temperature from 5 years earlier — to see delayed (lagged) effects on sea level.</a:t>
            </a:r>
          </a:p>
          <a:p>
            <a:pPr marL="742950" lvl="1" indent="-285750">
              <a:buFont typeface="Arial" panose="020B0604020202020204" pitchFamily="34" charset="0"/>
              <a:buChar char="•"/>
            </a:pPr>
            <a:r>
              <a:rPr lang="en-US" sz="2800" b="1" dirty="0"/>
              <a:t>Temp_cumsum:</a:t>
            </a:r>
            <a:r>
              <a:rPr lang="en-US" sz="2800" dirty="0"/>
              <a:t> Cumulative temperature anomaly — to observe long-term warming influence.</a:t>
            </a:r>
          </a:p>
          <a:p>
            <a:pPr>
              <a:buFont typeface="Arial" panose="020B0604020202020204" pitchFamily="34" charset="0"/>
              <a:buChar char="•"/>
            </a:pPr>
            <a:r>
              <a:rPr lang="en-US" sz="2800" dirty="0"/>
              <a:t>The models used were </a:t>
            </a:r>
            <a:r>
              <a:rPr lang="en-US" sz="2800" b="1" dirty="0"/>
              <a:t>Linear Regression, Ridge, Lasso, and ElasticNet</a:t>
            </a:r>
            <a:r>
              <a:rPr lang="en-US" sz="2800" dirty="0"/>
              <a:t>, and evaluated using </a:t>
            </a:r>
            <a:r>
              <a:rPr lang="en-US" sz="2800" b="1" dirty="0"/>
              <a:t>Time Series Cross-Validation</a:t>
            </a:r>
            <a:r>
              <a:rPr lang="en-US" sz="2800" dirty="0"/>
              <a:t> (5 splits).</a:t>
            </a:r>
          </a:p>
          <a:p>
            <a:pPr>
              <a:buFont typeface="Arial" panose="020B0604020202020204" pitchFamily="34" charset="0"/>
              <a:buChar char="•"/>
            </a:pPr>
            <a:r>
              <a:rPr lang="en-US" sz="2800" dirty="0"/>
              <a:t>Results were compared for both features:</a:t>
            </a:r>
          </a:p>
          <a:p>
            <a:pPr marL="742950" lvl="1" indent="-285750">
              <a:buFont typeface="Arial" panose="020B0604020202020204" pitchFamily="34" charset="0"/>
              <a:buChar char="•"/>
            </a:pPr>
            <a:r>
              <a:rPr lang="en-US" sz="2800" dirty="0"/>
              <a:t>Models using </a:t>
            </a:r>
            <a:r>
              <a:rPr lang="en-US" sz="2800" b="1" dirty="0"/>
              <a:t>Temp_cumsum</a:t>
            </a:r>
            <a:r>
              <a:rPr lang="en-US" sz="2800" dirty="0"/>
              <a:t> generally gave </a:t>
            </a:r>
            <a:r>
              <a:rPr lang="en-US" sz="2800" b="1" dirty="0"/>
              <a:t>better R² scores</a:t>
            </a:r>
            <a:r>
              <a:rPr lang="en-US" sz="2800" dirty="0"/>
              <a:t>, showing that </a:t>
            </a:r>
            <a:r>
              <a:rPr lang="en-US" sz="2800" b="1" dirty="0"/>
              <a:t>long-term warming</a:t>
            </a:r>
            <a:r>
              <a:rPr lang="en-US" sz="2800" dirty="0"/>
              <a:t> explains sea level rise more accurately than short-term (lagged) temperature changes.</a:t>
            </a:r>
          </a:p>
          <a:p>
            <a:pPr marL="742950" lvl="1" indent="-285750">
              <a:buFont typeface="Arial" panose="020B0604020202020204" pitchFamily="34" charset="0"/>
              <a:buChar char="•"/>
            </a:pPr>
            <a:r>
              <a:rPr lang="en-US" sz="2800" b="1" dirty="0"/>
              <a:t>Lagged temperature</a:t>
            </a:r>
            <a:r>
              <a:rPr lang="en-US" sz="2800" dirty="0"/>
              <a:t> also showed some predictive power but was less consistent.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7320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71E0AB1-A260-77C3-3BE5-F7BF24B19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71500"/>
            <a:ext cx="7924800" cy="6324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F1FB55D-AB05-BAB9-FC54-1F920167E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419100"/>
            <a:ext cx="7924800" cy="6477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F1BD27-0460-B9BD-B815-2CAAF76A3627}"/>
              </a:ext>
            </a:extLst>
          </p:cNvPr>
          <p:cNvSpPr txBox="1"/>
          <p:nvPr/>
        </p:nvSpPr>
        <p:spPr>
          <a:xfrm>
            <a:off x="1600200" y="7429500"/>
            <a:ext cx="9144000" cy="1200329"/>
          </a:xfrm>
          <a:prstGeom prst="rect">
            <a:avLst/>
          </a:prstGeom>
          <a:noFill/>
        </p:spPr>
        <p:txBody>
          <a:bodyPr wrap="square">
            <a:spAutoFit/>
          </a:bodyPr>
          <a:lstStyle/>
          <a:p>
            <a:pPr>
              <a:buNone/>
            </a:pPr>
            <a:r>
              <a:rPr lang="en-US" sz="2400" b="1" dirty="0"/>
              <a:t>In short:</a:t>
            </a:r>
            <a:br>
              <a:rPr lang="en-US" sz="2400" dirty="0"/>
            </a:br>
            <a:r>
              <a:rPr lang="en-US" sz="2400" dirty="0"/>
              <a:t>Sea level rise is more closely linked to the </a:t>
            </a:r>
            <a:r>
              <a:rPr lang="en-US" sz="2400" b="1" dirty="0"/>
              <a:t>accumulated effect of global warming</a:t>
            </a:r>
            <a:r>
              <a:rPr lang="en-US" sz="2400" dirty="0"/>
              <a:t> (cumulative temperature) rather than short-term fluctuations.</a:t>
            </a:r>
          </a:p>
        </p:txBody>
      </p:sp>
    </p:spTree>
    <p:extLst>
      <p:ext uri="{BB962C8B-B14F-4D97-AF65-F5344CB8AC3E}">
        <p14:creationId xmlns:p14="http://schemas.microsoft.com/office/powerpoint/2010/main" val="415778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83B8E-EE1E-3C84-818F-4FC998588BA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2AB199E-9678-E686-A53F-8C60CFBAFD1F}"/>
              </a:ext>
            </a:extLst>
          </p:cNvPr>
          <p:cNvSpPr/>
          <p:nvPr/>
        </p:nvSpPr>
        <p:spPr>
          <a:xfrm>
            <a:off x="1028700" y="8001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BDC72D14-B73A-C2C3-8B5A-48219B28DA96}"/>
              </a:ext>
            </a:extLst>
          </p:cNvPr>
          <p:cNvSpPr/>
          <p:nvPr/>
        </p:nvSpPr>
        <p:spPr>
          <a:xfrm>
            <a:off x="533400" y="4381500"/>
            <a:ext cx="5029200" cy="5406630"/>
          </a:xfrm>
          <a:custGeom>
            <a:avLst/>
            <a:gdLst/>
            <a:ahLst/>
            <a:cxnLst/>
            <a:rect l="l" t="t" r="r" b="b"/>
            <a:pathLst>
              <a:path w="7195906" h="4644630">
                <a:moveTo>
                  <a:pt x="0" y="0"/>
                </a:moveTo>
                <a:lnTo>
                  <a:pt x="7195906" y="0"/>
                </a:lnTo>
                <a:lnTo>
                  <a:pt x="7195906" y="4644630"/>
                </a:lnTo>
                <a:lnTo>
                  <a:pt x="0" y="46446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a:extLst>
              <a:ext uri="{FF2B5EF4-FFF2-40B4-BE49-F238E27FC236}">
                <a16:creationId xmlns:a16="http://schemas.microsoft.com/office/drawing/2014/main" id="{3FCDC5BC-60F7-E716-A096-E068F05EC459}"/>
              </a:ext>
            </a:extLst>
          </p:cNvPr>
          <p:cNvSpPr txBox="1"/>
          <p:nvPr/>
        </p:nvSpPr>
        <p:spPr>
          <a:xfrm>
            <a:off x="914400" y="1257300"/>
            <a:ext cx="17373600" cy="1993559"/>
          </a:xfrm>
          <a:prstGeom prst="rect">
            <a:avLst/>
          </a:prstGeom>
        </p:spPr>
        <p:txBody>
          <a:bodyPr wrap="square" lIns="0" tIns="0" rIns="0" bIns="0" rtlCol="0" anchor="t">
            <a:spAutoFit/>
          </a:bodyPr>
          <a:lstStyle/>
          <a:p>
            <a:pPr>
              <a:lnSpc>
                <a:spcPts val="7656"/>
              </a:lnSpc>
            </a:pPr>
            <a:r>
              <a:rPr lang="it-IT" sz="8000" dirty="0"/>
              <a:t>9.Quadratic Regression – Model B (Cumulative Temperature vs Sea Level)</a:t>
            </a:r>
            <a:endParaRPr lang="en-US" sz="8000" spc="-431" dirty="0">
              <a:solidFill>
                <a:srgbClr val="000000"/>
              </a:solidFill>
              <a:latin typeface="TT Interphases"/>
              <a:ea typeface="TT Interphases"/>
              <a:cs typeface="TT Interphases"/>
              <a:sym typeface="TT Interphases"/>
            </a:endParaRPr>
          </a:p>
        </p:txBody>
      </p:sp>
      <p:sp>
        <p:nvSpPr>
          <p:cNvPr id="6" name="Rectangle 2">
            <a:extLst>
              <a:ext uri="{FF2B5EF4-FFF2-40B4-BE49-F238E27FC236}">
                <a16:creationId xmlns:a16="http://schemas.microsoft.com/office/drawing/2014/main" id="{421BE484-C936-C52E-78C9-DB0CEEB95398}"/>
              </a:ext>
            </a:extLst>
          </p:cNvPr>
          <p:cNvSpPr>
            <a:spLocks noChangeArrowheads="1"/>
          </p:cNvSpPr>
          <p:nvPr/>
        </p:nvSpPr>
        <p:spPr bwMode="auto">
          <a:xfrm>
            <a:off x="6019800" y="3388459"/>
            <a:ext cx="12115800"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800" dirty="0"/>
              <a:t>This model studies how </a:t>
            </a:r>
            <a:r>
              <a:rPr lang="en-US" sz="2800" b="1" dirty="0"/>
              <a:t>cumulative global temperature increase</a:t>
            </a:r>
            <a:r>
              <a:rPr lang="en-US" sz="2800" dirty="0"/>
              <a:t> affects the </a:t>
            </a:r>
            <a:r>
              <a:rPr lang="en-US" sz="2800" b="1" dirty="0"/>
              <a:t>rise in sea level</a:t>
            </a:r>
            <a:r>
              <a:rPr lang="en-US" sz="2800" dirty="0"/>
              <a:t>.</a:t>
            </a:r>
          </a:p>
          <a:p>
            <a:pPr>
              <a:buFont typeface="Arial" panose="020B0604020202020204" pitchFamily="34" charset="0"/>
              <a:buChar char="•"/>
            </a:pPr>
            <a:r>
              <a:rPr lang="en-US" sz="2800" dirty="0"/>
              <a:t>A </a:t>
            </a:r>
            <a:r>
              <a:rPr lang="en-US" sz="2800" b="1" dirty="0"/>
              <a:t>Quadratic Regression (degree 2)</a:t>
            </a:r>
            <a:r>
              <a:rPr lang="en-US" sz="2800" dirty="0"/>
              <a:t> model was used to capture the </a:t>
            </a:r>
            <a:r>
              <a:rPr lang="en-US" sz="2800" b="1" dirty="0"/>
              <a:t>non-linear relationship</a:t>
            </a:r>
            <a:r>
              <a:rPr lang="en-US" sz="2800" dirty="0"/>
              <a:t> between these two variables.</a:t>
            </a:r>
          </a:p>
          <a:p>
            <a:pPr>
              <a:buFont typeface="Arial" panose="020B0604020202020204" pitchFamily="34" charset="0"/>
              <a:buChar char="•"/>
            </a:pPr>
            <a:r>
              <a:rPr lang="en-US" sz="2800" dirty="0"/>
              <a:t>The </a:t>
            </a:r>
            <a:r>
              <a:rPr lang="en-US" sz="2800" b="1" dirty="0"/>
              <a:t>predictor variable</a:t>
            </a:r>
            <a:r>
              <a:rPr lang="en-US" sz="2800" dirty="0"/>
              <a:t> was </a:t>
            </a:r>
            <a:r>
              <a:rPr lang="en-US" sz="2800" i="1" dirty="0"/>
              <a:t>Cumulative Temperature Anomaly</a:t>
            </a:r>
            <a:r>
              <a:rPr lang="en-US" sz="2800" dirty="0"/>
              <a:t> and the </a:t>
            </a:r>
            <a:r>
              <a:rPr lang="en-US" sz="2800" b="1" dirty="0"/>
              <a:t>target variable</a:t>
            </a:r>
            <a:r>
              <a:rPr lang="en-US" sz="2800" dirty="0"/>
              <a:t> was </a:t>
            </a:r>
            <a:r>
              <a:rPr lang="en-US" sz="2800" i="1" dirty="0"/>
              <a:t>Sea Level (mm)</a:t>
            </a:r>
            <a:r>
              <a:rPr lang="en-US" sz="2800" dirty="0"/>
              <a:t>.</a:t>
            </a:r>
          </a:p>
          <a:p>
            <a:pPr>
              <a:buFont typeface="Arial" panose="020B0604020202020204" pitchFamily="34" charset="0"/>
              <a:buChar char="•"/>
            </a:pPr>
            <a:r>
              <a:rPr lang="en-US" sz="2800" dirty="0"/>
              <a:t>Polynomial features were created to allow the regression line to bend and better follow the real trend.</a:t>
            </a:r>
          </a:p>
          <a:p>
            <a:pPr>
              <a:buFont typeface="Arial" panose="020B0604020202020204" pitchFamily="34" charset="0"/>
              <a:buChar char="•"/>
            </a:pPr>
            <a:r>
              <a:rPr lang="en-US" sz="2800" dirty="0"/>
              <a:t>The model performance was measured using </a:t>
            </a:r>
            <a:r>
              <a:rPr lang="en-US" sz="2800" b="1" dirty="0"/>
              <a:t>MAE</a:t>
            </a:r>
            <a:r>
              <a:rPr lang="en-US" sz="2800" dirty="0"/>
              <a:t>, </a:t>
            </a:r>
            <a:r>
              <a:rPr lang="en-US" sz="2800" b="1" dirty="0"/>
              <a:t>MSE</a:t>
            </a:r>
            <a:r>
              <a:rPr lang="en-US" sz="2800" dirty="0"/>
              <a:t>, </a:t>
            </a:r>
            <a:r>
              <a:rPr lang="en-US" sz="2800" b="1" dirty="0"/>
              <a:t>R²</a:t>
            </a:r>
            <a:r>
              <a:rPr lang="en-US" sz="2800" dirty="0"/>
              <a:t>, and </a:t>
            </a:r>
            <a:r>
              <a:rPr lang="en-US" sz="2800" b="1" dirty="0"/>
              <a:t>Adjusted R²</a:t>
            </a:r>
            <a:r>
              <a:rPr lang="en-US" sz="2800" dirty="0"/>
              <a:t>, all showing a strong fit.</a:t>
            </a:r>
          </a:p>
          <a:p>
            <a:pPr>
              <a:buFont typeface="Arial" panose="020B0604020202020204" pitchFamily="34" charset="0"/>
              <a:buChar char="•"/>
            </a:pPr>
            <a:r>
              <a:rPr lang="en-US" sz="2800" dirty="0"/>
              <a:t>The </a:t>
            </a:r>
            <a:r>
              <a:rPr lang="en-US" sz="2800" b="1" dirty="0"/>
              <a:t>scatter plot</a:t>
            </a:r>
            <a:r>
              <a:rPr lang="en-US" sz="2800" dirty="0"/>
              <a:t> shows actual data points (blue) with the </a:t>
            </a:r>
            <a:r>
              <a:rPr lang="en-US" sz="2800" b="1" dirty="0"/>
              <a:t>red curved line</a:t>
            </a:r>
            <a:r>
              <a:rPr lang="en-US" sz="2800" dirty="0"/>
              <a:t> representing the quadratic fit, which closely follows the rising sea level pattern.</a:t>
            </a:r>
          </a:p>
          <a:p>
            <a:pPr>
              <a:buFont typeface="Arial" panose="020B0604020202020204" pitchFamily="34" charset="0"/>
              <a:buChar char="•"/>
            </a:pPr>
            <a:r>
              <a:rPr lang="en-US" sz="2800" dirty="0"/>
              <a:t>The </a:t>
            </a:r>
            <a:r>
              <a:rPr lang="en-US" sz="2800" b="1" dirty="0"/>
              <a:t>residual plot</a:t>
            </a:r>
            <a:r>
              <a:rPr lang="en-US" sz="2800" dirty="0"/>
              <a:t> confirms that errors are small and randomly distributed, meaning the model fits well..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5076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CED220-1090-161B-9EBB-21C14BFDEF86}"/>
              </a:ext>
            </a:extLst>
          </p:cNvPr>
          <p:cNvSpPr txBox="1"/>
          <p:nvPr/>
        </p:nvSpPr>
        <p:spPr>
          <a:xfrm>
            <a:off x="1143000" y="7124700"/>
            <a:ext cx="9144000" cy="2246769"/>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a:ea typeface="+mn-ea"/>
                <a:cs typeface="+mn-cs"/>
              </a:rPr>
              <a:t>In simple terms:</a:t>
            </a:r>
            <a:br>
              <a:rPr kumimoji="0" lang="en-US" sz="2800" b="0" i="0" u="none" strike="noStrike" kern="1200" cap="none" spc="0" normalizeH="0" baseline="0" noProof="0" dirty="0">
                <a:ln>
                  <a:noFill/>
                </a:ln>
                <a:solidFill>
                  <a:prstClr val="black"/>
                </a:solidFill>
                <a:effectLst/>
                <a:uLnTx/>
                <a:uFillTx/>
                <a:latin typeface="Calibri"/>
                <a:ea typeface="+mn-ea"/>
                <a:cs typeface="+mn-cs"/>
              </a:rPr>
            </a:br>
            <a:r>
              <a:rPr kumimoji="0" lang="en-US" sz="2800" b="0" i="0" u="none" strike="noStrike" kern="1200" cap="none" spc="0" normalizeH="0" baseline="0" noProof="0" dirty="0">
                <a:ln>
                  <a:noFill/>
                </a:ln>
                <a:solidFill>
                  <a:prstClr val="black"/>
                </a:solidFill>
                <a:effectLst/>
                <a:uLnTx/>
                <a:uFillTx/>
                <a:latin typeface="Calibri"/>
                <a:ea typeface="+mn-ea"/>
                <a:cs typeface="+mn-cs"/>
              </a:rPr>
              <a:t>As the Earth’s temperature keeps increasing over time, the sea level also rises — and the relationship is </a:t>
            </a:r>
            <a:r>
              <a:rPr kumimoji="0" lang="en-US" sz="2800" b="1" i="0" u="none" strike="noStrike" kern="1200" cap="none" spc="0" normalizeH="0" baseline="0" noProof="0" dirty="0">
                <a:ln>
                  <a:noFill/>
                </a:ln>
                <a:solidFill>
                  <a:prstClr val="black"/>
                </a:solidFill>
                <a:effectLst/>
                <a:uLnTx/>
                <a:uFillTx/>
                <a:latin typeface="Calibri"/>
                <a:ea typeface="+mn-ea"/>
                <a:cs typeface="+mn-cs"/>
              </a:rPr>
              <a:t>non-linear</a:t>
            </a:r>
            <a:r>
              <a:rPr kumimoji="0" lang="en-US" sz="2800" b="0" i="0" u="none" strike="noStrike" kern="1200" cap="none" spc="0" normalizeH="0" baseline="0" noProof="0" dirty="0">
                <a:ln>
                  <a:noFill/>
                </a:ln>
                <a:solidFill>
                  <a:prstClr val="black"/>
                </a:solidFill>
                <a:effectLst/>
                <a:uLnTx/>
                <a:uFillTx/>
                <a:latin typeface="Calibri"/>
                <a:ea typeface="+mn-ea"/>
                <a:cs typeface="+mn-cs"/>
              </a:rPr>
              <a:t>, meaning sea levels rise </a:t>
            </a:r>
            <a:r>
              <a:rPr kumimoji="0" lang="en-US" sz="2800" b="1" i="0" u="none" strike="noStrike" kern="1200" cap="none" spc="0" normalizeH="0" baseline="0" noProof="0" dirty="0">
                <a:ln>
                  <a:noFill/>
                </a:ln>
                <a:solidFill>
                  <a:prstClr val="black"/>
                </a:solidFill>
                <a:effectLst/>
                <a:uLnTx/>
                <a:uFillTx/>
                <a:latin typeface="Calibri"/>
                <a:ea typeface="+mn-ea"/>
                <a:cs typeface="+mn-cs"/>
              </a:rPr>
              <a:t>faster as global temperatures accumulate</a:t>
            </a:r>
            <a:endParaRPr lang="en-IN" dirty="0"/>
          </a:p>
        </p:txBody>
      </p:sp>
      <p:pic>
        <p:nvPicPr>
          <p:cNvPr id="8194" name="Picture 2">
            <a:extLst>
              <a:ext uri="{FF2B5EF4-FFF2-40B4-BE49-F238E27FC236}">
                <a16:creationId xmlns:a16="http://schemas.microsoft.com/office/drawing/2014/main" id="{656B3FC3-6C4F-B0E0-BC08-1DF6577C4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342900"/>
            <a:ext cx="8305801" cy="6477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596C3EB-D002-40C7-5CB0-D6DF32D69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350520"/>
            <a:ext cx="84582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3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479829" y="1028700"/>
            <a:ext cx="5779471" cy="4550020"/>
          </a:xfrm>
          <a:custGeom>
            <a:avLst/>
            <a:gdLst/>
            <a:ahLst/>
            <a:cxnLst/>
            <a:rect l="l" t="t" r="r" b="b"/>
            <a:pathLst>
              <a:path w="5779471" h="4550020">
                <a:moveTo>
                  <a:pt x="0" y="0"/>
                </a:moveTo>
                <a:lnTo>
                  <a:pt x="5779471" y="0"/>
                </a:lnTo>
                <a:lnTo>
                  <a:pt x="5779471" y="4550020"/>
                </a:lnTo>
                <a:lnTo>
                  <a:pt x="0" y="4550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699" y="1714500"/>
            <a:ext cx="10451129" cy="1993559"/>
          </a:xfrm>
          <a:prstGeom prst="rect">
            <a:avLst/>
          </a:prstGeom>
        </p:spPr>
        <p:txBody>
          <a:bodyPr wrap="square" lIns="0" tIns="0" rIns="0" bIns="0" rtlCol="0" anchor="t">
            <a:spAutoFit/>
          </a:bodyPr>
          <a:lstStyle/>
          <a:p>
            <a:pPr>
              <a:lnSpc>
                <a:spcPts val="7656"/>
              </a:lnSpc>
            </a:pPr>
            <a:r>
              <a:rPr lang="en-US" sz="8000" dirty="0"/>
              <a:t>10.Sea Level Prediction from CO₂ Concentration</a:t>
            </a:r>
            <a:endParaRPr lang="en-US" sz="8000" spc="-431" dirty="0">
              <a:solidFill>
                <a:srgbClr val="000000"/>
              </a:solidFill>
              <a:latin typeface="TT Interphases"/>
              <a:ea typeface="TT Interphases"/>
              <a:cs typeface="TT Interphases"/>
              <a:sym typeface="TT Interphases"/>
            </a:endParaRPr>
          </a:p>
        </p:txBody>
      </p:sp>
      <p:sp>
        <p:nvSpPr>
          <p:cNvPr id="8" name="Freeform 8"/>
          <p:cNvSpPr/>
          <p:nvPr/>
        </p:nvSpPr>
        <p:spPr>
          <a:xfrm rot="-5400000">
            <a:off x="12099117" y="320451"/>
            <a:ext cx="585299" cy="2800867"/>
          </a:xfrm>
          <a:custGeom>
            <a:avLst/>
            <a:gdLst/>
            <a:ahLst/>
            <a:cxnLst/>
            <a:rect l="l" t="t" r="r" b="b"/>
            <a:pathLst>
              <a:path w="969594" h="3396666">
                <a:moveTo>
                  <a:pt x="0" y="0"/>
                </a:moveTo>
                <a:lnTo>
                  <a:pt x="969594" y="0"/>
                </a:lnTo>
                <a:lnTo>
                  <a:pt x="969594" y="3396666"/>
                </a:lnTo>
                <a:lnTo>
                  <a:pt x="0" y="33966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5" name="TextBox 14">
            <a:extLst>
              <a:ext uri="{FF2B5EF4-FFF2-40B4-BE49-F238E27FC236}">
                <a16:creationId xmlns:a16="http://schemas.microsoft.com/office/drawing/2014/main" id="{1A3E0C5E-4C30-6A99-EA2A-ED1087976A35}"/>
              </a:ext>
            </a:extLst>
          </p:cNvPr>
          <p:cNvSpPr txBox="1"/>
          <p:nvPr/>
        </p:nvSpPr>
        <p:spPr>
          <a:xfrm>
            <a:off x="838200" y="4070524"/>
            <a:ext cx="10641628" cy="5016758"/>
          </a:xfrm>
          <a:prstGeom prst="rect">
            <a:avLst/>
          </a:prstGeom>
          <a:noFill/>
        </p:spPr>
        <p:txBody>
          <a:bodyPr wrap="square">
            <a:spAutoFit/>
          </a:bodyPr>
          <a:lstStyle/>
          <a:p>
            <a:pPr>
              <a:buNone/>
            </a:pPr>
            <a:r>
              <a:rPr lang="en-IN" sz="3200" b="1" dirty="0"/>
              <a:t>Overview:</a:t>
            </a:r>
            <a:br>
              <a:rPr lang="en-IN" sz="3200" dirty="0"/>
            </a:br>
            <a:r>
              <a:rPr lang="en-IN" sz="3200" dirty="0"/>
              <a:t>We implemented a two-step predictive approach to estimate future sea level rise based on atmospheric CO₂ concentrations. The method combines two regression models:</a:t>
            </a:r>
          </a:p>
          <a:p>
            <a:pPr>
              <a:buNone/>
            </a:pPr>
            <a:endParaRPr lang="en-IN" sz="3200" dirty="0"/>
          </a:p>
          <a:p>
            <a:pPr>
              <a:buFont typeface="Arial" panose="020B0604020202020204" pitchFamily="34" charset="0"/>
              <a:buChar char="•"/>
            </a:pPr>
            <a:r>
              <a:rPr lang="en-IN" sz="3200" b="1" dirty="0"/>
              <a:t>Model A:</a:t>
            </a:r>
            <a:r>
              <a:rPr lang="en-IN" sz="3200" dirty="0"/>
              <a:t> Predicts the </a:t>
            </a:r>
            <a:r>
              <a:rPr lang="en-IN" sz="3200" b="1" dirty="0"/>
              <a:t>temperature anomaly</a:t>
            </a:r>
            <a:r>
              <a:rPr lang="en-IN" sz="3200" dirty="0"/>
              <a:t> (Temp_anomaly) from CO₂ concentration (CO₂_ppm).</a:t>
            </a:r>
          </a:p>
          <a:p>
            <a:pPr>
              <a:buFont typeface="Arial" panose="020B0604020202020204" pitchFamily="34" charset="0"/>
              <a:buChar char="•"/>
            </a:pPr>
            <a:r>
              <a:rPr lang="en-IN" sz="3200" b="1" dirty="0"/>
              <a:t>Model B:</a:t>
            </a:r>
            <a:r>
              <a:rPr lang="en-IN" sz="3200" dirty="0"/>
              <a:t> Predicts </a:t>
            </a:r>
            <a:r>
              <a:rPr lang="en-IN" sz="3200" b="1" dirty="0"/>
              <a:t>sea level rise</a:t>
            </a:r>
            <a:r>
              <a:rPr lang="en-IN" sz="3200" dirty="0"/>
              <a:t> (SeaLevel_mm) from the </a:t>
            </a:r>
            <a:r>
              <a:rPr lang="en-IN" sz="3200" b="1" dirty="0"/>
              <a:t>cumulative temperature anomaly</a:t>
            </a:r>
            <a:r>
              <a:rPr lang="en-IN" sz="3200" dirty="0"/>
              <a:t> (Temp_cumsum) using a quadratic regression.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725400" y="419100"/>
            <a:ext cx="5067300" cy="5943600"/>
          </a:xfrm>
          <a:custGeom>
            <a:avLst/>
            <a:gdLst/>
            <a:ahLst/>
            <a:cxnLst/>
            <a:rect l="l" t="t" r="r" b="b"/>
            <a:pathLst>
              <a:path w="8259635" h="8229600">
                <a:moveTo>
                  <a:pt x="0" y="0"/>
                </a:moveTo>
                <a:lnTo>
                  <a:pt x="8259635" y="0"/>
                </a:lnTo>
                <a:lnTo>
                  <a:pt x="8259635"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2">
            <a:extLst>
              <a:ext uri="{FF2B5EF4-FFF2-40B4-BE49-F238E27FC236}">
                <a16:creationId xmlns:a16="http://schemas.microsoft.com/office/drawing/2014/main" id="{A0DF218D-B931-AB68-A36E-121B7CC8E9EA}"/>
              </a:ext>
            </a:extLst>
          </p:cNvPr>
          <p:cNvSpPr txBox="1"/>
          <p:nvPr/>
        </p:nvSpPr>
        <p:spPr>
          <a:xfrm>
            <a:off x="992248" y="1538228"/>
            <a:ext cx="12191999" cy="5878532"/>
          </a:xfrm>
          <a:prstGeom prst="rect">
            <a:avLst/>
          </a:prstGeom>
          <a:noFill/>
        </p:spPr>
        <p:txBody>
          <a:bodyPr wrap="square">
            <a:spAutoFit/>
          </a:bodyPr>
          <a:lstStyle/>
          <a:p>
            <a:pPr>
              <a:buNone/>
            </a:pPr>
            <a:r>
              <a:rPr lang="en-US" sz="4000" b="1" dirty="0"/>
              <a:t>11.Methodology:</a:t>
            </a:r>
            <a:endParaRPr lang="en-US" sz="4000" dirty="0"/>
          </a:p>
          <a:p>
            <a:pPr>
              <a:buFont typeface="+mj-lt"/>
              <a:buAutoNum type="arabicPeriod"/>
            </a:pPr>
            <a:r>
              <a:rPr lang="en-US" sz="2800" b="1" dirty="0"/>
              <a:t>Predict Temperature Anomaly:</a:t>
            </a:r>
            <a:br>
              <a:rPr lang="en-US" sz="2800" dirty="0"/>
            </a:br>
            <a:r>
              <a:rPr lang="en-US" sz="2800" dirty="0"/>
              <a:t>Model A estimates the expected temperature increase corresponding to a given CO₂ level.</a:t>
            </a:r>
          </a:p>
          <a:p>
            <a:pPr>
              <a:buFont typeface="+mj-lt"/>
              <a:buAutoNum type="arabicPeriod"/>
            </a:pPr>
            <a:r>
              <a:rPr lang="en-US" sz="2800" b="1" dirty="0"/>
              <a:t>Update Cumulative Temperature:</a:t>
            </a:r>
            <a:br>
              <a:rPr lang="en-US" sz="2800" dirty="0"/>
            </a:br>
            <a:r>
              <a:rPr lang="en-US" sz="2800" dirty="0"/>
              <a:t>The predicted temperature anomaly is added to the historical cumulative temperature anomaly to account for accumulated warming.</a:t>
            </a:r>
          </a:p>
          <a:p>
            <a:pPr>
              <a:buFont typeface="+mj-lt"/>
              <a:buAutoNum type="arabicPeriod"/>
            </a:pPr>
            <a:r>
              <a:rPr lang="en-US" sz="2800" b="1" dirty="0"/>
              <a:t>Predict Sea Level Rise:</a:t>
            </a:r>
            <a:br>
              <a:rPr lang="en-US" sz="2800" dirty="0"/>
            </a:br>
            <a:r>
              <a:rPr lang="en-US" sz="2800" dirty="0"/>
              <a:t>Model B uses the updated cumulative temperature to predict the corresponding sea level rise.</a:t>
            </a:r>
          </a:p>
          <a:p>
            <a:r>
              <a:rPr lang="en-US" sz="2800" b="1" dirty="0"/>
              <a:t>Output:</a:t>
            </a:r>
            <a:br>
              <a:rPr lang="en-US" sz="2800" dirty="0"/>
            </a:br>
            <a:r>
              <a:rPr lang="en-US" sz="2800" dirty="0"/>
              <a:t>For a given CO₂ level, the function returns:</a:t>
            </a:r>
          </a:p>
          <a:p>
            <a:pPr>
              <a:buNone/>
            </a:pPr>
            <a:endParaRPr lang="en-US" sz="2800" dirty="0"/>
          </a:p>
        </p:txBody>
      </p:sp>
      <p:sp>
        <p:nvSpPr>
          <p:cNvPr id="33" name="TextBox 32">
            <a:extLst>
              <a:ext uri="{FF2B5EF4-FFF2-40B4-BE49-F238E27FC236}">
                <a16:creationId xmlns:a16="http://schemas.microsoft.com/office/drawing/2014/main" id="{0746DB9B-391C-25F5-66E5-B280F146A701}"/>
              </a:ext>
            </a:extLst>
          </p:cNvPr>
          <p:cNvSpPr txBox="1"/>
          <p:nvPr/>
        </p:nvSpPr>
        <p:spPr>
          <a:xfrm>
            <a:off x="4572000" y="4543336"/>
            <a:ext cx="9144000" cy="369332"/>
          </a:xfrm>
          <a:prstGeom prst="rect">
            <a:avLst/>
          </a:prstGeom>
          <a:noFill/>
        </p:spPr>
        <p:txBody>
          <a:bodyPr wrap="square">
            <a:spAutoFit/>
          </a:bodyPr>
          <a:lstStyle/>
          <a:p>
            <a:r>
              <a:rPr lang="en-IN" dirty="0"/>
              <a:t> </a:t>
            </a:r>
          </a:p>
        </p:txBody>
      </p:sp>
      <p:graphicFrame>
        <p:nvGraphicFramePr>
          <p:cNvPr id="4" name="Table 3">
            <a:extLst>
              <a:ext uri="{FF2B5EF4-FFF2-40B4-BE49-F238E27FC236}">
                <a16:creationId xmlns:a16="http://schemas.microsoft.com/office/drawing/2014/main" id="{81BE9F8F-E2D7-CE76-640F-922E4EAA095F}"/>
              </a:ext>
            </a:extLst>
          </p:cNvPr>
          <p:cNvGraphicFramePr>
            <a:graphicFrameLocks noGrp="1"/>
          </p:cNvGraphicFramePr>
          <p:nvPr>
            <p:extLst>
              <p:ext uri="{D42A27DB-BD31-4B8C-83A1-F6EECF244321}">
                <p14:modId xmlns:p14="http://schemas.microsoft.com/office/powerpoint/2010/main" val="668760993"/>
              </p:ext>
            </p:extLst>
          </p:nvPr>
        </p:nvGraphicFramePr>
        <p:xfrm>
          <a:off x="10250548" y="6645652"/>
          <a:ext cx="7696200" cy="2103120"/>
        </p:xfrm>
        <a:graphic>
          <a:graphicData uri="http://schemas.openxmlformats.org/drawingml/2006/table">
            <a:tbl>
              <a:tblPr/>
              <a:tblGrid>
                <a:gridCol w="3848100">
                  <a:extLst>
                    <a:ext uri="{9D8B030D-6E8A-4147-A177-3AD203B41FA5}">
                      <a16:colId xmlns:a16="http://schemas.microsoft.com/office/drawing/2014/main" val="2453264601"/>
                    </a:ext>
                  </a:extLst>
                </a:gridCol>
                <a:gridCol w="3848100">
                  <a:extLst>
                    <a:ext uri="{9D8B030D-6E8A-4147-A177-3AD203B41FA5}">
                      <a16:colId xmlns:a16="http://schemas.microsoft.com/office/drawing/2014/main" val="952438023"/>
                    </a:ext>
                  </a:extLst>
                </a:gridCol>
              </a:tblGrid>
              <a:tr h="0">
                <a:tc>
                  <a:txBody>
                    <a:bodyPr/>
                    <a:lstStyle/>
                    <a:p>
                      <a:pPr>
                        <a:buNone/>
                      </a:pPr>
                      <a:r>
                        <a:rPr lang="en-IN"/>
                        <a:t>Output</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extLst>
                  <a:ext uri="{0D108BD9-81ED-4DB2-BD59-A6C34878D82A}">
                    <a16:rowId xmlns:a16="http://schemas.microsoft.com/office/drawing/2014/main" val="644023091"/>
                  </a:ext>
                </a:extLst>
              </a:tr>
              <a:tr h="0">
                <a:tc>
                  <a:txBody>
                    <a:bodyPr/>
                    <a:lstStyle/>
                    <a:p>
                      <a:pPr>
                        <a:buNone/>
                      </a:pPr>
                      <a:r>
                        <a:rPr lang="en-IN"/>
                        <a:t>CO₂ Level (ppm)</a:t>
                      </a:r>
                    </a:p>
                  </a:txBody>
                  <a:tcPr anchor="ctr">
                    <a:lnL>
                      <a:noFill/>
                    </a:lnL>
                    <a:lnR>
                      <a:noFill/>
                    </a:lnR>
                    <a:lnT>
                      <a:noFill/>
                    </a:lnT>
                    <a:lnB>
                      <a:noFill/>
                    </a:lnB>
                    <a:noFill/>
                  </a:tcPr>
                </a:tc>
                <a:tc>
                  <a:txBody>
                    <a:bodyPr/>
                    <a:lstStyle/>
                    <a:p>
                      <a:pPr>
                        <a:buNone/>
                      </a:pPr>
                      <a:r>
                        <a:rPr lang="en-IN"/>
                        <a:t>Input CO₂ concentration</a:t>
                      </a:r>
                    </a:p>
                  </a:txBody>
                  <a:tcPr anchor="ctr">
                    <a:lnL>
                      <a:noFill/>
                    </a:lnL>
                    <a:lnR>
                      <a:noFill/>
                    </a:lnR>
                    <a:lnT>
                      <a:noFill/>
                    </a:lnT>
                    <a:lnB>
                      <a:noFill/>
                    </a:lnB>
                    <a:noFill/>
                  </a:tcPr>
                </a:tc>
                <a:extLst>
                  <a:ext uri="{0D108BD9-81ED-4DB2-BD59-A6C34878D82A}">
                    <a16:rowId xmlns:a16="http://schemas.microsoft.com/office/drawing/2014/main" val="2383604611"/>
                  </a:ext>
                </a:extLst>
              </a:tr>
              <a:tr h="0">
                <a:tc>
                  <a:txBody>
                    <a:bodyPr/>
                    <a:lstStyle/>
                    <a:p>
                      <a:pPr>
                        <a:buNone/>
                      </a:pPr>
                      <a:r>
                        <a:rPr lang="en-IN"/>
                        <a:t>Predicted Temperature Anomaly (°C)</a:t>
                      </a:r>
                    </a:p>
                  </a:txBody>
                  <a:tcPr anchor="ctr">
                    <a:lnL>
                      <a:noFill/>
                    </a:lnL>
                    <a:lnR>
                      <a:noFill/>
                    </a:lnR>
                    <a:lnT>
                      <a:noFill/>
                    </a:lnT>
                    <a:lnB>
                      <a:noFill/>
                    </a:lnB>
                    <a:noFill/>
                  </a:tcPr>
                </a:tc>
                <a:tc>
                  <a:txBody>
                    <a:bodyPr/>
                    <a:lstStyle/>
                    <a:p>
                      <a:pPr>
                        <a:buNone/>
                      </a:pPr>
                      <a:r>
                        <a:rPr lang="en-IN"/>
                        <a:t>Estimated global temperature increase</a:t>
                      </a:r>
                    </a:p>
                  </a:txBody>
                  <a:tcPr anchor="ctr">
                    <a:lnL>
                      <a:noFill/>
                    </a:lnL>
                    <a:lnR>
                      <a:noFill/>
                    </a:lnR>
                    <a:lnT>
                      <a:noFill/>
                    </a:lnT>
                    <a:lnB>
                      <a:noFill/>
                    </a:lnB>
                    <a:noFill/>
                  </a:tcPr>
                </a:tc>
                <a:extLst>
                  <a:ext uri="{0D108BD9-81ED-4DB2-BD59-A6C34878D82A}">
                    <a16:rowId xmlns:a16="http://schemas.microsoft.com/office/drawing/2014/main" val="2752110594"/>
                  </a:ext>
                </a:extLst>
              </a:tr>
              <a:tr h="0">
                <a:tc>
                  <a:txBody>
                    <a:bodyPr/>
                    <a:lstStyle/>
                    <a:p>
                      <a:pPr>
                        <a:buNone/>
                      </a:pPr>
                      <a:r>
                        <a:rPr lang="en-IN"/>
                        <a:t>Cumulative Temperature Anomaly (°C)</a:t>
                      </a:r>
                    </a:p>
                  </a:txBody>
                  <a:tcPr anchor="ctr">
                    <a:lnL>
                      <a:noFill/>
                    </a:lnL>
                    <a:lnR>
                      <a:noFill/>
                    </a:lnR>
                    <a:lnT>
                      <a:noFill/>
                    </a:lnT>
                    <a:lnB>
                      <a:noFill/>
                    </a:lnB>
                    <a:noFill/>
                  </a:tcPr>
                </a:tc>
                <a:tc>
                  <a:txBody>
                    <a:bodyPr/>
                    <a:lstStyle/>
                    <a:p>
                      <a:pPr>
                        <a:buNone/>
                      </a:pPr>
                      <a:r>
                        <a:rPr lang="en-US"/>
                        <a:t>Updated total warming including past data</a:t>
                      </a:r>
                    </a:p>
                  </a:txBody>
                  <a:tcPr anchor="ctr">
                    <a:lnL>
                      <a:noFill/>
                    </a:lnL>
                    <a:lnR>
                      <a:noFill/>
                    </a:lnR>
                    <a:lnT>
                      <a:noFill/>
                    </a:lnT>
                    <a:lnB>
                      <a:noFill/>
                    </a:lnB>
                    <a:noFill/>
                  </a:tcPr>
                </a:tc>
                <a:extLst>
                  <a:ext uri="{0D108BD9-81ED-4DB2-BD59-A6C34878D82A}">
                    <a16:rowId xmlns:a16="http://schemas.microsoft.com/office/drawing/2014/main" val="1168035700"/>
                  </a:ext>
                </a:extLst>
              </a:tr>
              <a:tr h="0">
                <a:tc>
                  <a:txBody>
                    <a:bodyPr/>
                    <a:lstStyle/>
                    <a:p>
                      <a:pPr>
                        <a:buNone/>
                      </a:pPr>
                      <a:r>
                        <a:rPr lang="en-US"/>
                        <a:t>Predicted Sea Level Rise (mm)</a:t>
                      </a:r>
                    </a:p>
                  </a:txBody>
                  <a:tcPr anchor="ctr">
                    <a:lnL>
                      <a:noFill/>
                    </a:lnL>
                    <a:lnR>
                      <a:noFill/>
                    </a:lnR>
                    <a:lnT>
                      <a:noFill/>
                    </a:lnT>
                    <a:lnB>
                      <a:noFill/>
                    </a:lnB>
                    <a:noFill/>
                  </a:tcPr>
                </a:tc>
                <a:tc>
                  <a:txBody>
                    <a:bodyPr/>
                    <a:lstStyle/>
                    <a:p>
                      <a:pPr>
                        <a:buNone/>
                      </a:pPr>
                      <a:r>
                        <a:rPr lang="en-US" dirty="0"/>
                        <a:t>Estimated rise relative to baseline</a:t>
                      </a:r>
                    </a:p>
                  </a:txBody>
                  <a:tcPr anchor="ctr">
                    <a:lnL>
                      <a:noFill/>
                    </a:lnL>
                    <a:lnR>
                      <a:noFill/>
                    </a:lnR>
                    <a:lnT>
                      <a:noFill/>
                    </a:lnT>
                    <a:lnB>
                      <a:noFill/>
                    </a:lnB>
                    <a:noFill/>
                  </a:tcPr>
                </a:tc>
                <a:extLst>
                  <a:ext uri="{0D108BD9-81ED-4DB2-BD59-A6C34878D82A}">
                    <a16:rowId xmlns:a16="http://schemas.microsoft.com/office/drawing/2014/main" val="4267378857"/>
                  </a:ext>
                </a:extLst>
              </a:tr>
            </a:tbl>
          </a:graphicData>
        </a:graphic>
      </p:graphicFrame>
      <p:sp>
        <p:nvSpPr>
          <p:cNvPr id="9" name="TextBox 8">
            <a:extLst>
              <a:ext uri="{FF2B5EF4-FFF2-40B4-BE49-F238E27FC236}">
                <a16:creationId xmlns:a16="http://schemas.microsoft.com/office/drawing/2014/main" id="{BA22A57B-ABDC-092E-2312-7FCA4C1F6A80}"/>
              </a:ext>
            </a:extLst>
          </p:cNvPr>
          <p:cNvSpPr txBox="1"/>
          <p:nvPr/>
        </p:nvSpPr>
        <p:spPr>
          <a:xfrm>
            <a:off x="838200" y="6935510"/>
            <a:ext cx="9258300" cy="2677656"/>
          </a:xfrm>
          <a:prstGeom prst="rect">
            <a:avLst/>
          </a:prstGeom>
          <a:noFill/>
        </p:spPr>
        <p:txBody>
          <a:bodyPr wrap="square">
            <a:spAutoFit/>
          </a:bodyPr>
          <a:lstStyle/>
          <a:p>
            <a:r>
              <a:rPr lang="en-US" sz="2800" b="1" dirty="0"/>
              <a:t>Summary:</a:t>
            </a:r>
            <a:br>
              <a:rPr lang="en-US" sz="2800" dirty="0"/>
            </a:br>
            <a:r>
              <a:rPr lang="en-US" sz="2800" dirty="0"/>
              <a:t>This approach enables us to translate CO₂ emissions into temperature changes and then into sea level rise. It provides a simple and interpretable chain of predictions, capturing both the immediate impact of CO₂ on temperature and the resulting effect on sea level.</a:t>
            </a:r>
            <a:endParaRPr lang="en-IN"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BAC8F-E111-9504-FF04-3B306C68974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3A849E8-64C5-DA14-83AF-9B92B70F5FA9}"/>
              </a:ext>
            </a:extLst>
          </p:cNvPr>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2">
            <a:extLst>
              <a:ext uri="{FF2B5EF4-FFF2-40B4-BE49-F238E27FC236}">
                <a16:creationId xmlns:a16="http://schemas.microsoft.com/office/drawing/2014/main" id="{5CE3378C-D91A-6D8F-228D-C012EEFEC679}"/>
              </a:ext>
            </a:extLst>
          </p:cNvPr>
          <p:cNvSpPr txBox="1"/>
          <p:nvPr/>
        </p:nvSpPr>
        <p:spPr>
          <a:xfrm>
            <a:off x="992248" y="1538228"/>
            <a:ext cx="12191999" cy="707886"/>
          </a:xfrm>
          <a:prstGeom prst="rect">
            <a:avLst/>
          </a:prstGeom>
          <a:noFill/>
        </p:spPr>
        <p:txBody>
          <a:bodyPr wrap="square">
            <a:spAutoFit/>
          </a:bodyPr>
          <a:lstStyle/>
          <a:p>
            <a:pPr>
              <a:buNone/>
            </a:pPr>
            <a:r>
              <a:rPr lang="en-US" sz="4000" b="1" dirty="0"/>
              <a:t>12.</a:t>
            </a:r>
            <a:r>
              <a:rPr lang="en-IN" sz="4000" b="1" dirty="0">
                <a:solidFill>
                  <a:srgbClr val="3C4043"/>
                </a:solidFill>
                <a:effectLst/>
                <a:latin typeface="Arial-BoldMT"/>
              </a:rPr>
              <a:t> Future Projections and Scenario Analysis</a:t>
            </a:r>
            <a:r>
              <a:rPr lang="en-US" sz="4000" b="1" dirty="0"/>
              <a:t>:</a:t>
            </a:r>
            <a:endParaRPr lang="en-US" sz="4000" dirty="0"/>
          </a:p>
        </p:txBody>
      </p:sp>
      <p:sp>
        <p:nvSpPr>
          <p:cNvPr id="33" name="TextBox 32">
            <a:extLst>
              <a:ext uri="{FF2B5EF4-FFF2-40B4-BE49-F238E27FC236}">
                <a16:creationId xmlns:a16="http://schemas.microsoft.com/office/drawing/2014/main" id="{B1FD7F94-6B11-42D1-0CFA-54A601B79946}"/>
              </a:ext>
            </a:extLst>
          </p:cNvPr>
          <p:cNvSpPr txBox="1"/>
          <p:nvPr/>
        </p:nvSpPr>
        <p:spPr>
          <a:xfrm>
            <a:off x="4572000" y="4543336"/>
            <a:ext cx="9144000" cy="369332"/>
          </a:xfrm>
          <a:prstGeom prst="rect">
            <a:avLst/>
          </a:prstGeom>
          <a:noFill/>
        </p:spPr>
        <p:txBody>
          <a:bodyPr wrap="square">
            <a:spAutoFit/>
          </a:bodyPr>
          <a:lstStyle/>
          <a:p>
            <a:r>
              <a:rPr lang="en-IN" dirty="0"/>
              <a:t> </a:t>
            </a:r>
          </a:p>
        </p:txBody>
      </p:sp>
      <p:pic>
        <p:nvPicPr>
          <p:cNvPr id="1026" name="Picture 2">
            <a:extLst>
              <a:ext uri="{FF2B5EF4-FFF2-40B4-BE49-F238E27FC236}">
                <a16:creationId xmlns:a16="http://schemas.microsoft.com/office/drawing/2014/main" id="{E44AB8B6-3892-1579-3570-C96F9A0BB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248" y="2938462"/>
            <a:ext cx="7465953" cy="5405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D3202F-5BC1-2C0F-21BC-45753654E6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9928" y="2939691"/>
            <a:ext cx="8659872" cy="525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3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162300"/>
            <a:ext cx="5829300" cy="6096000"/>
          </a:xfrm>
          <a:custGeom>
            <a:avLst/>
            <a:gdLst/>
            <a:ahLst/>
            <a:cxnLst/>
            <a:rect l="l" t="t" r="r" b="b"/>
            <a:pathLst>
              <a:path w="7548480" h="7013224">
                <a:moveTo>
                  <a:pt x="0" y="0"/>
                </a:moveTo>
                <a:lnTo>
                  <a:pt x="7548480" y="0"/>
                </a:lnTo>
                <a:lnTo>
                  <a:pt x="7548480" y="7013224"/>
                </a:lnTo>
                <a:lnTo>
                  <a:pt x="0" y="7013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6035449" y="1028700"/>
            <a:ext cx="1223851" cy="847795"/>
          </a:xfrm>
          <a:custGeom>
            <a:avLst/>
            <a:gdLst/>
            <a:ahLst/>
            <a:cxnLst/>
            <a:rect l="l" t="t" r="r" b="b"/>
            <a:pathLst>
              <a:path w="1223851" h="847795">
                <a:moveTo>
                  <a:pt x="1223851" y="0"/>
                </a:moveTo>
                <a:lnTo>
                  <a:pt x="0" y="0"/>
                </a:lnTo>
                <a:lnTo>
                  <a:pt x="0" y="847795"/>
                </a:lnTo>
                <a:lnTo>
                  <a:pt x="1223851" y="847795"/>
                </a:lnTo>
                <a:lnTo>
                  <a:pt x="1223851"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85800" y="1759858"/>
            <a:ext cx="10172700" cy="1032719"/>
          </a:xfrm>
          <a:prstGeom prst="rect">
            <a:avLst/>
          </a:prstGeom>
        </p:spPr>
        <p:txBody>
          <a:bodyPr wrap="square" lIns="0" tIns="0" rIns="0" bIns="0" rtlCol="0" anchor="t">
            <a:spAutoFit/>
          </a:bodyPr>
          <a:lstStyle/>
          <a:p>
            <a:pPr>
              <a:lnSpc>
                <a:spcPts val="7656"/>
              </a:lnSpc>
            </a:pPr>
            <a:r>
              <a:rPr lang="en-IN" sz="8800" dirty="0"/>
              <a:t>1.Problem Statement</a:t>
            </a:r>
            <a:endParaRPr lang="en-US" sz="8800" spc="-431" dirty="0">
              <a:solidFill>
                <a:srgbClr val="000000"/>
              </a:solidFill>
              <a:latin typeface="TT Interphases"/>
              <a:ea typeface="TT Interphases"/>
              <a:cs typeface="TT Interphases"/>
              <a:sym typeface="TT Interphases"/>
            </a:endParaRPr>
          </a:p>
        </p:txBody>
      </p:sp>
      <p:sp>
        <p:nvSpPr>
          <p:cNvPr id="7" name="TextBox 7"/>
          <p:cNvSpPr txBox="1"/>
          <p:nvPr/>
        </p:nvSpPr>
        <p:spPr>
          <a:xfrm>
            <a:off x="7543800" y="3041213"/>
            <a:ext cx="10439400" cy="6567952"/>
          </a:xfrm>
          <a:prstGeom prst="rect">
            <a:avLst/>
          </a:prstGeom>
        </p:spPr>
        <p:txBody>
          <a:bodyPr wrap="square" lIns="0" tIns="0" rIns="0" bIns="0" rtlCol="0" anchor="t">
            <a:spAutoFit/>
          </a:bodyPr>
          <a:lstStyle/>
          <a:p>
            <a:pPr>
              <a:buNone/>
            </a:pPr>
            <a:r>
              <a:rPr lang="en-US" sz="2900" dirty="0"/>
              <a:t>Climate change is a serious global issue that affects the environment, human health, and economies. Increasing greenhouse gas emissions and changing weather patterns make it important to build models that can predict and explain these changes.</a:t>
            </a:r>
          </a:p>
          <a:p>
            <a:pPr>
              <a:buNone/>
            </a:pPr>
            <a:r>
              <a:rPr lang="en-US" sz="2900" dirty="0"/>
              <a:t>The goal of this project is to study climate data, find the main factors that influence CO₂ emissions, and create predictive models that can forecast future climate trends.</a:t>
            </a:r>
          </a:p>
          <a:p>
            <a:pPr>
              <a:buNone/>
            </a:pPr>
            <a:endParaRPr lang="en-US" sz="2900" dirty="0"/>
          </a:p>
          <a:p>
            <a:pPr>
              <a:buNone/>
            </a:pPr>
            <a:r>
              <a:rPr lang="en-US" sz="2900" dirty="0"/>
              <a:t>Using data analysis and machine learning, the project aims to answer:</a:t>
            </a:r>
          </a:p>
          <a:p>
            <a:pPr>
              <a:buFont typeface="Arial" panose="020B0604020202020204" pitchFamily="34" charset="0"/>
              <a:buChar char="•"/>
            </a:pPr>
            <a:r>
              <a:rPr lang="en-US" sz="2900" dirty="0"/>
              <a:t>What factors in the atmosphere and environment contribute most to CO₂ emissions?</a:t>
            </a:r>
          </a:p>
          <a:p>
            <a:pPr>
              <a:buFont typeface="Arial" panose="020B0604020202020204" pitchFamily="34" charset="0"/>
              <a:buChar char="•"/>
            </a:pPr>
            <a:r>
              <a:rPr lang="en-US" sz="2900" dirty="0"/>
              <a:t>How can predictive models help forecast future climate changes?</a:t>
            </a:r>
          </a:p>
          <a:p>
            <a:pPr>
              <a:buFont typeface="Arial" panose="020B0604020202020204" pitchFamily="34" charset="0"/>
              <a:buChar char="•"/>
            </a:pPr>
            <a:r>
              <a:rPr lang="en-US" sz="2900" dirty="0"/>
              <a:t>How can these insights support governments and organizations in planning effective climate actions?</a:t>
            </a:r>
          </a:p>
          <a:p>
            <a:pPr algn="l">
              <a:lnSpc>
                <a:spcPts val="2380"/>
              </a:lnSpc>
            </a:pPr>
            <a:endParaRPr lang="en-US" sz="29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8DDA-078C-F0E6-FE2F-77E2BC8037B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C10A960-1412-46E1-2E4D-DF4E4DD5D328}"/>
              </a:ext>
            </a:extLst>
          </p:cNvPr>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C3E7DB1-CB35-61D9-232D-9F4D7736788F}"/>
              </a:ext>
            </a:extLst>
          </p:cNvPr>
          <p:cNvSpPr/>
          <p:nvPr/>
        </p:nvSpPr>
        <p:spPr>
          <a:xfrm>
            <a:off x="12534900" y="342900"/>
            <a:ext cx="5067300" cy="5943600"/>
          </a:xfrm>
          <a:custGeom>
            <a:avLst/>
            <a:gdLst/>
            <a:ahLst/>
            <a:cxnLst/>
            <a:rect l="l" t="t" r="r" b="b"/>
            <a:pathLst>
              <a:path w="8259635" h="8229600">
                <a:moveTo>
                  <a:pt x="0" y="0"/>
                </a:moveTo>
                <a:lnTo>
                  <a:pt x="8259635" y="0"/>
                </a:lnTo>
                <a:lnTo>
                  <a:pt x="8259635"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a:extLst>
              <a:ext uri="{FF2B5EF4-FFF2-40B4-BE49-F238E27FC236}">
                <a16:creationId xmlns:a16="http://schemas.microsoft.com/office/drawing/2014/main" id="{C3B52073-FB7F-069B-2EBA-0E75FE974BCA}"/>
              </a:ext>
            </a:extLst>
          </p:cNvPr>
          <p:cNvSpPr txBox="1"/>
          <p:nvPr/>
        </p:nvSpPr>
        <p:spPr>
          <a:xfrm>
            <a:off x="998112" y="1055149"/>
            <a:ext cx="12870288" cy="3008388"/>
          </a:xfrm>
          <a:prstGeom prst="rect">
            <a:avLst/>
          </a:prstGeom>
        </p:spPr>
        <p:txBody>
          <a:bodyPr wrap="square" lIns="0" tIns="0" rIns="0" bIns="0" rtlCol="0" anchor="t">
            <a:spAutoFit/>
          </a:bodyPr>
          <a:lstStyle/>
          <a:p>
            <a:pPr>
              <a:lnSpc>
                <a:spcPts val="12524"/>
              </a:lnSpc>
            </a:pPr>
            <a:r>
              <a:rPr lang="en-US" sz="6600" b="1" dirty="0"/>
              <a:t>11.Example Prediction:</a:t>
            </a:r>
            <a:endParaRPr lang="en-US" sz="6600" dirty="0"/>
          </a:p>
          <a:p>
            <a:pPr>
              <a:lnSpc>
                <a:spcPts val="12524"/>
              </a:lnSpc>
            </a:pPr>
            <a:endParaRPr lang="en-US" sz="6600" spc="-705" dirty="0">
              <a:solidFill>
                <a:srgbClr val="000000"/>
              </a:solidFill>
              <a:latin typeface="TT Interphases"/>
              <a:ea typeface="TT Interphases"/>
              <a:cs typeface="TT Interphases"/>
              <a:sym typeface="TT Interphases"/>
            </a:endParaRPr>
          </a:p>
        </p:txBody>
      </p:sp>
      <p:sp>
        <p:nvSpPr>
          <p:cNvPr id="9" name="TextBox 8">
            <a:extLst>
              <a:ext uri="{FF2B5EF4-FFF2-40B4-BE49-F238E27FC236}">
                <a16:creationId xmlns:a16="http://schemas.microsoft.com/office/drawing/2014/main" id="{758E3658-4C18-8C96-2FBE-0AC405A38F1D}"/>
              </a:ext>
            </a:extLst>
          </p:cNvPr>
          <p:cNvSpPr txBox="1"/>
          <p:nvPr/>
        </p:nvSpPr>
        <p:spPr>
          <a:xfrm>
            <a:off x="1028700" y="4988947"/>
            <a:ext cx="9144000" cy="646331"/>
          </a:xfrm>
          <a:prstGeom prst="rect">
            <a:avLst/>
          </a:prstGeom>
          <a:noFill/>
        </p:spPr>
        <p:txBody>
          <a:bodyPr wrap="square">
            <a:spAutoFit/>
          </a:bodyPr>
          <a:lstStyle/>
          <a:p>
            <a:r>
              <a:rPr lang="en-US" dirty="0"/>
              <a:t>result = predict_sea_level_from_co2(400, modelA, polyA, modelB, polyB, </a:t>
            </a:r>
            <a:r>
              <a:rPr lang="en-US" dirty="0" err="1"/>
              <a:t>df</a:t>
            </a:r>
            <a:r>
              <a:rPr lang="en-US" dirty="0"/>
              <a:t>)</a:t>
            </a:r>
          </a:p>
          <a:p>
            <a:r>
              <a:rPr lang="en-US" dirty="0"/>
              <a:t>print(result)</a:t>
            </a:r>
          </a:p>
        </p:txBody>
      </p:sp>
      <p:sp>
        <p:nvSpPr>
          <p:cNvPr id="11" name="TextBox 10">
            <a:extLst>
              <a:ext uri="{FF2B5EF4-FFF2-40B4-BE49-F238E27FC236}">
                <a16:creationId xmlns:a16="http://schemas.microsoft.com/office/drawing/2014/main" id="{2BA374A9-DC12-2F92-77B4-FBD3A96EAFCB}"/>
              </a:ext>
            </a:extLst>
          </p:cNvPr>
          <p:cNvSpPr txBox="1"/>
          <p:nvPr/>
        </p:nvSpPr>
        <p:spPr>
          <a:xfrm>
            <a:off x="967632" y="3308003"/>
            <a:ext cx="9144000" cy="1384995"/>
          </a:xfrm>
          <a:prstGeom prst="rect">
            <a:avLst/>
          </a:prstGeom>
          <a:noFill/>
        </p:spPr>
        <p:txBody>
          <a:bodyPr wrap="square">
            <a:spAutoFit/>
          </a:bodyPr>
          <a:lstStyle/>
          <a:p>
            <a:pPr>
              <a:buNone/>
            </a:pPr>
            <a:r>
              <a:rPr lang="en-US" sz="2800" dirty="0"/>
              <a:t>Using the function </a:t>
            </a:r>
            <a:r>
              <a:rPr lang="en-US" sz="2800" dirty="0">
                <a:latin typeface="Courier New" panose="02070309020205020404" pitchFamily="49" charset="0"/>
              </a:rPr>
              <a:t>predict_sea_level_from_co2</a:t>
            </a:r>
            <a:r>
              <a:rPr lang="en-US" sz="2800" dirty="0"/>
              <a:t>, we estimate the sea level rise for a CO₂ concentration of </a:t>
            </a:r>
            <a:r>
              <a:rPr lang="en-US" sz="2800" b="1" dirty="0"/>
              <a:t>400 ppm</a:t>
            </a:r>
            <a:r>
              <a:rPr lang="en-US" sz="2800" dirty="0"/>
              <a:t>:</a:t>
            </a:r>
          </a:p>
        </p:txBody>
      </p:sp>
      <p:graphicFrame>
        <p:nvGraphicFramePr>
          <p:cNvPr id="13" name="Table 12">
            <a:extLst>
              <a:ext uri="{FF2B5EF4-FFF2-40B4-BE49-F238E27FC236}">
                <a16:creationId xmlns:a16="http://schemas.microsoft.com/office/drawing/2014/main" id="{351C01A8-F80C-3170-DD39-B50934DD6FD8}"/>
              </a:ext>
            </a:extLst>
          </p:cNvPr>
          <p:cNvGraphicFramePr>
            <a:graphicFrameLocks noGrp="1"/>
          </p:cNvGraphicFramePr>
          <p:nvPr>
            <p:extLst>
              <p:ext uri="{D42A27DB-BD31-4B8C-83A1-F6EECF244321}">
                <p14:modId xmlns:p14="http://schemas.microsoft.com/office/powerpoint/2010/main" val="3760794356"/>
              </p:ext>
            </p:extLst>
          </p:nvPr>
        </p:nvGraphicFramePr>
        <p:xfrm>
          <a:off x="1059180" y="5889991"/>
          <a:ext cx="11742420" cy="1280160"/>
        </p:xfrm>
        <a:graphic>
          <a:graphicData uri="http://schemas.openxmlformats.org/drawingml/2006/table">
            <a:tbl>
              <a:tblPr/>
              <a:tblGrid>
                <a:gridCol w="2935605">
                  <a:extLst>
                    <a:ext uri="{9D8B030D-6E8A-4147-A177-3AD203B41FA5}">
                      <a16:colId xmlns:a16="http://schemas.microsoft.com/office/drawing/2014/main" val="3407210220"/>
                    </a:ext>
                  </a:extLst>
                </a:gridCol>
                <a:gridCol w="2935605">
                  <a:extLst>
                    <a:ext uri="{9D8B030D-6E8A-4147-A177-3AD203B41FA5}">
                      <a16:colId xmlns:a16="http://schemas.microsoft.com/office/drawing/2014/main" val="241895753"/>
                    </a:ext>
                  </a:extLst>
                </a:gridCol>
                <a:gridCol w="2935605">
                  <a:extLst>
                    <a:ext uri="{9D8B030D-6E8A-4147-A177-3AD203B41FA5}">
                      <a16:colId xmlns:a16="http://schemas.microsoft.com/office/drawing/2014/main" val="2122107357"/>
                    </a:ext>
                  </a:extLst>
                </a:gridCol>
                <a:gridCol w="2935605">
                  <a:extLst>
                    <a:ext uri="{9D8B030D-6E8A-4147-A177-3AD203B41FA5}">
                      <a16:colId xmlns:a16="http://schemas.microsoft.com/office/drawing/2014/main" val="459914354"/>
                    </a:ext>
                  </a:extLst>
                </a:gridCol>
              </a:tblGrid>
              <a:tr h="0">
                <a:tc>
                  <a:txBody>
                    <a:bodyPr/>
                    <a:lstStyle/>
                    <a:p>
                      <a:pPr>
                        <a:buNone/>
                      </a:pPr>
                      <a:r>
                        <a:rPr lang="en-IN" sz="2400" dirty="0"/>
                        <a:t>CO₂ Level (ppm)</a:t>
                      </a:r>
                    </a:p>
                  </a:txBody>
                  <a:tcPr anchor="ctr">
                    <a:lnL>
                      <a:noFill/>
                    </a:lnL>
                    <a:lnR>
                      <a:noFill/>
                    </a:lnR>
                    <a:lnT>
                      <a:noFill/>
                    </a:lnT>
                    <a:lnB>
                      <a:noFill/>
                    </a:lnB>
                    <a:noFill/>
                  </a:tcPr>
                </a:tc>
                <a:tc>
                  <a:txBody>
                    <a:bodyPr/>
                    <a:lstStyle/>
                    <a:p>
                      <a:pPr>
                        <a:buNone/>
                      </a:pPr>
                      <a:r>
                        <a:rPr lang="en-IN" sz="2400"/>
                        <a:t>Predicted Temp Anomaly (°C)</a:t>
                      </a:r>
                    </a:p>
                  </a:txBody>
                  <a:tcPr anchor="ctr">
                    <a:lnL>
                      <a:noFill/>
                    </a:lnL>
                    <a:lnR>
                      <a:noFill/>
                    </a:lnR>
                    <a:lnT>
                      <a:noFill/>
                    </a:lnT>
                    <a:lnB>
                      <a:noFill/>
                    </a:lnB>
                    <a:noFill/>
                  </a:tcPr>
                </a:tc>
                <a:tc>
                  <a:txBody>
                    <a:bodyPr/>
                    <a:lstStyle/>
                    <a:p>
                      <a:pPr>
                        <a:buNone/>
                      </a:pPr>
                      <a:r>
                        <a:rPr lang="en-IN" sz="2400"/>
                        <a:t>Cumulative Temp Anomaly (°C)</a:t>
                      </a:r>
                    </a:p>
                  </a:txBody>
                  <a:tcPr anchor="ctr">
                    <a:lnL>
                      <a:noFill/>
                    </a:lnL>
                    <a:lnR>
                      <a:noFill/>
                    </a:lnR>
                    <a:lnT>
                      <a:noFill/>
                    </a:lnT>
                    <a:lnB>
                      <a:noFill/>
                    </a:lnB>
                    <a:noFill/>
                  </a:tcPr>
                </a:tc>
                <a:tc>
                  <a:txBody>
                    <a:bodyPr/>
                    <a:lstStyle/>
                    <a:p>
                      <a:pPr>
                        <a:buNone/>
                      </a:pPr>
                      <a:r>
                        <a:rPr lang="en-US" sz="2400" dirty="0"/>
                        <a:t>Predicted Sea Level Rise (mm)</a:t>
                      </a:r>
                    </a:p>
                  </a:txBody>
                  <a:tcPr anchor="ctr">
                    <a:lnL>
                      <a:noFill/>
                    </a:lnL>
                    <a:lnR>
                      <a:noFill/>
                    </a:lnR>
                    <a:lnT>
                      <a:noFill/>
                    </a:lnT>
                    <a:lnB>
                      <a:noFill/>
                    </a:lnB>
                    <a:noFill/>
                  </a:tcPr>
                </a:tc>
                <a:extLst>
                  <a:ext uri="{0D108BD9-81ED-4DB2-BD59-A6C34878D82A}">
                    <a16:rowId xmlns:a16="http://schemas.microsoft.com/office/drawing/2014/main" val="4224801497"/>
                  </a:ext>
                </a:extLst>
              </a:tr>
              <a:tr h="0">
                <a:tc>
                  <a:txBody>
                    <a:bodyPr/>
                    <a:lstStyle/>
                    <a:p>
                      <a:pPr>
                        <a:buNone/>
                      </a:pPr>
                      <a:r>
                        <a:rPr lang="en-IN" sz="2400"/>
                        <a:t>400</a:t>
                      </a:r>
                    </a:p>
                  </a:txBody>
                  <a:tcPr anchor="ctr">
                    <a:lnL>
                      <a:noFill/>
                    </a:lnL>
                    <a:lnR>
                      <a:noFill/>
                    </a:lnR>
                    <a:lnT>
                      <a:noFill/>
                    </a:lnT>
                    <a:lnB>
                      <a:noFill/>
                    </a:lnB>
                    <a:noFill/>
                  </a:tcPr>
                </a:tc>
                <a:tc>
                  <a:txBody>
                    <a:bodyPr/>
                    <a:lstStyle/>
                    <a:p>
                      <a:pPr>
                        <a:buNone/>
                      </a:pPr>
                      <a:r>
                        <a:rPr lang="en-IN" sz="2400" dirty="0"/>
                        <a:t>15.974871783183055</a:t>
                      </a:r>
                    </a:p>
                  </a:txBody>
                  <a:tcPr anchor="ctr">
                    <a:lnL>
                      <a:noFill/>
                    </a:lnL>
                    <a:lnR>
                      <a:noFill/>
                    </a:lnR>
                    <a:lnT>
                      <a:noFill/>
                    </a:lnT>
                    <a:lnB>
                      <a:noFill/>
                    </a:lnB>
                    <a:noFill/>
                  </a:tcPr>
                </a:tc>
                <a:tc>
                  <a:txBody>
                    <a:bodyPr/>
                    <a:lstStyle/>
                    <a:p>
                      <a:pPr>
                        <a:buNone/>
                      </a:pPr>
                      <a:r>
                        <a:rPr lang="en-IN" sz="2400" dirty="0"/>
                        <a:t> 916.087371783183</a:t>
                      </a:r>
                    </a:p>
                  </a:txBody>
                  <a:tcPr anchor="ctr">
                    <a:lnL>
                      <a:noFill/>
                    </a:lnL>
                    <a:lnR>
                      <a:noFill/>
                    </a:lnR>
                    <a:lnT>
                      <a:noFill/>
                    </a:lnT>
                    <a:lnB>
                      <a:noFill/>
                    </a:lnB>
                    <a:noFill/>
                  </a:tcPr>
                </a:tc>
                <a:tc>
                  <a:txBody>
                    <a:bodyPr/>
                    <a:lstStyle/>
                    <a:p>
                      <a:pPr>
                        <a:buNone/>
                      </a:pPr>
                      <a:r>
                        <a:rPr lang="en-IN" sz="2400" dirty="0"/>
                        <a:t>52.99705713659479</a:t>
                      </a:r>
                    </a:p>
                  </a:txBody>
                  <a:tcPr anchor="ctr">
                    <a:lnL>
                      <a:noFill/>
                    </a:lnL>
                    <a:lnR>
                      <a:noFill/>
                    </a:lnR>
                    <a:lnT>
                      <a:noFill/>
                    </a:lnT>
                    <a:lnB>
                      <a:noFill/>
                    </a:lnB>
                    <a:noFill/>
                  </a:tcPr>
                </a:tc>
                <a:extLst>
                  <a:ext uri="{0D108BD9-81ED-4DB2-BD59-A6C34878D82A}">
                    <a16:rowId xmlns:a16="http://schemas.microsoft.com/office/drawing/2014/main" val="3423453018"/>
                  </a:ext>
                </a:extLst>
              </a:tr>
            </a:tbl>
          </a:graphicData>
        </a:graphic>
      </p:graphicFrame>
      <p:sp>
        <p:nvSpPr>
          <p:cNvPr id="15" name="TextBox 14">
            <a:extLst>
              <a:ext uri="{FF2B5EF4-FFF2-40B4-BE49-F238E27FC236}">
                <a16:creationId xmlns:a16="http://schemas.microsoft.com/office/drawing/2014/main" id="{E22EEB82-BD5A-EF41-2415-415F224910A6}"/>
              </a:ext>
            </a:extLst>
          </p:cNvPr>
          <p:cNvSpPr txBox="1"/>
          <p:nvPr/>
        </p:nvSpPr>
        <p:spPr>
          <a:xfrm>
            <a:off x="1028700" y="7810500"/>
            <a:ext cx="15430500" cy="1200329"/>
          </a:xfrm>
          <a:prstGeom prst="rect">
            <a:avLst/>
          </a:prstGeom>
          <a:noFill/>
        </p:spPr>
        <p:txBody>
          <a:bodyPr wrap="square">
            <a:spAutoFit/>
          </a:bodyPr>
          <a:lstStyle/>
          <a:p>
            <a:r>
              <a:rPr lang="en-US" sz="3600" dirty="0"/>
              <a:t>This demonstrates the workflow: first estimating temperature increase from CO₂, then cumulative warming, and finally the corresponding sea level rise.</a:t>
            </a:r>
            <a:endParaRPr lang="en-IN" sz="3600" dirty="0"/>
          </a:p>
        </p:txBody>
      </p:sp>
    </p:spTree>
    <p:extLst>
      <p:ext uri="{BB962C8B-B14F-4D97-AF65-F5344CB8AC3E}">
        <p14:creationId xmlns:p14="http://schemas.microsoft.com/office/powerpoint/2010/main" val="1925183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801600" y="3390900"/>
            <a:ext cx="5181600" cy="5867400"/>
          </a:xfrm>
          <a:custGeom>
            <a:avLst/>
            <a:gdLst/>
            <a:ahLst/>
            <a:cxnLst/>
            <a:rect l="l" t="t" r="r" b="b"/>
            <a:pathLst>
              <a:path w="6629326" h="6111033">
                <a:moveTo>
                  <a:pt x="0" y="0"/>
                </a:moveTo>
                <a:lnTo>
                  <a:pt x="6629326" y="0"/>
                </a:lnTo>
                <a:lnTo>
                  <a:pt x="6629326" y="6111033"/>
                </a:lnTo>
                <a:lnTo>
                  <a:pt x="0" y="61110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3024536" y="-184836"/>
            <a:ext cx="969594" cy="3396666"/>
          </a:xfrm>
          <a:custGeom>
            <a:avLst/>
            <a:gdLst/>
            <a:ahLst/>
            <a:cxnLst/>
            <a:rect l="l" t="t" r="r" b="b"/>
            <a:pathLst>
              <a:path w="969594" h="3396666">
                <a:moveTo>
                  <a:pt x="0" y="0"/>
                </a:moveTo>
                <a:lnTo>
                  <a:pt x="969594" y="0"/>
                </a:lnTo>
                <a:lnTo>
                  <a:pt x="969594" y="3396666"/>
                </a:lnTo>
                <a:lnTo>
                  <a:pt x="0" y="33966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 name="TextBox 5"/>
          <p:cNvSpPr txBox="1"/>
          <p:nvPr/>
        </p:nvSpPr>
        <p:spPr>
          <a:xfrm>
            <a:off x="762000" y="1790700"/>
            <a:ext cx="10325100" cy="1032719"/>
          </a:xfrm>
          <a:prstGeom prst="rect">
            <a:avLst/>
          </a:prstGeom>
        </p:spPr>
        <p:txBody>
          <a:bodyPr wrap="square" lIns="0" tIns="0" rIns="0" bIns="0" rtlCol="0" anchor="t">
            <a:spAutoFit/>
          </a:bodyPr>
          <a:lstStyle/>
          <a:p>
            <a:pPr>
              <a:lnSpc>
                <a:spcPts val="7656"/>
              </a:lnSpc>
            </a:pPr>
            <a:r>
              <a:rPr lang="en-IN" sz="8800" dirty="0"/>
              <a:t>2. Dataset Description</a:t>
            </a:r>
            <a:endParaRPr lang="en-US" sz="8800" spc="-431" dirty="0">
              <a:solidFill>
                <a:srgbClr val="000000"/>
              </a:solidFill>
              <a:latin typeface="TT Interphases"/>
              <a:ea typeface="TT Interphases"/>
              <a:cs typeface="TT Interphases"/>
              <a:sym typeface="TT Interphases"/>
            </a:endParaRPr>
          </a:p>
        </p:txBody>
      </p:sp>
      <p:sp>
        <p:nvSpPr>
          <p:cNvPr id="9" name="TextBox 7">
            <a:extLst>
              <a:ext uri="{FF2B5EF4-FFF2-40B4-BE49-F238E27FC236}">
                <a16:creationId xmlns:a16="http://schemas.microsoft.com/office/drawing/2014/main" id="{26CE0B35-B41B-1ADF-7872-25082AB5D3E7}"/>
              </a:ext>
            </a:extLst>
          </p:cNvPr>
          <p:cNvSpPr txBox="1"/>
          <p:nvPr/>
        </p:nvSpPr>
        <p:spPr>
          <a:xfrm>
            <a:off x="762000" y="3009900"/>
            <a:ext cx="12039600" cy="7078861"/>
          </a:xfrm>
          <a:prstGeom prst="rect">
            <a:avLst/>
          </a:prstGeom>
        </p:spPr>
        <p:txBody>
          <a:bodyPr wrap="square" lIns="0" tIns="0" rIns="0" bIns="0" rtlCol="0" anchor="t">
            <a:spAutoFit/>
          </a:bodyPr>
          <a:lstStyle/>
          <a:p>
            <a:pPr>
              <a:buNone/>
            </a:pPr>
            <a:r>
              <a:rPr lang="en-US" sz="2200" dirty="0"/>
              <a:t>For this project, we used different datasets related to </a:t>
            </a:r>
            <a:r>
              <a:rPr lang="en-US" sz="2200" b="1" dirty="0"/>
              <a:t>carbon dioxide (CO₂) levels</a:t>
            </a:r>
            <a:r>
              <a:rPr lang="en-US" sz="2200" dirty="0"/>
              <a:t>, </a:t>
            </a:r>
            <a:r>
              <a:rPr lang="en-US" sz="2200" b="1" dirty="0"/>
              <a:t>temperature records</a:t>
            </a:r>
            <a:r>
              <a:rPr lang="en-US" sz="2200" dirty="0"/>
              <a:t>, and </a:t>
            </a:r>
            <a:r>
              <a:rPr lang="en-US" sz="2200" b="1" dirty="0"/>
              <a:t>sea level rise</a:t>
            </a:r>
            <a:r>
              <a:rPr lang="en-US" sz="2200" dirty="0"/>
              <a:t>. These datasets together help us understand how climate change is affecting the planet over time.</a:t>
            </a:r>
          </a:p>
          <a:p>
            <a:pPr>
              <a:buFont typeface="+mj-lt"/>
              <a:buAutoNum type="arabicPeriod"/>
            </a:pPr>
            <a:r>
              <a:rPr lang="en-US" sz="2200" b="1" dirty="0"/>
              <a:t>CO₂ Dataset</a:t>
            </a:r>
            <a:endParaRPr lang="en-US" sz="2200" dirty="0"/>
          </a:p>
          <a:p>
            <a:pPr marL="742950" lvl="1" indent="-285750">
              <a:buFont typeface="+mj-lt"/>
              <a:buAutoNum type="arabicPeriod"/>
            </a:pPr>
            <a:r>
              <a:rPr lang="en-US" sz="2200" dirty="0"/>
              <a:t>Covers data from 1958 onwards.</a:t>
            </a:r>
          </a:p>
          <a:p>
            <a:pPr marL="742950" lvl="1" indent="-285750">
              <a:buFont typeface="+mj-lt"/>
              <a:buAutoNum type="arabicPeriod"/>
            </a:pPr>
            <a:r>
              <a:rPr lang="en-US" sz="2200" dirty="0"/>
              <a:t>Contains monthly carbon dioxide levels (ppm) recorded at Mauna Loa Observatory.</a:t>
            </a:r>
          </a:p>
          <a:p>
            <a:pPr marL="742950" lvl="1" indent="-285750">
              <a:buFont typeface="+mj-lt"/>
              <a:buAutoNum type="arabicPeriod"/>
            </a:pPr>
            <a:r>
              <a:rPr lang="en-US" sz="2200" dirty="0"/>
              <a:t>Includes both raw values and seasonally adjusted values to remove seasonal effects.</a:t>
            </a:r>
          </a:p>
          <a:p>
            <a:pPr marL="742950" lvl="1" indent="-285750">
              <a:buFont typeface="+mj-lt"/>
              <a:buAutoNum type="arabicPeriod"/>
            </a:pPr>
            <a:r>
              <a:rPr lang="en-US" sz="2200" dirty="0"/>
              <a:t>Useful for studying the rise of greenhouse gases in the atmosphere.</a:t>
            </a:r>
          </a:p>
          <a:p>
            <a:pPr>
              <a:buFont typeface="+mj-lt"/>
              <a:buAutoNum type="arabicPeriod"/>
            </a:pPr>
            <a:r>
              <a:rPr lang="en-US" sz="2200" b="1" dirty="0"/>
              <a:t>Global Temperature Dataset</a:t>
            </a:r>
            <a:endParaRPr lang="en-US" sz="2200" dirty="0"/>
          </a:p>
          <a:p>
            <a:pPr marL="742950" lvl="1" indent="-285750">
              <a:buFont typeface="+mj-lt"/>
              <a:buAutoNum type="arabicPeriod"/>
            </a:pPr>
            <a:r>
              <a:rPr lang="en-US" sz="2200" dirty="0"/>
              <a:t>Covers data from as early as 1750.</a:t>
            </a:r>
          </a:p>
          <a:p>
            <a:pPr marL="742950" lvl="1" indent="-285750">
              <a:buFont typeface="+mj-lt"/>
              <a:buAutoNum type="arabicPeriod"/>
            </a:pPr>
            <a:r>
              <a:rPr lang="en-US" sz="2200" dirty="0"/>
              <a:t>Includes land, ocean, maximum, and minimum temperatures.</a:t>
            </a:r>
          </a:p>
          <a:p>
            <a:pPr marL="742950" lvl="1" indent="-285750">
              <a:buFont typeface="+mj-lt"/>
              <a:buAutoNum type="arabicPeriod"/>
            </a:pPr>
            <a:r>
              <a:rPr lang="en-US" sz="2200" dirty="0"/>
              <a:t>Also provides uncertainty values with each measurement.</a:t>
            </a:r>
          </a:p>
          <a:p>
            <a:pPr marL="742950" lvl="1" indent="-285750">
              <a:buFont typeface="+mj-lt"/>
              <a:buAutoNum type="arabicPeriod"/>
            </a:pPr>
            <a:r>
              <a:rPr lang="en-US" sz="2200" dirty="0"/>
              <a:t>Helps us track global warming trends over centuries.</a:t>
            </a:r>
          </a:p>
          <a:p>
            <a:pPr>
              <a:buFont typeface="+mj-lt"/>
              <a:buAutoNum type="arabicPeriod"/>
            </a:pPr>
            <a:r>
              <a:rPr lang="en-US" sz="2200" b="1" dirty="0"/>
              <a:t>Temperature by Location</a:t>
            </a:r>
            <a:endParaRPr lang="en-US" sz="2200" dirty="0"/>
          </a:p>
          <a:p>
            <a:pPr marL="742950" lvl="1" indent="-285750">
              <a:buFont typeface="+mj-lt"/>
              <a:buAutoNum type="arabicPeriod"/>
            </a:pPr>
            <a:r>
              <a:rPr lang="en-US" sz="2200" dirty="0"/>
              <a:t>Data available by city, country, state, and major cities.</a:t>
            </a:r>
          </a:p>
          <a:p>
            <a:pPr marL="742950" lvl="1" indent="-285750">
              <a:buFont typeface="+mj-lt"/>
              <a:buAutoNum type="arabicPeriod"/>
            </a:pPr>
            <a:r>
              <a:rPr lang="en-US" sz="2200" dirty="0"/>
              <a:t>Useful for comparing climate change across different regions of the world.</a:t>
            </a:r>
          </a:p>
          <a:p>
            <a:pPr>
              <a:buFont typeface="+mj-lt"/>
              <a:buAutoNum type="arabicPeriod"/>
            </a:pPr>
            <a:r>
              <a:rPr lang="en-US" sz="2200" b="1" dirty="0"/>
              <a:t>Sea Level Dataset</a:t>
            </a:r>
            <a:endParaRPr lang="en-US" sz="2200" dirty="0"/>
          </a:p>
          <a:p>
            <a:pPr marL="742950" lvl="1" indent="-285750">
              <a:buFont typeface="+mj-lt"/>
              <a:buAutoNum type="arabicPeriod"/>
            </a:pPr>
            <a:r>
              <a:rPr lang="en-US" sz="2200" dirty="0"/>
              <a:t>Covers data from 1880 onwards.</a:t>
            </a:r>
          </a:p>
          <a:p>
            <a:pPr marL="742950" lvl="1" indent="-285750">
              <a:buFont typeface="+mj-lt"/>
              <a:buAutoNum type="arabicPeriod"/>
            </a:pPr>
            <a:r>
              <a:rPr lang="en-US" sz="2200" dirty="0"/>
              <a:t>Records global sea level change (in millimeters) relative to a 1993–2008 average.</a:t>
            </a:r>
          </a:p>
          <a:p>
            <a:pPr marL="742950" lvl="1" indent="-285750">
              <a:buFont typeface="+mj-lt"/>
              <a:buAutoNum type="arabicPeriod"/>
            </a:pPr>
            <a:r>
              <a:rPr lang="en-US" sz="2200" dirty="0"/>
              <a:t>Important for understanding the impact of melting ice and warming oceans.</a:t>
            </a:r>
          </a:p>
          <a:p>
            <a:pPr algn="l">
              <a:lnSpc>
                <a:spcPts val="2380"/>
              </a:lnSpc>
            </a:pPr>
            <a:endParaRPr lang="en-US" sz="22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001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62000" y="3314700"/>
            <a:ext cx="5257800" cy="5943600"/>
          </a:xfrm>
          <a:custGeom>
            <a:avLst/>
            <a:gdLst/>
            <a:ahLst/>
            <a:cxnLst/>
            <a:rect l="l" t="t" r="r" b="b"/>
            <a:pathLst>
              <a:path w="6730928" h="5751884">
                <a:moveTo>
                  <a:pt x="0" y="0"/>
                </a:moveTo>
                <a:lnTo>
                  <a:pt x="6730928" y="0"/>
                </a:lnTo>
                <a:lnTo>
                  <a:pt x="6730928" y="5751884"/>
                </a:lnTo>
                <a:lnTo>
                  <a:pt x="0" y="575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324600" y="9593933"/>
            <a:ext cx="729305" cy="566206"/>
          </a:xfrm>
          <a:custGeom>
            <a:avLst/>
            <a:gdLst/>
            <a:ahLst/>
            <a:cxnLst/>
            <a:rect l="l" t="t" r="r" b="b"/>
            <a:pathLst>
              <a:path w="729305" h="566206">
                <a:moveTo>
                  <a:pt x="0" y="0"/>
                </a:moveTo>
                <a:lnTo>
                  <a:pt x="729305" y="0"/>
                </a:lnTo>
                <a:lnTo>
                  <a:pt x="729305" y="566207"/>
                </a:lnTo>
                <a:lnTo>
                  <a:pt x="0" y="5662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 name="TextBox 5"/>
          <p:cNvSpPr txBox="1"/>
          <p:nvPr/>
        </p:nvSpPr>
        <p:spPr>
          <a:xfrm>
            <a:off x="990600" y="1409700"/>
            <a:ext cx="10957733" cy="1032719"/>
          </a:xfrm>
          <a:prstGeom prst="rect">
            <a:avLst/>
          </a:prstGeom>
        </p:spPr>
        <p:txBody>
          <a:bodyPr wrap="square" lIns="0" tIns="0" rIns="0" bIns="0" rtlCol="0" anchor="t">
            <a:spAutoFit/>
          </a:bodyPr>
          <a:lstStyle/>
          <a:p>
            <a:pPr>
              <a:lnSpc>
                <a:spcPts val="7656"/>
              </a:lnSpc>
            </a:pPr>
            <a:r>
              <a:rPr lang="en-IN" sz="8800" dirty="0"/>
              <a:t>3. Data Preprocessing</a:t>
            </a:r>
            <a:endParaRPr lang="en-US" sz="8800" spc="-431" dirty="0">
              <a:solidFill>
                <a:srgbClr val="000000"/>
              </a:solidFill>
              <a:latin typeface="TT Interphases"/>
              <a:ea typeface="TT Interphases"/>
              <a:cs typeface="TT Interphases"/>
              <a:sym typeface="TT Interphases"/>
            </a:endParaRPr>
          </a:p>
        </p:txBody>
      </p:sp>
      <p:sp>
        <p:nvSpPr>
          <p:cNvPr id="11" name="Freeform 11"/>
          <p:cNvSpPr/>
          <p:nvPr/>
        </p:nvSpPr>
        <p:spPr>
          <a:xfrm flipH="1" flipV="1">
            <a:off x="16230600" y="1577614"/>
            <a:ext cx="762000" cy="670285"/>
          </a:xfrm>
          <a:custGeom>
            <a:avLst/>
            <a:gdLst/>
            <a:ahLst/>
            <a:cxnLst/>
            <a:rect l="l" t="t" r="r" b="b"/>
            <a:pathLst>
              <a:path w="436681" h="339023">
                <a:moveTo>
                  <a:pt x="436681" y="339023"/>
                </a:moveTo>
                <a:lnTo>
                  <a:pt x="0" y="339023"/>
                </a:lnTo>
                <a:lnTo>
                  <a:pt x="0" y="0"/>
                </a:lnTo>
                <a:lnTo>
                  <a:pt x="436681" y="0"/>
                </a:lnTo>
                <a:lnTo>
                  <a:pt x="436681" y="339023"/>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7">
            <a:extLst>
              <a:ext uri="{FF2B5EF4-FFF2-40B4-BE49-F238E27FC236}">
                <a16:creationId xmlns:a16="http://schemas.microsoft.com/office/drawing/2014/main" id="{D4F32932-9441-DBF3-61BC-223D9827F77A}"/>
              </a:ext>
            </a:extLst>
          </p:cNvPr>
          <p:cNvSpPr txBox="1"/>
          <p:nvPr/>
        </p:nvSpPr>
        <p:spPr>
          <a:xfrm>
            <a:off x="6553200" y="2584519"/>
            <a:ext cx="11506200" cy="7755969"/>
          </a:xfrm>
          <a:prstGeom prst="rect">
            <a:avLst/>
          </a:prstGeom>
        </p:spPr>
        <p:txBody>
          <a:bodyPr wrap="square" lIns="0" tIns="0" rIns="0" bIns="0" rtlCol="0" anchor="t">
            <a:spAutoFit/>
          </a:bodyPr>
          <a:lstStyle/>
          <a:p>
            <a:pPr>
              <a:buNone/>
            </a:pPr>
            <a:r>
              <a:rPr lang="en-US" sz="2200" dirty="0"/>
              <a:t>The climate dataset was prepared by combining three sources: </a:t>
            </a:r>
            <a:r>
              <a:rPr lang="en-US" sz="2200" b="1" dirty="0"/>
              <a:t>sea level data</a:t>
            </a:r>
            <a:r>
              <a:rPr lang="en-US" sz="2200" dirty="0"/>
              <a:t>, </a:t>
            </a:r>
            <a:r>
              <a:rPr lang="en-US" sz="2200" b="1" dirty="0"/>
              <a:t>global temperature data</a:t>
            </a:r>
            <a:r>
              <a:rPr lang="en-US" sz="2200" dirty="0"/>
              <a:t>, and </a:t>
            </a:r>
            <a:r>
              <a:rPr lang="en-US" sz="2200" b="1" dirty="0"/>
              <a:t>CO2 concentration data</a:t>
            </a:r>
            <a:r>
              <a:rPr lang="en-US" sz="2200" dirty="0"/>
              <a:t>. The preprocessing steps included:</a:t>
            </a:r>
          </a:p>
          <a:p>
            <a:pPr>
              <a:buFont typeface="+mj-lt"/>
              <a:buAutoNum type="arabicPeriod"/>
            </a:pPr>
            <a:r>
              <a:rPr lang="en-US" sz="2200" b="1" dirty="0"/>
              <a:t>Date Handling</a:t>
            </a:r>
            <a:r>
              <a:rPr lang="en-US" sz="2200" dirty="0"/>
              <a:t>:</a:t>
            </a:r>
          </a:p>
          <a:p>
            <a:pPr marL="742950" lvl="1" indent="-285750">
              <a:buFont typeface="+mj-lt"/>
              <a:buAutoNum type="arabicPeriod"/>
            </a:pPr>
            <a:r>
              <a:rPr lang="en-US" sz="2200" dirty="0"/>
              <a:t>All date columns were converted to </a:t>
            </a:r>
            <a:r>
              <a:rPr lang="en-US" sz="2200" dirty="0">
                <a:latin typeface="Courier New" panose="02070309020205020404" pitchFamily="49" charset="0"/>
              </a:rPr>
              <a:t>datetime</a:t>
            </a:r>
            <a:r>
              <a:rPr lang="en-US" sz="2200" dirty="0"/>
              <a:t> format.</a:t>
            </a:r>
          </a:p>
          <a:p>
            <a:pPr marL="742950" lvl="1" indent="-285750">
              <a:buFont typeface="+mj-lt"/>
              <a:buAutoNum type="arabicPeriod"/>
            </a:pPr>
            <a:r>
              <a:rPr lang="en-US" sz="2200" dirty="0"/>
              <a:t>New columns </a:t>
            </a:r>
            <a:r>
              <a:rPr lang="en-US" sz="2200" dirty="0">
                <a:latin typeface="Courier New" panose="02070309020205020404" pitchFamily="49" charset="0"/>
              </a:rPr>
              <a:t>year</a:t>
            </a:r>
            <a:r>
              <a:rPr lang="en-US" sz="2200" dirty="0"/>
              <a:t> and </a:t>
            </a:r>
            <a:r>
              <a:rPr lang="en-US" sz="2200" dirty="0">
                <a:latin typeface="Courier New" panose="02070309020205020404" pitchFamily="49" charset="0"/>
              </a:rPr>
              <a:t>month</a:t>
            </a:r>
            <a:r>
              <a:rPr lang="en-US" sz="2200" dirty="0"/>
              <a:t> were extracted from the dates for aggregation.</a:t>
            </a:r>
          </a:p>
          <a:p>
            <a:pPr>
              <a:buFont typeface="+mj-lt"/>
              <a:buAutoNum type="arabicPeriod"/>
            </a:pPr>
            <a:r>
              <a:rPr lang="en-US" sz="2200" b="1" dirty="0"/>
              <a:t>Aggregation</a:t>
            </a:r>
            <a:r>
              <a:rPr lang="en-US" sz="2200" dirty="0"/>
              <a:t>:</a:t>
            </a:r>
          </a:p>
          <a:p>
            <a:pPr marL="742950" lvl="1" indent="-285750">
              <a:buFont typeface="+mj-lt"/>
              <a:buAutoNum type="arabicPeriod"/>
            </a:pPr>
            <a:r>
              <a:rPr lang="en-US" sz="2200" dirty="0"/>
              <a:t>Sea level, temperature, and CO2 data were aggregated to </a:t>
            </a:r>
            <a:r>
              <a:rPr lang="en-US" sz="2200" b="1" dirty="0"/>
              <a:t>yearly averages</a:t>
            </a:r>
            <a:r>
              <a:rPr lang="en-US" sz="2200" dirty="0"/>
              <a:t> to standardize the temporal scale.</a:t>
            </a:r>
          </a:p>
          <a:p>
            <a:pPr>
              <a:buFont typeface="+mj-lt"/>
              <a:buAutoNum type="arabicPeriod"/>
            </a:pPr>
            <a:r>
              <a:rPr lang="en-US" sz="2200" b="1" dirty="0"/>
              <a:t>Merging</a:t>
            </a:r>
            <a:r>
              <a:rPr lang="en-US" sz="2200" dirty="0"/>
              <a:t>:</a:t>
            </a:r>
          </a:p>
          <a:p>
            <a:pPr marL="742950" lvl="1" indent="-285750">
              <a:buFont typeface="+mj-lt"/>
              <a:buAutoNum type="arabicPeriod"/>
            </a:pPr>
            <a:r>
              <a:rPr lang="en-US" sz="2200" dirty="0"/>
              <a:t>The three datasets were merged on the </a:t>
            </a:r>
            <a:r>
              <a:rPr lang="en-US" sz="2200" dirty="0">
                <a:latin typeface="Courier New" panose="02070309020205020404" pitchFamily="49" charset="0"/>
              </a:rPr>
              <a:t>year</a:t>
            </a:r>
            <a:r>
              <a:rPr lang="en-US" sz="2200" dirty="0"/>
              <a:t> column to create a single consolidated dataset.</a:t>
            </a:r>
          </a:p>
          <a:p>
            <a:pPr>
              <a:buFont typeface="+mj-lt"/>
              <a:buAutoNum type="arabicPeriod"/>
            </a:pPr>
            <a:r>
              <a:rPr lang="en-US" sz="2200" b="1" dirty="0"/>
              <a:t>Renaming Columns</a:t>
            </a:r>
            <a:r>
              <a:rPr lang="en-US" sz="2200" dirty="0"/>
              <a:t>:</a:t>
            </a:r>
          </a:p>
          <a:p>
            <a:pPr marL="742950" lvl="1" indent="-285750">
              <a:buFont typeface="+mj-lt"/>
              <a:buAutoNum type="arabicPeriod"/>
            </a:pPr>
            <a:r>
              <a:rPr lang="en-US" sz="2200" dirty="0"/>
              <a:t>Columns were renamed for clarity:</a:t>
            </a:r>
          </a:p>
          <a:p>
            <a:pPr marL="1143000" lvl="2" indent="-228600">
              <a:buFont typeface="+mj-lt"/>
              <a:buAutoNum type="arabicPeriod"/>
            </a:pPr>
            <a:r>
              <a:rPr lang="en-US" sz="2200" dirty="0">
                <a:latin typeface="Courier New" panose="02070309020205020404" pitchFamily="49" charset="0"/>
              </a:rPr>
              <a:t>mmfrom1993-2008average</a:t>
            </a:r>
            <a:r>
              <a:rPr lang="en-US" sz="2200" dirty="0"/>
              <a:t> → </a:t>
            </a:r>
            <a:r>
              <a:rPr lang="en-US" sz="2200" dirty="0">
                <a:latin typeface="Courier New" panose="02070309020205020404" pitchFamily="49" charset="0"/>
              </a:rPr>
              <a:t>SeaLevel_mm</a:t>
            </a:r>
            <a:endParaRPr lang="en-US" sz="2200" dirty="0"/>
          </a:p>
          <a:p>
            <a:pPr marL="1143000" lvl="2" indent="-228600">
              <a:buFont typeface="+mj-lt"/>
              <a:buAutoNum type="arabicPeriod"/>
            </a:pPr>
            <a:r>
              <a:rPr lang="en-US" sz="2200" dirty="0">
                <a:latin typeface="Courier New" panose="02070309020205020404" pitchFamily="49" charset="0"/>
              </a:rPr>
              <a:t>Seasonally Adjusted CO2 (ppm)</a:t>
            </a:r>
            <a:r>
              <a:rPr lang="en-US" sz="2200" dirty="0"/>
              <a:t> → </a:t>
            </a:r>
            <a:r>
              <a:rPr lang="en-US" sz="2200" dirty="0">
                <a:latin typeface="Courier New" panose="02070309020205020404" pitchFamily="49" charset="0"/>
              </a:rPr>
              <a:t>CO2_ppm</a:t>
            </a:r>
            <a:endParaRPr lang="en-US" sz="2200" dirty="0"/>
          </a:p>
          <a:p>
            <a:pPr marL="1143000" lvl="2" indent="-228600">
              <a:buFont typeface="+mj-lt"/>
              <a:buAutoNum type="arabicPeriod"/>
            </a:pPr>
            <a:r>
              <a:rPr lang="en-US" sz="2200" dirty="0">
                <a:latin typeface="Courier New" panose="02070309020205020404" pitchFamily="49" charset="0"/>
              </a:rPr>
              <a:t>LandAverageTemperature</a:t>
            </a:r>
            <a:r>
              <a:rPr lang="en-US" sz="2200" dirty="0"/>
              <a:t> → </a:t>
            </a:r>
            <a:r>
              <a:rPr lang="en-US" sz="2200" dirty="0">
                <a:latin typeface="Courier New" panose="02070309020205020404" pitchFamily="49" charset="0"/>
              </a:rPr>
              <a:t>LandTemp_C</a:t>
            </a:r>
            <a:endParaRPr lang="en-US" sz="2200" dirty="0"/>
          </a:p>
          <a:p>
            <a:pPr marL="1143000" lvl="2" indent="-228600">
              <a:buFont typeface="+mj-lt"/>
              <a:buAutoNum type="arabicPeriod"/>
            </a:pPr>
            <a:r>
              <a:rPr lang="en-US" sz="2200" dirty="0">
                <a:latin typeface="Courier New" panose="02070309020205020404" pitchFamily="49" charset="0"/>
              </a:rPr>
              <a:t>LandAndOceanAverageTemperature</a:t>
            </a:r>
            <a:r>
              <a:rPr lang="en-US" sz="2200" dirty="0"/>
              <a:t> → </a:t>
            </a:r>
            <a:r>
              <a:rPr lang="en-US" sz="2200" dirty="0">
                <a:latin typeface="Courier New" panose="02070309020205020404" pitchFamily="49" charset="0"/>
              </a:rPr>
              <a:t>LandOceanTemp_C</a:t>
            </a:r>
            <a:endParaRPr lang="en-US" sz="2200" dirty="0"/>
          </a:p>
          <a:p>
            <a:pPr>
              <a:buFont typeface="+mj-lt"/>
              <a:buAutoNum type="arabicPeriod"/>
            </a:pPr>
            <a:r>
              <a:rPr lang="en-US" sz="2200" b="1" dirty="0"/>
              <a:t>Missing Values and Duplicates</a:t>
            </a:r>
            <a:r>
              <a:rPr lang="en-US" sz="2200" dirty="0"/>
              <a:t>:</a:t>
            </a:r>
          </a:p>
          <a:p>
            <a:pPr marL="742950" lvl="1" indent="-285750">
              <a:buFont typeface="+mj-lt"/>
              <a:buAutoNum type="arabicPeriod"/>
            </a:pPr>
            <a:r>
              <a:rPr lang="en-US" sz="2200" dirty="0"/>
              <a:t>The dataset contains </a:t>
            </a:r>
            <a:r>
              <a:rPr lang="en-US" sz="2200" b="1" dirty="0"/>
              <a:t>no missing values</a:t>
            </a:r>
            <a:r>
              <a:rPr lang="en-US" sz="2200" dirty="0"/>
              <a:t> and </a:t>
            </a:r>
            <a:r>
              <a:rPr lang="en-US" sz="2200" b="1" dirty="0"/>
              <a:t>no duplicate rows</a:t>
            </a:r>
            <a:r>
              <a:rPr lang="en-US" sz="2200" dirty="0"/>
              <a:t>.</a:t>
            </a:r>
          </a:p>
          <a:p>
            <a:pPr>
              <a:buFont typeface="+mj-lt"/>
              <a:buAutoNum type="arabicPeriod"/>
            </a:pPr>
            <a:r>
              <a:rPr lang="en-US" sz="2200" b="1" dirty="0"/>
              <a:t>Final Dataset</a:t>
            </a:r>
            <a:r>
              <a:rPr lang="en-US" sz="2200" dirty="0"/>
              <a:t>:</a:t>
            </a:r>
          </a:p>
          <a:p>
            <a:pPr marL="742950" lvl="1" indent="-285750">
              <a:buFont typeface="+mj-lt"/>
              <a:buAutoNum type="arabicPeriod"/>
            </a:pPr>
            <a:r>
              <a:rPr lang="en-US" sz="2200" dirty="0"/>
              <a:t>The cleaned dataset has </a:t>
            </a:r>
            <a:r>
              <a:rPr lang="en-US" sz="2200" b="1" dirty="0"/>
              <a:t>58 yearly observations</a:t>
            </a:r>
            <a:r>
              <a:rPr lang="en-US" sz="2200" dirty="0"/>
              <a:t> and 5 columns: </a:t>
            </a:r>
            <a:r>
              <a:rPr lang="en-US" sz="2200" dirty="0">
                <a:latin typeface="Courier New" panose="02070309020205020404" pitchFamily="49" charset="0"/>
              </a:rPr>
              <a:t>year</a:t>
            </a:r>
            <a:r>
              <a:rPr lang="en-US" sz="2200" dirty="0"/>
              <a:t>, </a:t>
            </a:r>
            <a:r>
              <a:rPr lang="en-US" sz="2200" dirty="0">
                <a:latin typeface="Courier New" panose="02070309020205020404" pitchFamily="49" charset="0"/>
              </a:rPr>
              <a:t>SeaLevel_mm</a:t>
            </a:r>
            <a:r>
              <a:rPr lang="en-US" sz="2200" dirty="0"/>
              <a:t>, </a:t>
            </a:r>
            <a:r>
              <a:rPr lang="en-US" sz="2200" dirty="0">
                <a:latin typeface="Courier New" panose="02070309020205020404" pitchFamily="49" charset="0"/>
              </a:rPr>
              <a:t>CO2_ppm</a:t>
            </a:r>
            <a:r>
              <a:rPr lang="en-US" sz="2200" dirty="0"/>
              <a:t>, </a:t>
            </a:r>
            <a:r>
              <a:rPr lang="en-US" sz="2200" dirty="0">
                <a:latin typeface="Courier New" panose="02070309020205020404" pitchFamily="49" charset="0"/>
              </a:rPr>
              <a:t>LandTemp_C</a:t>
            </a:r>
            <a:r>
              <a:rPr lang="en-US" sz="2200" dirty="0"/>
              <a:t>, and </a:t>
            </a:r>
            <a:r>
              <a:rPr lang="en-US" sz="2200" dirty="0">
                <a:latin typeface="Courier New" panose="02070309020205020404" pitchFamily="49" charset="0"/>
              </a:rPr>
              <a:t>LandOceanTemp_C</a:t>
            </a:r>
            <a:r>
              <a:rPr lang="en-US" sz="2200" dirty="0"/>
              <a:t>.</a:t>
            </a:r>
          </a:p>
          <a:p>
            <a:pPr marL="742950" lvl="1" indent="-285750">
              <a:buFont typeface="+mj-lt"/>
              <a:buAutoNum type="arabicPeriod"/>
            </a:pPr>
            <a:r>
              <a:rPr lang="en-US" sz="2200" dirty="0"/>
              <a:t>All columns are numeric, ready for analysis.</a:t>
            </a:r>
          </a:p>
          <a:p>
            <a:pPr algn="l">
              <a:lnSpc>
                <a:spcPts val="2380"/>
              </a:lnSpc>
            </a:pPr>
            <a:endParaRPr lang="en-US" sz="22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4277086"/>
            <a:ext cx="6515100" cy="5145997"/>
          </a:xfrm>
          <a:custGeom>
            <a:avLst/>
            <a:gdLst/>
            <a:ahLst/>
            <a:cxnLst/>
            <a:rect l="l" t="t" r="r" b="b"/>
            <a:pathLst>
              <a:path w="7434401" h="4636363">
                <a:moveTo>
                  <a:pt x="0" y="0"/>
                </a:moveTo>
                <a:lnTo>
                  <a:pt x="7434401" y="0"/>
                </a:lnTo>
                <a:lnTo>
                  <a:pt x="7434401" y="4636363"/>
                </a:lnTo>
                <a:lnTo>
                  <a:pt x="0" y="46363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p:cNvSpPr/>
          <p:nvPr/>
        </p:nvSpPr>
        <p:spPr>
          <a:xfrm>
            <a:off x="4446146" y="9204452"/>
            <a:ext cx="735454" cy="437261"/>
          </a:xfrm>
          <a:custGeom>
            <a:avLst/>
            <a:gdLst/>
            <a:ahLst/>
            <a:cxnLst/>
            <a:rect l="l" t="t" r="r" b="b"/>
            <a:pathLst>
              <a:path w="735454" h="437261">
                <a:moveTo>
                  <a:pt x="0" y="0"/>
                </a:moveTo>
                <a:lnTo>
                  <a:pt x="735454" y="0"/>
                </a:lnTo>
                <a:lnTo>
                  <a:pt x="735454" y="437261"/>
                </a:lnTo>
                <a:lnTo>
                  <a:pt x="0" y="437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876300" y="1218332"/>
            <a:ext cx="15963900" cy="1032719"/>
          </a:xfrm>
          <a:prstGeom prst="rect">
            <a:avLst/>
          </a:prstGeom>
        </p:spPr>
        <p:txBody>
          <a:bodyPr wrap="square" lIns="0" tIns="0" rIns="0" bIns="0" rtlCol="0" anchor="t">
            <a:spAutoFit/>
          </a:bodyPr>
          <a:lstStyle/>
          <a:p>
            <a:pPr>
              <a:lnSpc>
                <a:spcPts val="7656"/>
              </a:lnSpc>
            </a:pPr>
            <a:r>
              <a:rPr lang="en-US" sz="8800" dirty="0"/>
              <a:t>4. Exploratory Data Analysis (EDA)</a:t>
            </a:r>
            <a:endParaRPr lang="en-US" sz="8800" spc="-431" dirty="0">
              <a:solidFill>
                <a:srgbClr val="000000"/>
              </a:solidFill>
              <a:latin typeface="TT Interphases"/>
              <a:ea typeface="TT Interphases"/>
              <a:cs typeface="TT Interphases"/>
              <a:sym typeface="TT Interphases"/>
            </a:endParaRPr>
          </a:p>
        </p:txBody>
      </p:sp>
      <p:sp>
        <p:nvSpPr>
          <p:cNvPr id="12" name="TextBox 11">
            <a:extLst>
              <a:ext uri="{FF2B5EF4-FFF2-40B4-BE49-F238E27FC236}">
                <a16:creationId xmlns:a16="http://schemas.microsoft.com/office/drawing/2014/main" id="{1A3054B7-11AA-EF22-A15A-5C7A7DFAF70B}"/>
              </a:ext>
            </a:extLst>
          </p:cNvPr>
          <p:cNvSpPr txBox="1"/>
          <p:nvPr/>
        </p:nvSpPr>
        <p:spPr>
          <a:xfrm>
            <a:off x="914400" y="2756237"/>
            <a:ext cx="6934200" cy="1015663"/>
          </a:xfrm>
          <a:prstGeom prst="rect">
            <a:avLst/>
          </a:prstGeom>
          <a:noFill/>
        </p:spPr>
        <p:txBody>
          <a:bodyPr wrap="square">
            <a:spAutoFit/>
          </a:bodyPr>
          <a:lstStyle/>
          <a:p>
            <a:r>
              <a:rPr lang="en-US" sz="3000" dirty="0"/>
              <a:t>EDA was carried out to uncover trends and </a:t>
            </a:r>
          </a:p>
          <a:p>
            <a:r>
              <a:rPr lang="en-US" sz="3000" dirty="0"/>
              <a:t>patterns in employee attrition.</a:t>
            </a:r>
            <a:endParaRPr lang="en-IN" sz="3000" dirty="0"/>
          </a:p>
        </p:txBody>
      </p:sp>
      <p:sp>
        <p:nvSpPr>
          <p:cNvPr id="16" name="TextBox 15">
            <a:extLst>
              <a:ext uri="{FF2B5EF4-FFF2-40B4-BE49-F238E27FC236}">
                <a16:creationId xmlns:a16="http://schemas.microsoft.com/office/drawing/2014/main" id="{ACA0DFF4-8E67-8A17-3A4A-27B0E90CB331}"/>
              </a:ext>
            </a:extLst>
          </p:cNvPr>
          <p:cNvSpPr txBox="1"/>
          <p:nvPr/>
        </p:nvSpPr>
        <p:spPr>
          <a:xfrm>
            <a:off x="8534402" y="2675364"/>
            <a:ext cx="9144000" cy="7802136"/>
          </a:xfrm>
          <a:prstGeom prst="rect">
            <a:avLst/>
          </a:prstGeom>
          <a:noFill/>
        </p:spPr>
        <p:txBody>
          <a:bodyPr wrap="square">
            <a:spAutoFit/>
          </a:bodyPr>
          <a:lstStyle/>
          <a:p>
            <a:pPr>
              <a:buNone/>
            </a:pPr>
            <a:r>
              <a:rPr lang="en-US" sz="3200" b="1" dirty="0"/>
              <a:t>Key Findings:</a:t>
            </a:r>
          </a:p>
          <a:p>
            <a:pPr>
              <a:buFont typeface="Arial" panose="020B0604020202020204" pitchFamily="34" charset="0"/>
              <a:buChar char="•"/>
            </a:pPr>
            <a:r>
              <a:rPr lang="en-US" sz="3200" b="1" dirty="0"/>
              <a:t>Sea Level:</a:t>
            </a:r>
            <a:r>
              <a:rPr lang="en-US" sz="3200" dirty="0"/>
              <a:t> Increased steadily from around -70 mm (1958) to +50 mm (2015), showing clear long-term rise.</a:t>
            </a:r>
          </a:p>
          <a:p>
            <a:pPr>
              <a:buFont typeface="Arial" panose="020B0604020202020204" pitchFamily="34" charset="0"/>
              <a:buChar char="•"/>
            </a:pPr>
            <a:r>
              <a:rPr lang="en-US" sz="3200" b="1" dirty="0"/>
              <a:t>CO₂ Concentration:</a:t>
            </a:r>
            <a:r>
              <a:rPr lang="en-US" sz="3200" dirty="0"/>
              <a:t> Rose sharply from ~315 ppm to over 400 ppm, indicating strong greenhouse gas buildup.</a:t>
            </a:r>
          </a:p>
          <a:p>
            <a:pPr>
              <a:buFont typeface="Arial" panose="020B0604020202020204" pitchFamily="34" charset="0"/>
              <a:buChar char="•"/>
            </a:pPr>
            <a:r>
              <a:rPr lang="en-US" sz="3200" b="1" dirty="0"/>
              <a:t>Land Temperature:</a:t>
            </a:r>
            <a:r>
              <a:rPr lang="en-US" sz="3200" dirty="0"/>
              <a:t> Increased from ~8.5 °C to ~9.8 °C, confirming global land warming.</a:t>
            </a:r>
          </a:p>
          <a:p>
            <a:pPr>
              <a:buFont typeface="Arial" panose="020B0604020202020204" pitchFamily="34" charset="0"/>
              <a:buChar char="•"/>
            </a:pPr>
            <a:r>
              <a:rPr lang="en-US" sz="3200" b="1" dirty="0"/>
              <a:t>Land &amp; Ocean Temperature:</a:t>
            </a:r>
            <a:r>
              <a:rPr lang="en-US" sz="3200" dirty="0"/>
              <a:t> Climbed from ~15.2 °C to ~16.0 °C, showing consistent warming across Earth’s surface.</a:t>
            </a:r>
          </a:p>
          <a:p>
            <a:pPr>
              <a:buFont typeface="Arial" panose="020B0604020202020204" pitchFamily="34" charset="0"/>
              <a:buChar char="•"/>
            </a:pPr>
            <a:r>
              <a:rPr lang="en-US" sz="3200" b="1" dirty="0"/>
              <a:t>Overall Trend:</a:t>
            </a:r>
            <a:r>
              <a:rPr lang="en-US" sz="3200" dirty="0"/>
              <a:t> All variables show positive correlation—rising CO₂ levels align with higher global temperatures and sea level rise.</a:t>
            </a:r>
          </a:p>
          <a:p>
            <a:pPr marL="0" marR="0" lvl="0" indent="0" algn="l" defTabSz="914400" rtl="0" eaLnBrk="1" fontAlgn="auto" latinLnBrk="0" hangingPunct="1">
              <a:lnSpc>
                <a:spcPts val="2380"/>
              </a:lnSpc>
              <a:spcBef>
                <a:spcPts val="0"/>
              </a:spcBef>
              <a:spcAft>
                <a:spcPts val="0"/>
              </a:spcAft>
              <a:buClrTx/>
              <a:buSzTx/>
              <a:buFontTx/>
              <a:buNone/>
              <a:tabLst/>
              <a:defRPr/>
            </a:pPr>
            <a:endParaRPr kumimoji="0" lang="en-US" sz="3000" b="0" i="0" u="none" strike="noStrike" kern="1200" cap="none" spc="-83" normalizeH="0" baseline="0" noProof="0" dirty="0">
              <a:ln>
                <a:noFill/>
              </a:ln>
              <a:solidFill>
                <a:srgbClr val="000000"/>
              </a:solidFill>
              <a:effectLst/>
              <a:uLnTx/>
              <a:uFillTx/>
              <a:latin typeface="TT Interphases"/>
              <a:ea typeface="TT Interphases"/>
              <a:cs typeface="TT Interphases"/>
              <a:sym typeface="TT Interphas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E2EBAB-E90E-51D4-0624-4A6A9E54D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348685"/>
            <a:ext cx="17195444" cy="974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70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D15D-481F-FB2D-130C-07F49EA0FE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EEA0313-0705-4D0E-E533-768E91F29B04}"/>
              </a:ext>
            </a:extLst>
          </p:cNvPr>
          <p:cNvSpPr/>
          <p:nvPr/>
        </p:nvSpPr>
        <p:spPr>
          <a:xfrm>
            <a:off x="1028700" y="8763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4">
            <a:extLst>
              <a:ext uri="{FF2B5EF4-FFF2-40B4-BE49-F238E27FC236}">
                <a16:creationId xmlns:a16="http://schemas.microsoft.com/office/drawing/2014/main" id="{BC78BB70-D5EF-B126-65F1-A4CD79130677}"/>
              </a:ext>
            </a:extLst>
          </p:cNvPr>
          <p:cNvSpPr txBox="1"/>
          <p:nvPr/>
        </p:nvSpPr>
        <p:spPr>
          <a:xfrm>
            <a:off x="889000" y="2438698"/>
            <a:ext cx="16764000" cy="8863965"/>
          </a:xfrm>
          <a:prstGeom prst="rect">
            <a:avLst/>
          </a:prstGeom>
          <a:noFill/>
        </p:spPr>
        <p:txBody>
          <a:bodyPr wrap="square">
            <a:spAutoFit/>
          </a:bodyPr>
          <a:lstStyle/>
          <a:p>
            <a:pPr>
              <a:buNone/>
            </a:pPr>
            <a:r>
              <a:rPr lang="en-US" sz="3000" b="1" dirty="0"/>
              <a:t>🌊 1. Sea Level (mm) Over Years</a:t>
            </a:r>
          </a:p>
          <a:p>
            <a:pPr>
              <a:buFont typeface="Arial" panose="020B0604020202020204" pitchFamily="34" charset="0"/>
              <a:buChar char="•"/>
            </a:pPr>
            <a:r>
              <a:rPr lang="en-US" sz="3000" dirty="0"/>
              <a:t>The plot shows a </a:t>
            </a:r>
            <a:r>
              <a:rPr lang="en-US" sz="3000" b="1" dirty="0"/>
              <a:t>steady increase in sea level</a:t>
            </a:r>
            <a:r>
              <a:rPr lang="en-US" sz="3000" dirty="0"/>
              <a:t> from around </a:t>
            </a:r>
            <a:r>
              <a:rPr lang="en-US" sz="3000" b="1" dirty="0"/>
              <a:t>-70 mm in 1958</a:t>
            </a:r>
            <a:r>
              <a:rPr lang="en-US" sz="3000" dirty="0"/>
              <a:t> to </a:t>
            </a:r>
            <a:r>
              <a:rPr lang="en-US" sz="3000" b="1" dirty="0"/>
              <a:t>nearly +50 mm in 2015</a:t>
            </a:r>
            <a:r>
              <a:rPr lang="en-US" sz="3000" dirty="0"/>
              <a:t>.</a:t>
            </a:r>
          </a:p>
          <a:p>
            <a:pPr>
              <a:buFont typeface="Arial" panose="020B0604020202020204" pitchFamily="34" charset="0"/>
              <a:buChar char="•"/>
            </a:pPr>
            <a:r>
              <a:rPr lang="en-US" sz="3000" dirty="0"/>
              <a:t>There is a </a:t>
            </a:r>
            <a:r>
              <a:rPr lang="en-US" sz="3000" b="1" dirty="0"/>
              <a:t>clear upward trend</a:t>
            </a:r>
            <a:r>
              <a:rPr lang="en-US" sz="3000" dirty="0"/>
              <a:t> indicating that global sea levels have been </a:t>
            </a:r>
            <a:r>
              <a:rPr lang="en-US" sz="3000" b="1" dirty="0"/>
              <a:t>rising consistently</a:t>
            </a:r>
            <a:r>
              <a:rPr lang="en-US" sz="3000" dirty="0"/>
              <a:t> over the decades.</a:t>
            </a:r>
          </a:p>
          <a:p>
            <a:pPr>
              <a:buFont typeface="Arial" panose="020B0604020202020204" pitchFamily="34" charset="0"/>
              <a:buChar char="•"/>
            </a:pPr>
            <a:r>
              <a:rPr lang="en-US" sz="3000" dirty="0"/>
              <a:t>Minor fluctuations are present, but the </a:t>
            </a:r>
            <a:r>
              <a:rPr lang="en-US" sz="3000" b="1" dirty="0"/>
              <a:t>overall slope is positive</a:t>
            </a:r>
            <a:r>
              <a:rPr lang="en-US" sz="3000" dirty="0"/>
              <a:t>, supporting the hypothesis of </a:t>
            </a:r>
            <a:r>
              <a:rPr lang="en-US" sz="3000" b="1" dirty="0"/>
              <a:t>climate-driven sea level rise</a:t>
            </a:r>
            <a:r>
              <a:rPr lang="en-US" sz="3000" dirty="0"/>
              <a:t>.</a:t>
            </a:r>
          </a:p>
          <a:p>
            <a:pPr>
              <a:buFont typeface="Arial" panose="020B0604020202020204" pitchFamily="34" charset="0"/>
              <a:buChar char="•"/>
            </a:pPr>
            <a:r>
              <a:rPr lang="en-US" sz="3000" dirty="0"/>
              <a:t>This rise correlates with the increase in </a:t>
            </a:r>
            <a:r>
              <a:rPr lang="en-US" sz="3000" b="1" dirty="0"/>
              <a:t>global temperature</a:t>
            </a:r>
            <a:r>
              <a:rPr lang="en-US" sz="3000" dirty="0"/>
              <a:t> and </a:t>
            </a:r>
            <a:r>
              <a:rPr lang="en-US" sz="3000" b="1" dirty="0"/>
              <a:t>CO₂ concentration</a:t>
            </a:r>
            <a:r>
              <a:rPr lang="en-US" sz="3000" dirty="0"/>
              <a:t>, shown in the other plots.</a:t>
            </a:r>
          </a:p>
          <a:p>
            <a:pPr>
              <a:buNone/>
            </a:pPr>
            <a:br>
              <a:rPr lang="en-US" sz="3000" dirty="0"/>
            </a:br>
            <a:endParaRPr lang="en-US" sz="3000" dirty="0"/>
          </a:p>
          <a:p>
            <a:pPr>
              <a:buNone/>
            </a:pPr>
            <a:r>
              <a:rPr lang="en-US" sz="3000" b="1" dirty="0"/>
              <a:t>🌫️ 2. CO₂ Concentration (ppm) Over Years</a:t>
            </a:r>
          </a:p>
          <a:p>
            <a:pPr>
              <a:buFont typeface="Arial" panose="020B0604020202020204" pitchFamily="34" charset="0"/>
              <a:buChar char="•"/>
            </a:pPr>
            <a:r>
              <a:rPr lang="en-US" sz="3000" dirty="0"/>
              <a:t>CO₂ concentration has increased from around </a:t>
            </a:r>
            <a:r>
              <a:rPr lang="en-US" sz="3000" b="1" dirty="0"/>
              <a:t>315 ppm in 1958</a:t>
            </a:r>
            <a:r>
              <a:rPr lang="en-US" sz="3000" dirty="0"/>
              <a:t> to </a:t>
            </a:r>
            <a:r>
              <a:rPr lang="en-US" sz="3000" b="1" dirty="0"/>
              <a:t>over 400 ppm by 2015</a:t>
            </a:r>
            <a:r>
              <a:rPr lang="en-US" sz="3000" dirty="0"/>
              <a:t>.</a:t>
            </a:r>
          </a:p>
          <a:p>
            <a:pPr>
              <a:buFont typeface="Arial" panose="020B0604020202020204" pitchFamily="34" charset="0"/>
              <a:buChar char="•"/>
            </a:pPr>
            <a:r>
              <a:rPr lang="en-US" sz="3000" dirty="0"/>
              <a:t>The trend is </a:t>
            </a:r>
            <a:r>
              <a:rPr lang="en-US" sz="3000" b="1" dirty="0"/>
              <a:t>almost perfectly exponential</a:t>
            </a:r>
            <a:r>
              <a:rPr lang="en-US" sz="3000" dirty="0"/>
              <a:t>, indicating a </a:t>
            </a:r>
            <a:r>
              <a:rPr lang="en-US" sz="3000" b="1" dirty="0"/>
              <a:t>continuous rise</a:t>
            </a:r>
            <a:r>
              <a:rPr lang="en-US" sz="3000" dirty="0"/>
              <a:t> in atmospheric CO₂.</a:t>
            </a:r>
          </a:p>
          <a:p>
            <a:pPr>
              <a:buFont typeface="Arial" panose="020B0604020202020204" pitchFamily="34" charset="0"/>
              <a:buChar char="•"/>
            </a:pPr>
            <a:r>
              <a:rPr lang="en-US" sz="3000" dirty="0"/>
              <a:t>This increase is primarily attributed to </a:t>
            </a:r>
            <a:r>
              <a:rPr lang="en-US" sz="3000" b="1" dirty="0"/>
              <a:t>industrial emissions, fossil fuel combustion, and deforestation</a:t>
            </a:r>
            <a:r>
              <a:rPr lang="en-US" sz="3000" dirty="0"/>
              <a:t>.</a:t>
            </a:r>
          </a:p>
          <a:p>
            <a:pPr>
              <a:buFont typeface="Arial" panose="020B0604020202020204" pitchFamily="34" charset="0"/>
              <a:buChar char="•"/>
            </a:pPr>
            <a:r>
              <a:rPr lang="en-US" sz="3000" dirty="0"/>
              <a:t>The strong upward trend in CO₂ mirrors the increase in both </a:t>
            </a:r>
            <a:r>
              <a:rPr lang="en-US" sz="3000" b="1" dirty="0"/>
              <a:t>temperature</a:t>
            </a:r>
            <a:r>
              <a:rPr lang="en-US" sz="3000" dirty="0"/>
              <a:t> and </a:t>
            </a:r>
            <a:r>
              <a:rPr lang="en-US" sz="3000" b="1" dirty="0"/>
              <a:t>sea level</a:t>
            </a:r>
            <a:r>
              <a:rPr lang="en-US" sz="3000" dirty="0"/>
              <a:t>, suggesting a </a:t>
            </a:r>
            <a:r>
              <a:rPr lang="en-US" sz="3000" b="1" dirty="0"/>
              <a:t>causal relationship</a:t>
            </a:r>
            <a:r>
              <a:rPr lang="en-US" sz="3000" dirty="0"/>
              <a:t> between greenhouse gas buildup and global warming.</a:t>
            </a:r>
          </a:p>
          <a:p>
            <a:pPr>
              <a:buNone/>
            </a:pPr>
            <a:br>
              <a:rPr lang="en-US" sz="3000" dirty="0"/>
            </a:br>
            <a:endParaRPr lang="en-US" sz="3000" dirty="0"/>
          </a:p>
          <a:p>
            <a:pPr>
              <a:buNone/>
            </a:pPr>
            <a:endParaRPr lang="en-US" sz="3000" dirty="0"/>
          </a:p>
        </p:txBody>
      </p:sp>
      <p:sp>
        <p:nvSpPr>
          <p:cNvPr id="17" name="TextBox 16">
            <a:extLst>
              <a:ext uri="{FF2B5EF4-FFF2-40B4-BE49-F238E27FC236}">
                <a16:creationId xmlns:a16="http://schemas.microsoft.com/office/drawing/2014/main" id="{DB15A39F-8264-E154-7149-BB6BA5D4F726}"/>
              </a:ext>
            </a:extLst>
          </p:cNvPr>
          <p:cNvSpPr txBox="1"/>
          <p:nvPr/>
        </p:nvSpPr>
        <p:spPr>
          <a:xfrm>
            <a:off x="914400" y="1333500"/>
            <a:ext cx="16962120" cy="830997"/>
          </a:xfrm>
          <a:prstGeom prst="rect">
            <a:avLst/>
          </a:prstGeom>
          <a:noFill/>
        </p:spPr>
        <p:txBody>
          <a:bodyPr wrap="square">
            <a:spAutoFit/>
          </a:bodyPr>
          <a:lstStyle/>
          <a:p>
            <a:r>
              <a:rPr lang="en-US" sz="4800" dirty="0"/>
              <a:t>5.Numerical Insights from EDA</a:t>
            </a:r>
            <a:endParaRPr lang="en-IN" sz="4800" dirty="0"/>
          </a:p>
        </p:txBody>
      </p:sp>
    </p:spTree>
    <p:extLst>
      <p:ext uri="{BB962C8B-B14F-4D97-AF65-F5344CB8AC3E}">
        <p14:creationId xmlns:p14="http://schemas.microsoft.com/office/powerpoint/2010/main" val="296797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4F3E9-DEC4-8266-D7F7-002535C8EA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2787D35-F1F7-B310-2B2F-0E96A5424185}"/>
              </a:ext>
            </a:extLst>
          </p:cNvPr>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B725C2A2-9F19-551C-3F67-B8C63EE8D86D}"/>
              </a:ext>
            </a:extLst>
          </p:cNvPr>
          <p:cNvSpPr txBox="1"/>
          <p:nvPr/>
        </p:nvSpPr>
        <p:spPr>
          <a:xfrm>
            <a:off x="762000" y="2095500"/>
            <a:ext cx="17114520" cy="840230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black"/>
                </a:solidFill>
                <a:effectLst/>
                <a:uLnTx/>
                <a:uFillTx/>
                <a:latin typeface="Calibri"/>
                <a:ea typeface="+mn-ea"/>
                <a:cs typeface="+mn-cs"/>
              </a:rPr>
              <a:t>🌡️ 3. Land Temperature (°C) Over Years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Land temperatures have shown a </a:t>
            </a:r>
            <a:r>
              <a:rPr kumimoji="0" lang="en-US" sz="3000" b="1" i="0" u="none" strike="noStrike" kern="1200" cap="none" spc="0" normalizeH="0" baseline="0" noProof="0" dirty="0">
                <a:ln>
                  <a:noFill/>
                </a:ln>
                <a:solidFill>
                  <a:prstClr val="black"/>
                </a:solidFill>
                <a:effectLst/>
                <a:uLnTx/>
                <a:uFillTx/>
                <a:latin typeface="Calibri"/>
                <a:ea typeface="+mn-ea"/>
                <a:cs typeface="+mn-cs"/>
              </a:rPr>
              <a:t>gradual upward trend</a:t>
            </a:r>
            <a:r>
              <a:rPr kumimoji="0" lang="en-US" sz="3000" b="0" i="0" u="none" strike="noStrike" kern="1200" cap="none" spc="0" normalizeH="0" baseline="0" noProof="0" dirty="0">
                <a:ln>
                  <a:noFill/>
                </a:ln>
                <a:solidFill>
                  <a:prstClr val="black"/>
                </a:solidFill>
                <a:effectLst/>
                <a:uLnTx/>
                <a:uFillTx/>
                <a:latin typeface="Calibri"/>
                <a:ea typeface="+mn-ea"/>
                <a:cs typeface="+mn-cs"/>
              </a:rPr>
              <a:t>, increasing from around </a:t>
            </a:r>
            <a:r>
              <a:rPr kumimoji="0" lang="en-US" sz="3000" b="1" i="0" u="none" strike="noStrike" kern="1200" cap="none" spc="0" normalizeH="0" baseline="0" noProof="0" dirty="0">
                <a:ln>
                  <a:noFill/>
                </a:ln>
                <a:solidFill>
                  <a:prstClr val="black"/>
                </a:solidFill>
                <a:effectLst/>
                <a:uLnTx/>
                <a:uFillTx/>
                <a:latin typeface="Calibri"/>
                <a:ea typeface="+mn-ea"/>
                <a:cs typeface="+mn-cs"/>
              </a:rPr>
              <a:t>8.5°C in the 1960s</a:t>
            </a:r>
            <a:r>
              <a:rPr kumimoji="0" lang="en-US" sz="3000" b="0" i="0" u="none" strike="noStrike" kern="1200" cap="none" spc="0" normalizeH="0" baseline="0" noProof="0" dirty="0">
                <a:ln>
                  <a:noFill/>
                </a:ln>
                <a:solidFill>
                  <a:prstClr val="black"/>
                </a:solidFill>
                <a:effectLst/>
                <a:uLnTx/>
                <a:uFillTx/>
                <a:latin typeface="Calibri"/>
                <a:ea typeface="+mn-ea"/>
                <a:cs typeface="+mn-cs"/>
              </a:rPr>
              <a:t> to </a:t>
            </a:r>
            <a:r>
              <a:rPr kumimoji="0" lang="en-US" sz="3000" b="1" i="0" u="none" strike="noStrike" kern="1200" cap="none" spc="0" normalizeH="0" baseline="0" noProof="0" dirty="0">
                <a:ln>
                  <a:noFill/>
                </a:ln>
                <a:solidFill>
                  <a:prstClr val="black"/>
                </a:solidFill>
                <a:effectLst/>
                <a:uLnTx/>
                <a:uFillTx/>
                <a:latin typeface="Calibri"/>
                <a:ea typeface="+mn-ea"/>
                <a:cs typeface="+mn-cs"/>
              </a:rPr>
              <a:t>nearly 9.8°C in recent years</a:t>
            </a:r>
            <a:r>
              <a:rPr kumimoji="0" lang="en-US" sz="30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Despite </a:t>
            </a:r>
            <a:r>
              <a:rPr kumimoji="0" lang="en-US" sz="3000" b="1" i="0" u="none" strike="noStrike" kern="1200" cap="none" spc="0" normalizeH="0" baseline="0" noProof="0" dirty="0">
                <a:ln>
                  <a:noFill/>
                </a:ln>
                <a:solidFill>
                  <a:prstClr val="black"/>
                </a:solidFill>
                <a:effectLst/>
                <a:uLnTx/>
                <a:uFillTx/>
                <a:latin typeface="Calibri"/>
                <a:ea typeface="+mn-ea"/>
                <a:cs typeface="+mn-cs"/>
              </a:rPr>
              <a:t>year-to-year variability</a:t>
            </a:r>
            <a:r>
              <a:rPr kumimoji="0" lang="en-US" sz="3000" b="0" i="0" u="none" strike="noStrike" kern="1200" cap="none" spc="0" normalizeH="0" baseline="0" noProof="0" dirty="0">
                <a:ln>
                  <a:noFill/>
                </a:ln>
                <a:solidFill>
                  <a:prstClr val="black"/>
                </a:solidFill>
                <a:effectLst/>
                <a:uLnTx/>
                <a:uFillTx/>
                <a:latin typeface="Calibri"/>
                <a:ea typeface="+mn-ea"/>
                <a:cs typeface="+mn-cs"/>
              </a:rPr>
              <a:t>, the overall trend confirms </a:t>
            </a:r>
            <a:r>
              <a:rPr kumimoji="0" lang="en-US" sz="3000" b="1" i="0" u="none" strike="noStrike" kern="1200" cap="none" spc="0" normalizeH="0" baseline="0" noProof="0" dirty="0">
                <a:ln>
                  <a:noFill/>
                </a:ln>
                <a:solidFill>
                  <a:prstClr val="black"/>
                </a:solidFill>
                <a:effectLst/>
                <a:uLnTx/>
                <a:uFillTx/>
                <a:latin typeface="Calibri"/>
                <a:ea typeface="+mn-ea"/>
                <a:cs typeface="+mn-cs"/>
              </a:rPr>
              <a:t>global land warming</a:t>
            </a:r>
            <a:r>
              <a:rPr kumimoji="0" lang="en-US" sz="30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Periodic dips in temperature reflect </a:t>
            </a:r>
            <a:r>
              <a:rPr kumimoji="0" lang="en-US" sz="3000" b="1" i="0" u="none" strike="noStrike" kern="1200" cap="none" spc="0" normalizeH="0" baseline="0" noProof="0" dirty="0">
                <a:ln>
                  <a:noFill/>
                </a:ln>
                <a:solidFill>
                  <a:prstClr val="black"/>
                </a:solidFill>
                <a:effectLst/>
                <a:uLnTx/>
                <a:uFillTx/>
                <a:latin typeface="Calibri"/>
                <a:ea typeface="+mn-ea"/>
                <a:cs typeface="+mn-cs"/>
              </a:rPr>
              <a:t>natural climate variability</a:t>
            </a:r>
            <a:r>
              <a:rPr kumimoji="0" lang="en-US" sz="3000" b="0" i="0" u="none" strike="noStrike" kern="1200" cap="none" spc="0" normalizeH="0" baseline="0" noProof="0" dirty="0">
                <a:ln>
                  <a:noFill/>
                </a:ln>
                <a:solidFill>
                  <a:prstClr val="black"/>
                </a:solidFill>
                <a:effectLst/>
                <a:uLnTx/>
                <a:uFillTx/>
                <a:latin typeface="Calibri"/>
                <a:ea typeface="+mn-ea"/>
                <a:cs typeface="+mn-cs"/>
              </a:rPr>
              <a:t>, but the </a:t>
            </a:r>
            <a:r>
              <a:rPr kumimoji="0" lang="en-US" sz="3000" b="1" i="0" u="none" strike="noStrike" kern="1200" cap="none" spc="0" normalizeH="0" baseline="0" noProof="0" dirty="0">
                <a:ln>
                  <a:noFill/>
                </a:ln>
                <a:solidFill>
                  <a:prstClr val="black"/>
                </a:solidFill>
                <a:effectLst/>
                <a:uLnTx/>
                <a:uFillTx/>
                <a:latin typeface="Calibri"/>
                <a:ea typeface="+mn-ea"/>
                <a:cs typeface="+mn-cs"/>
              </a:rPr>
              <a:t>overall warming signal is clear</a:t>
            </a:r>
            <a:r>
              <a:rPr kumimoji="0" lang="en-US" sz="30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This suggests that </a:t>
            </a:r>
            <a:r>
              <a:rPr kumimoji="0" lang="en-US" sz="3000" b="1" i="0" u="none" strike="noStrike" kern="1200" cap="none" spc="0" normalizeH="0" baseline="0" noProof="0" dirty="0">
                <a:ln>
                  <a:noFill/>
                </a:ln>
                <a:solidFill>
                  <a:prstClr val="black"/>
                </a:solidFill>
                <a:effectLst/>
                <a:uLnTx/>
                <a:uFillTx/>
                <a:latin typeface="Calibri"/>
                <a:ea typeface="+mn-ea"/>
                <a:cs typeface="+mn-cs"/>
              </a:rPr>
              <a:t>terrestrial regions</a:t>
            </a:r>
            <a:r>
              <a:rPr kumimoji="0" lang="en-US" sz="3000" b="0" i="0" u="none" strike="noStrike" kern="1200" cap="none" spc="0" normalizeH="0" baseline="0" noProof="0" dirty="0">
                <a:ln>
                  <a:noFill/>
                </a:ln>
                <a:solidFill>
                  <a:prstClr val="black"/>
                </a:solidFill>
                <a:effectLst/>
                <a:uLnTx/>
                <a:uFillTx/>
                <a:latin typeface="Calibri"/>
                <a:ea typeface="+mn-ea"/>
                <a:cs typeface="+mn-cs"/>
              </a:rPr>
              <a:t> are warming at a faster rate than oceans due to </a:t>
            </a:r>
            <a:r>
              <a:rPr kumimoji="0" lang="en-US" sz="3000" b="1" i="0" u="none" strike="noStrike" kern="1200" cap="none" spc="0" normalizeH="0" baseline="0" noProof="0" dirty="0">
                <a:ln>
                  <a:noFill/>
                </a:ln>
                <a:solidFill>
                  <a:prstClr val="black"/>
                </a:solidFill>
                <a:effectLst/>
                <a:uLnTx/>
                <a:uFillTx/>
                <a:latin typeface="Calibri"/>
                <a:ea typeface="+mn-ea"/>
                <a:cs typeface="+mn-cs"/>
              </a:rPr>
              <a:t>lower heat capacity</a:t>
            </a:r>
            <a:r>
              <a:rPr kumimoji="0" lang="en-US" sz="3000" b="0" i="0" u="none" strike="noStrike" kern="1200" cap="none" spc="0" normalizeH="0" baseline="0" noProof="0" dirty="0">
                <a:ln>
                  <a:noFill/>
                </a:ln>
                <a:solidFill>
                  <a:prstClr val="black"/>
                </a:solidFill>
                <a:effectLst/>
                <a:uLnTx/>
                <a:uFillTx/>
                <a:latin typeface="Calibri"/>
                <a:ea typeface="+mn-ea"/>
                <a:cs typeface="+mn-cs"/>
              </a:rPr>
              <a:t> and </a:t>
            </a:r>
            <a:r>
              <a:rPr kumimoji="0" lang="en-US" sz="3000" b="1" i="0" u="none" strike="noStrike" kern="1200" cap="none" spc="0" normalizeH="0" baseline="0" noProof="0" dirty="0">
                <a:ln>
                  <a:noFill/>
                </a:ln>
                <a:solidFill>
                  <a:prstClr val="black"/>
                </a:solidFill>
                <a:effectLst/>
                <a:uLnTx/>
                <a:uFillTx/>
                <a:latin typeface="Calibri"/>
                <a:ea typeface="+mn-ea"/>
                <a:cs typeface="+mn-cs"/>
              </a:rPr>
              <a:t>regional effects</a:t>
            </a:r>
            <a:r>
              <a:rPr kumimoji="0" lang="en-US" sz="3000" b="0" i="0" u="none" strike="noStrike" kern="1200" cap="none" spc="0" normalizeH="0" baseline="0" noProof="0" dirty="0">
                <a:ln>
                  <a:noFill/>
                </a:ln>
                <a:solidFill>
                  <a:prstClr val="black"/>
                </a:solidFill>
                <a:effectLst/>
                <a:uLnTx/>
                <a:uFillTx/>
                <a:latin typeface="Calibri"/>
                <a:ea typeface="+mn-ea"/>
                <a:cs typeface="+mn-cs"/>
              </a:rPr>
              <a:t>.</a:t>
            </a:r>
          </a:p>
          <a:p>
            <a:pPr>
              <a:buNone/>
            </a:pPr>
            <a:endParaRPr lang="en-US" sz="3000" b="1" dirty="0"/>
          </a:p>
          <a:p>
            <a:pPr>
              <a:buNone/>
            </a:pPr>
            <a:endParaRPr lang="en-US" sz="3000" b="1" dirty="0"/>
          </a:p>
          <a:p>
            <a:pPr>
              <a:buNone/>
            </a:pPr>
            <a:r>
              <a:rPr lang="en-US" sz="3000" b="1" dirty="0"/>
              <a:t>🌍 4. Land &amp; Ocean Temperature (°C) Over Years</a:t>
            </a:r>
          </a:p>
          <a:p>
            <a:pPr>
              <a:buFont typeface="Arial" panose="020B0604020202020204" pitchFamily="34" charset="0"/>
              <a:buChar char="•"/>
            </a:pPr>
            <a:r>
              <a:rPr lang="en-US" sz="3000" dirty="0"/>
              <a:t>The combined land and ocean temperature has increased from around </a:t>
            </a:r>
            <a:r>
              <a:rPr lang="en-US" sz="3000" b="1" dirty="0"/>
              <a:t>15.2°C</a:t>
            </a:r>
            <a:r>
              <a:rPr lang="en-US" sz="3000" dirty="0"/>
              <a:t> to </a:t>
            </a:r>
            <a:r>
              <a:rPr lang="en-US" sz="3000" b="1" dirty="0"/>
              <a:t>16.0°C</a:t>
            </a:r>
            <a:r>
              <a:rPr lang="en-US" sz="3000" dirty="0"/>
              <a:t> over the same period.</a:t>
            </a:r>
          </a:p>
          <a:p>
            <a:pPr>
              <a:buFont typeface="Arial" panose="020B0604020202020204" pitchFamily="34" charset="0"/>
              <a:buChar char="•"/>
            </a:pPr>
            <a:r>
              <a:rPr lang="en-US" sz="3000" dirty="0"/>
              <a:t>The plot indicates a </a:t>
            </a:r>
            <a:r>
              <a:rPr lang="en-US" sz="3000" b="1" dirty="0"/>
              <a:t>consistent warming pattern</a:t>
            </a:r>
            <a:r>
              <a:rPr lang="en-US" sz="3000" dirty="0"/>
              <a:t>, aligning with both land-only and atmospheric CO₂ trends.</a:t>
            </a:r>
          </a:p>
          <a:p>
            <a:pPr>
              <a:buFont typeface="Arial" panose="020B0604020202020204" pitchFamily="34" charset="0"/>
              <a:buChar char="•"/>
            </a:pPr>
            <a:r>
              <a:rPr lang="en-US" sz="3000" dirty="0"/>
              <a:t>The </a:t>
            </a:r>
            <a:r>
              <a:rPr lang="en-US" sz="3000" b="1" dirty="0"/>
              <a:t>slower but steady increase</a:t>
            </a:r>
            <a:r>
              <a:rPr lang="en-US" sz="3000" dirty="0"/>
              <a:t> compared to land temperature alone reflects the </a:t>
            </a:r>
            <a:r>
              <a:rPr lang="en-US" sz="3000" b="1" dirty="0"/>
              <a:t>moderating effect of oceans</a:t>
            </a:r>
            <a:r>
              <a:rPr lang="en-US" sz="3000" dirty="0"/>
              <a:t>.</a:t>
            </a:r>
          </a:p>
          <a:p>
            <a:pPr>
              <a:buFont typeface="Arial" panose="020B0604020202020204" pitchFamily="34" charset="0"/>
              <a:buChar char="•"/>
            </a:pPr>
            <a:r>
              <a:rPr lang="en-US" sz="3000" dirty="0"/>
              <a:t>The upward trajectory further reinforces </a:t>
            </a:r>
            <a:r>
              <a:rPr lang="en-US" sz="3000" b="1" dirty="0"/>
              <a:t>global climate change evidence</a:t>
            </a:r>
            <a:r>
              <a:rPr lang="en-US" sz="3000" dirty="0"/>
              <a:t> across different environmental indicators.</a:t>
            </a:r>
          </a:p>
          <a:p>
            <a:pPr>
              <a:buNone/>
            </a:pPr>
            <a:endParaRPr lang="en-US" sz="3000" dirty="0"/>
          </a:p>
        </p:txBody>
      </p:sp>
      <p:sp>
        <p:nvSpPr>
          <p:cNvPr id="17" name="TextBox 16">
            <a:extLst>
              <a:ext uri="{FF2B5EF4-FFF2-40B4-BE49-F238E27FC236}">
                <a16:creationId xmlns:a16="http://schemas.microsoft.com/office/drawing/2014/main" id="{2CCD2653-C750-2A0A-9F70-5D55CD6D0BCC}"/>
              </a:ext>
            </a:extLst>
          </p:cNvPr>
          <p:cNvSpPr txBox="1"/>
          <p:nvPr/>
        </p:nvSpPr>
        <p:spPr>
          <a:xfrm>
            <a:off x="914400" y="1104900"/>
            <a:ext cx="16962120" cy="830997"/>
          </a:xfrm>
          <a:prstGeom prst="rect">
            <a:avLst/>
          </a:prstGeom>
          <a:noFill/>
        </p:spPr>
        <p:txBody>
          <a:bodyPr wrap="square">
            <a:spAutoFit/>
          </a:bodyPr>
          <a:lstStyle/>
          <a:p>
            <a:r>
              <a:rPr lang="en-US" sz="4800" dirty="0"/>
              <a:t>5.Numerical Insights from EDA</a:t>
            </a:r>
            <a:endParaRPr lang="en-IN" sz="4800" dirty="0"/>
          </a:p>
        </p:txBody>
      </p:sp>
    </p:spTree>
    <p:extLst>
      <p:ext uri="{BB962C8B-B14F-4D97-AF65-F5344CB8AC3E}">
        <p14:creationId xmlns:p14="http://schemas.microsoft.com/office/powerpoint/2010/main" val="113650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7239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9149" y="3009901"/>
            <a:ext cx="4482451" cy="6019800"/>
          </a:xfrm>
          <a:custGeom>
            <a:avLst/>
            <a:gdLst/>
            <a:ahLst/>
            <a:cxnLst/>
            <a:rect l="l" t="t" r="r" b="b"/>
            <a:pathLst>
              <a:path w="6841804" h="5174892">
                <a:moveTo>
                  <a:pt x="0" y="0"/>
                </a:moveTo>
                <a:lnTo>
                  <a:pt x="6841803" y="0"/>
                </a:lnTo>
                <a:lnTo>
                  <a:pt x="6841803" y="5174892"/>
                </a:lnTo>
                <a:lnTo>
                  <a:pt x="0" y="51748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93446" y="1257300"/>
            <a:ext cx="15313354" cy="1032719"/>
          </a:xfrm>
          <a:prstGeom prst="rect">
            <a:avLst/>
          </a:prstGeom>
        </p:spPr>
        <p:txBody>
          <a:bodyPr wrap="square" lIns="0" tIns="0" rIns="0" bIns="0" rtlCol="0" anchor="t">
            <a:spAutoFit/>
          </a:bodyPr>
          <a:lstStyle/>
          <a:p>
            <a:pPr>
              <a:lnSpc>
                <a:spcPts val="7656"/>
              </a:lnSpc>
            </a:pPr>
            <a:r>
              <a:rPr lang="en-IN" sz="8800" dirty="0"/>
              <a:t>6.Feature Correlation Analysis</a:t>
            </a:r>
            <a:endParaRPr lang="en-US" sz="8800" spc="-431" dirty="0">
              <a:solidFill>
                <a:srgbClr val="000000"/>
              </a:solidFill>
              <a:latin typeface="TT Interphases"/>
              <a:ea typeface="TT Interphases"/>
              <a:cs typeface="TT Interphases"/>
              <a:sym typeface="TT Interphases"/>
            </a:endParaRPr>
          </a:p>
        </p:txBody>
      </p:sp>
      <p:sp>
        <p:nvSpPr>
          <p:cNvPr id="11" name="TextBox 10">
            <a:extLst>
              <a:ext uri="{FF2B5EF4-FFF2-40B4-BE49-F238E27FC236}">
                <a16:creationId xmlns:a16="http://schemas.microsoft.com/office/drawing/2014/main" id="{7C7C1163-8162-D278-732C-52743E3F8170}"/>
              </a:ext>
            </a:extLst>
          </p:cNvPr>
          <p:cNvSpPr txBox="1"/>
          <p:nvPr/>
        </p:nvSpPr>
        <p:spPr>
          <a:xfrm>
            <a:off x="5715000" y="2476500"/>
            <a:ext cx="12344400" cy="8279190"/>
          </a:xfrm>
          <a:prstGeom prst="rect">
            <a:avLst/>
          </a:prstGeom>
          <a:noFill/>
        </p:spPr>
        <p:txBody>
          <a:bodyPr wrap="square">
            <a:spAutoFit/>
          </a:bodyPr>
          <a:lstStyle/>
          <a:p>
            <a:pPr>
              <a:buNone/>
            </a:pPr>
            <a:r>
              <a:rPr lang="en-US" sz="2800" dirty="0"/>
              <a:t>Correlation analysis was performed to identify how the key climate indicators relate to each other.</a:t>
            </a:r>
          </a:p>
          <a:p>
            <a:pPr>
              <a:buNone/>
            </a:pPr>
            <a:endParaRPr lang="en-US" sz="2800" dirty="0"/>
          </a:p>
          <a:p>
            <a:pPr>
              <a:buFont typeface="Arial" panose="020B0604020202020204" pitchFamily="34" charset="0"/>
              <a:buChar char="•"/>
            </a:pPr>
            <a:r>
              <a:rPr lang="en-US" sz="2800" b="1" dirty="0"/>
              <a:t>Sea Level</a:t>
            </a:r>
            <a:r>
              <a:rPr lang="en-US" sz="2800" dirty="0"/>
              <a:t> shows a </a:t>
            </a:r>
            <a:r>
              <a:rPr lang="en-US" sz="2800" b="1" dirty="0"/>
              <a:t>very strong positive correlation</a:t>
            </a:r>
            <a:r>
              <a:rPr lang="en-US" sz="2800" dirty="0"/>
              <a:t> with </a:t>
            </a:r>
            <a:r>
              <a:rPr lang="en-US" sz="2800" b="1" dirty="0"/>
              <a:t>CO₂ concentration (0.99)</a:t>
            </a:r>
            <a:r>
              <a:rPr lang="en-US" sz="2800" dirty="0"/>
              <a:t>, suggesting that rising greenhouse gases are closely linked to sea level rise.</a:t>
            </a:r>
          </a:p>
          <a:p>
            <a:pPr>
              <a:buFont typeface="Arial" panose="020B0604020202020204" pitchFamily="34" charset="0"/>
              <a:buChar char="•"/>
            </a:pPr>
            <a:r>
              <a:rPr lang="en-US" sz="2800" dirty="0"/>
              <a:t>Both </a:t>
            </a:r>
            <a:r>
              <a:rPr lang="en-US" sz="2800" b="1" dirty="0"/>
              <a:t>Land Temperature (0.89)</a:t>
            </a:r>
            <a:r>
              <a:rPr lang="en-US" sz="2800" dirty="0"/>
              <a:t> and </a:t>
            </a:r>
            <a:r>
              <a:rPr lang="en-US" sz="2800" b="1" dirty="0"/>
              <a:t>Land &amp; Ocean Temperature (0.90)</a:t>
            </a:r>
            <a:r>
              <a:rPr lang="en-US" sz="2800" dirty="0"/>
              <a:t> are also highly correlated with sea level, indicating that </a:t>
            </a:r>
            <a:r>
              <a:rPr lang="en-US" sz="2800" b="1" dirty="0"/>
              <a:t>warming trends contribute to ocean expansion and melting ice</a:t>
            </a:r>
            <a:r>
              <a:rPr lang="en-US" sz="2800" dirty="0"/>
              <a:t>.</a:t>
            </a:r>
          </a:p>
          <a:p>
            <a:pPr>
              <a:buFont typeface="Arial" panose="020B0604020202020204" pitchFamily="34" charset="0"/>
              <a:buChar char="•"/>
            </a:pPr>
            <a:r>
              <a:rPr lang="en-US" sz="2800" b="1" dirty="0"/>
              <a:t>CO₂ concentration</a:t>
            </a:r>
            <a:r>
              <a:rPr lang="en-US" sz="2800" dirty="0"/>
              <a:t> is strongly correlated with </a:t>
            </a:r>
            <a:r>
              <a:rPr lang="en-US" sz="2800" b="1" dirty="0"/>
              <a:t>Land Temperature (0.90)</a:t>
            </a:r>
            <a:r>
              <a:rPr lang="en-US" sz="2800" dirty="0"/>
              <a:t> and </a:t>
            </a:r>
            <a:r>
              <a:rPr lang="en-US" sz="2800" b="1" dirty="0"/>
              <a:t>Land &amp; Ocean Temperature (0.92)</a:t>
            </a:r>
            <a:r>
              <a:rPr lang="en-US" sz="2800" dirty="0"/>
              <a:t>, confirming that </a:t>
            </a:r>
            <a:r>
              <a:rPr lang="en-US" sz="2800" b="1" dirty="0"/>
              <a:t>increased CO₂ drives global warming</a:t>
            </a:r>
            <a:r>
              <a:rPr lang="en-US" sz="2800" dirty="0"/>
              <a:t>.</a:t>
            </a:r>
          </a:p>
          <a:p>
            <a:pPr>
              <a:buFont typeface="Arial" panose="020B0604020202020204" pitchFamily="34" charset="0"/>
              <a:buChar char="•"/>
            </a:pPr>
            <a:r>
              <a:rPr lang="en-US" sz="2800" b="1" dirty="0"/>
              <a:t>Land Temperature and Land &amp; Ocean Temperature</a:t>
            </a:r>
            <a:r>
              <a:rPr lang="en-US" sz="2800" dirty="0"/>
              <a:t> have an almost perfect correlation (</a:t>
            </a:r>
            <a:r>
              <a:rPr lang="en-US" sz="2800" b="1" dirty="0"/>
              <a:t>0.98</a:t>
            </a:r>
            <a:r>
              <a:rPr lang="en-US" sz="2800" dirty="0"/>
              <a:t>), showing that </a:t>
            </a:r>
            <a:r>
              <a:rPr lang="en-US" sz="2800" b="1" dirty="0"/>
              <a:t>temperature changes are globally consistent</a:t>
            </a:r>
            <a:r>
              <a:rPr lang="en-US" sz="2800" dirty="0"/>
              <a:t> across land and sea.</a:t>
            </a:r>
          </a:p>
          <a:p>
            <a:endParaRPr lang="en-US" sz="2800" dirty="0"/>
          </a:p>
          <a:p>
            <a:pPr>
              <a:buNone/>
            </a:pPr>
            <a:r>
              <a:rPr lang="en-US" sz="2800" dirty="0"/>
              <a:t>In summary, the analysis highlights a </a:t>
            </a:r>
            <a:r>
              <a:rPr lang="en-US" sz="2800" b="1" dirty="0"/>
              <a:t>tight interconnection between CO₂ emissions, global temperature rise, and sea level increase</a:t>
            </a:r>
            <a:r>
              <a:rPr lang="en-US" sz="2800" dirty="0"/>
              <a:t>, reinforcing the evidence of </a:t>
            </a:r>
            <a:r>
              <a:rPr lang="en-US" sz="2800" b="1" dirty="0"/>
              <a:t>anthropogenic climate change</a:t>
            </a:r>
            <a:r>
              <a:rPr lang="en-US" sz="2800" dirty="0"/>
              <a:t>.</a:t>
            </a:r>
          </a:p>
          <a:p>
            <a:pPr>
              <a:buNone/>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2178</Words>
  <Application>Microsoft Office PowerPoint</Application>
  <PresentationFormat>Custom</PresentationFormat>
  <Paragraphs>164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TT Interphases</vt:lpstr>
      <vt:lpstr>Courier New</vt:lpstr>
      <vt:lpstr>Arial-BoldMT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umesh chandra</dc:creator>
  <cp:lastModifiedBy>umesh chandra</cp:lastModifiedBy>
  <cp:revision>5</cp:revision>
  <dcterms:created xsi:type="dcterms:W3CDTF">2006-08-16T00:00:00Z</dcterms:created>
  <dcterms:modified xsi:type="dcterms:W3CDTF">2025-10-07T05:10:05Z</dcterms:modified>
  <dc:identifier>DAG08HTWp-8</dc:identifier>
</cp:coreProperties>
</file>