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6" r:id="rId7"/>
    <p:sldId id="272" r:id="rId8"/>
    <p:sldId id="261" r:id="rId9"/>
    <p:sldId id="274" r:id="rId10"/>
    <p:sldId id="267" r:id="rId11"/>
    <p:sldId id="275" r:id="rId12"/>
    <p:sldId id="276" r:id="rId13"/>
    <p:sldId id="277" r:id="rId14"/>
    <p:sldId id="273" r:id="rId15"/>
    <p:sldId id="264" r:id="rId16"/>
    <p:sldId id="268" r:id="rId17"/>
    <p:sldId id="269" r:id="rId18"/>
    <p:sldId id="262" r:id="rId19"/>
    <p:sldId id="263" r:id="rId20"/>
    <p:sldId id="265" r:id="rId21"/>
    <p:sldId id="270" r:id="rId22"/>
    <p:sldId id="271" r:id="rId23"/>
  </p:sldIdLst>
  <p:sldSz cx="18288000" cy="10287000"/>
  <p:notesSz cx="6858000" cy="9144000"/>
  <p:embeddedFontLst>
    <p:embeddedFont>
      <p:font typeface="TT Interphases"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4851" autoAdjust="0"/>
  </p:normalViewPr>
  <p:slideViewPr>
    <p:cSldViewPr>
      <p:cViewPr varScale="1">
        <p:scale>
          <a:sx n="53" d="100"/>
          <a:sy n="53" d="100"/>
        </p:scale>
        <p:origin x="80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33.sv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36.sv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39.sv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33.sv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43.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sv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45.svg"/><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45.svg"/><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4.svg"/></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28.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688068" y="1028700"/>
            <a:ext cx="7571232" cy="8229600"/>
          </a:xfrm>
          <a:custGeom>
            <a:avLst/>
            <a:gdLst/>
            <a:ahLst/>
            <a:cxnLst/>
            <a:rect l="l" t="t" r="r" b="b"/>
            <a:pathLst>
              <a:path w="7571232" h="8229600">
                <a:moveTo>
                  <a:pt x="0" y="0"/>
                </a:moveTo>
                <a:lnTo>
                  <a:pt x="7571232" y="0"/>
                </a:lnTo>
                <a:lnTo>
                  <a:pt x="7571232"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685800" y="2857500"/>
            <a:ext cx="8458200" cy="3992824"/>
          </a:xfrm>
          <a:prstGeom prst="rect">
            <a:avLst/>
          </a:prstGeom>
        </p:spPr>
        <p:txBody>
          <a:bodyPr wrap="square" lIns="0" tIns="0" rIns="0" bIns="0" rtlCol="0" anchor="t">
            <a:spAutoFit/>
          </a:bodyPr>
          <a:lstStyle/>
          <a:p>
            <a:pPr algn="l">
              <a:lnSpc>
                <a:spcPts val="10730"/>
              </a:lnSpc>
            </a:pPr>
            <a:r>
              <a:rPr lang="en-IN" sz="7200" dirty="0">
                <a:solidFill>
                  <a:srgbClr val="2E2E2F"/>
                </a:solidFill>
                <a:effectLst/>
                <a:latin typeface="Arial" panose="020B0604020202020204" pitchFamily="34" charset="0"/>
              </a:rPr>
              <a:t>IBM HR Analytics Employee Attrition &amp; Performance</a:t>
            </a:r>
            <a:endParaRPr lang="en-US" sz="7200" spc="-604" dirty="0">
              <a:solidFill>
                <a:srgbClr val="000000"/>
              </a:solidFill>
              <a:latin typeface="TT Interphases"/>
              <a:ea typeface="TT Interphases"/>
              <a:cs typeface="TT Interphases"/>
              <a:sym typeface="TT Interphases"/>
            </a:endParaRPr>
          </a:p>
        </p:txBody>
      </p:sp>
      <p:sp>
        <p:nvSpPr>
          <p:cNvPr id="5" name="Freeform 5"/>
          <p:cNvSpPr/>
          <p:nvPr/>
        </p:nvSpPr>
        <p:spPr>
          <a:xfrm>
            <a:off x="7131939" y="2324100"/>
            <a:ext cx="1543050" cy="1543050"/>
          </a:xfrm>
          <a:custGeom>
            <a:avLst/>
            <a:gdLst/>
            <a:ahLst/>
            <a:cxnLst/>
            <a:rect l="l" t="t" r="r" b="b"/>
            <a:pathLst>
              <a:path w="1543050" h="1543050">
                <a:moveTo>
                  <a:pt x="0" y="0"/>
                </a:moveTo>
                <a:lnTo>
                  <a:pt x="1543050" y="0"/>
                </a:lnTo>
                <a:lnTo>
                  <a:pt x="1543050" y="1543050"/>
                </a:lnTo>
                <a:lnTo>
                  <a:pt x="0" y="15430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dirty="0"/>
          </a:p>
        </p:txBody>
      </p:sp>
      <p:sp>
        <p:nvSpPr>
          <p:cNvPr id="8" name="TextBox 8"/>
          <p:cNvSpPr txBox="1"/>
          <p:nvPr/>
        </p:nvSpPr>
        <p:spPr>
          <a:xfrm>
            <a:off x="15642929" y="9063228"/>
            <a:ext cx="1616371" cy="195072"/>
          </a:xfrm>
          <a:prstGeom prst="rect">
            <a:avLst/>
          </a:prstGeom>
        </p:spPr>
        <p:txBody>
          <a:bodyPr lIns="0" tIns="0" rIns="0" bIns="0" rtlCol="0" anchor="t">
            <a:spAutoFit/>
          </a:bodyPr>
          <a:lstStyle/>
          <a:p>
            <a:pPr algn="r">
              <a:lnSpc>
                <a:spcPts val="1479"/>
              </a:lnSpc>
            </a:pPr>
            <a:r>
              <a:rPr lang="en-US" sz="1700" spc="-83" dirty="0">
                <a:solidFill>
                  <a:srgbClr val="000000"/>
                </a:solidFill>
                <a:latin typeface="TT Interphases"/>
                <a:ea typeface="TT Interphases"/>
                <a:cs typeface="TT Interphases"/>
                <a:sym typeface="TT Interphases"/>
              </a:rPr>
              <a:t>7 Oct, 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10697B05-1497-1415-86ED-05690EC37B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5300"/>
            <a:ext cx="18288000" cy="944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5216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74D15D-481F-FB2D-130C-07F49EA0FEF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EEA0313-0705-4D0E-E533-768E91F29B04}"/>
              </a:ext>
            </a:extLst>
          </p:cNvPr>
          <p:cNvSpPr/>
          <p:nvPr/>
        </p:nvSpPr>
        <p:spPr>
          <a:xfrm>
            <a:off x="1028700" y="876300"/>
            <a:ext cx="361435" cy="361435"/>
          </a:xfrm>
          <a:custGeom>
            <a:avLst/>
            <a:gdLst/>
            <a:ahLst/>
            <a:cxnLst/>
            <a:rect l="l" t="t" r="r" b="b"/>
            <a:pathLst>
              <a:path w="361435" h="361435">
                <a:moveTo>
                  <a:pt x="0" y="0"/>
                </a:moveTo>
                <a:lnTo>
                  <a:pt x="361435" y="0"/>
                </a:lnTo>
                <a:lnTo>
                  <a:pt x="361435" y="361435"/>
                </a:lnTo>
                <a:lnTo>
                  <a:pt x="0" y="36143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TextBox 14">
            <a:extLst>
              <a:ext uri="{FF2B5EF4-FFF2-40B4-BE49-F238E27FC236}">
                <a16:creationId xmlns:a16="http://schemas.microsoft.com/office/drawing/2014/main" id="{BC78BB70-D5EF-B126-65F1-A4CD79130677}"/>
              </a:ext>
            </a:extLst>
          </p:cNvPr>
          <p:cNvSpPr txBox="1"/>
          <p:nvPr/>
        </p:nvSpPr>
        <p:spPr>
          <a:xfrm>
            <a:off x="914400" y="2620625"/>
            <a:ext cx="16764000" cy="7109639"/>
          </a:xfrm>
          <a:prstGeom prst="rect">
            <a:avLst/>
          </a:prstGeom>
          <a:noFill/>
        </p:spPr>
        <p:txBody>
          <a:bodyPr wrap="square">
            <a:spAutoFit/>
          </a:bodyPr>
          <a:lstStyle/>
          <a:p>
            <a:pPr>
              <a:buNone/>
            </a:pPr>
            <a:r>
              <a:rPr lang="en-US" sz="2400" b="1" dirty="0"/>
              <a:t>1. Age</a:t>
            </a:r>
          </a:p>
          <a:p>
            <a:pPr>
              <a:buFont typeface="Arial" panose="020B0604020202020204" pitchFamily="34" charset="0"/>
              <a:buChar char="•"/>
            </a:pPr>
            <a:r>
              <a:rPr lang="en-US" sz="2400" dirty="0"/>
              <a:t>Employees who left the company tend to be </a:t>
            </a:r>
            <a:r>
              <a:rPr lang="en-US" sz="2400" b="1" dirty="0"/>
              <a:t>younger (around 25–35 years)</a:t>
            </a:r>
            <a:r>
              <a:rPr lang="en-US" sz="2400" dirty="0"/>
              <a:t>.</a:t>
            </a:r>
          </a:p>
          <a:p>
            <a:pPr>
              <a:buFont typeface="Arial" panose="020B0604020202020204" pitchFamily="34" charset="0"/>
              <a:buChar char="•"/>
            </a:pPr>
            <a:r>
              <a:rPr lang="en-US" sz="2400" dirty="0"/>
              <a:t>Older employees (&gt;40) show significantly lower attrition, suggesting higher job stability.</a:t>
            </a:r>
          </a:p>
          <a:p>
            <a:pPr>
              <a:buNone/>
            </a:pPr>
            <a:endParaRPr lang="en-US" sz="2400" dirty="0"/>
          </a:p>
          <a:p>
            <a:pPr>
              <a:buNone/>
            </a:pPr>
            <a:r>
              <a:rPr lang="en-US" sz="2400" b="1" dirty="0"/>
              <a:t>2. MonthlyIncome / MonthlyRate / HourlyRate / DailyRate</a:t>
            </a:r>
          </a:p>
          <a:p>
            <a:pPr>
              <a:buFont typeface="Arial" panose="020B0604020202020204" pitchFamily="34" charset="0"/>
              <a:buChar char="•"/>
            </a:pPr>
            <a:r>
              <a:rPr lang="en-US" sz="2400" b="1" dirty="0"/>
              <a:t>Attrition is higher among employees with lower income levels.</a:t>
            </a:r>
            <a:endParaRPr lang="en-US" sz="2400" dirty="0"/>
          </a:p>
          <a:p>
            <a:pPr>
              <a:buFont typeface="Arial" panose="020B0604020202020204" pitchFamily="34" charset="0"/>
              <a:buChar char="•"/>
            </a:pPr>
            <a:r>
              <a:rPr lang="en-US" sz="2400" dirty="0"/>
              <a:t>The density of “Attrition = Yes” is heavily concentrated at the </a:t>
            </a:r>
            <a:r>
              <a:rPr lang="en-US" sz="2400" b="1" dirty="0"/>
              <a:t>lower end of salary distribution</a:t>
            </a:r>
            <a:r>
              <a:rPr lang="en-US" sz="2400" dirty="0"/>
              <a:t>.</a:t>
            </a:r>
          </a:p>
          <a:p>
            <a:pPr>
              <a:buFont typeface="Arial" panose="020B0604020202020204" pitchFamily="34" charset="0"/>
              <a:buChar char="•"/>
            </a:pPr>
            <a:r>
              <a:rPr lang="en-US" sz="2400" dirty="0"/>
              <a:t>Indicates that </a:t>
            </a:r>
            <a:r>
              <a:rPr lang="en-US" sz="2400" b="1" dirty="0"/>
              <a:t>compensation dissatisfaction</a:t>
            </a:r>
            <a:r>
              <a:rPr lang="en-US" sz="2400" dirty="0"/>
              <a:t> is a key driver of attrition.</a:t>
            </a:r>
          </a:p>
          <a:p>
            <a:pPr>
              <a:buNone/>
            </a:pPr>
            <a:endParaRPr lang="en-US" sz="2400" dirty="0"/>
          </a:p>
          <a:p>
            <a:pPr>
              <a:buNone/>
            </a:pPr>
            <a:r>
              <a:rPr lang="en-US" sz="2400" b="1" dirty="0"/>
              <a:t>3. YearsAtCompany / TotalWorkingYears / YearsInCurrentRole / YearsWithCurrManager</a:t>
            </a:r>
          </a:p>
          <a:p>
            <a:pPr>
              <a:buFont typeface="Arial" panose="020B0604020202020204" pitchFamily="34" charset="0"/>
              <a:buChar char="•"/>
            </a:pPr>
            <a:r>
              <a:rPr lang="en-US" sz="2400" dirty="0"/>
              <a:t>Employees with </a:t>
            </a:r>
            <a:r>
              <a:rPr lang="en-US" sz="2400" b="1" dirty="0"/>
              <a:t>shorter tenure (&lt;5 years)</a:t>
            </a:r>
            <a:r>
              <a:rPr lang="en-US" sz="2400" dirty="0"/>
              <a:t> are more likely to leave.</a:t>
            </a:r>
          </a:p>
          <a:p>
            <a:pPr>
              <a:buFont typeface="Arial" panose="020B0604020202020204" pitchFamily="34" charset="0"/>
              <a:buChar char="•"/>
            </a:pPr>
            <a:r>
              <a:rPr lang="en-US" sz="2400" dirty="0"/>
              <a:t>Attrition sharply declines as tenure increases — long-term employees are much more stable.</a:t>
            </a:r>
          </a:p>
          <a:p>
            <a:pPr>
              <a:buFont typeface="Arial" panose="020B0604020202020204" pitchFamily="34" charset="0"/>
              <a:buChar char="•"/>
            </a:pPr>
            <a:r>
              <a:rPr lang="en-US" sz="2400" dirty="0"/>
              <a:t>Similar trend observed for </a:t>
            </a:r>
            <a:r>
              <a:rPr lang="en-US" sz="2400" b="1" dirty="0"/>
              <a:t>YearsWithCurrManager</a:t>
            </a:r>
            <a:r>
              <a:rPr lang="en-US" sz="2400" dirty="0"/>
              <a:t> and </a:t>
            </a:r>
            <a:r>
              <a:rPr lang="en-US" sz="2400" b="1" dirty="0"/>
              <a:t>YearsInCurrentRole</a:t>
            </a:r>
            <a:r>
              <a:rPr lang="en-US" sz="2400" dirty="0"/>
              <a:t> — frequent role or manager changes may increase attrition risk.</a:t>
            </a:r>
          </a:p>
          <a:p>
            <a:pPr>
              <a:buNone/>
            </a:pPr>
            <a:endParaRPr lang="en-US" sz="2400" dirty="0"/>
          </a:p>
          <a:p>
            <a:pPr>
              <a:buNone/>
            </a:pPr>
            <a:r>
              <a:rPr lang="en-US" sz="2400" b="1" dirty="0"/>
              <a:t>4. Education &amp; EducationField</a:t>
            </a:r>
          </a:p>
          <a:p>
            <a:pPr>
              <a:buFont typeface="Arial" panose="020B0604020202020204" pitchFamily="34" charset="0"/>
              <a:buChar char="•"/>
            </a:pPr>
            <a:r>
              <a:rPr lang="en-US" sz="2400" dirty="0"/>
              <a:t>Education level doesn’t show a strong trend with attrition.</a:t>
            </a:r>
          </a:p>
          <a:p>
            <a:pPr>
              <a:buFont typeface="Arial" panose="020B0604020202020204" pitchFamily="34" charset="0"/>
              <a:buChar char="•"/>
            </a:pPr>
            <a:r>
              <a:rPr lang="en-US" sz="2400" dirty="0"/>
              <a:t>Slightly higher attrition is seen in employees with </a:t>
            </a:r>
            <a:r>
              <a:rPr lang="en-US" sz="2400" b="1" dirty="0"/>
              <a:t>lower education levels</a:t>
            </a:r>
            <a:r>
              <a:rPr lang="en-US" sz="2400" dirty="0"/>
              <a:t>, but not a dominant factor.</a:t>
            </a:r>
          </a:p>
          <a:p>
            <a:pPr>
              <a:buNone/>
            </a:pPr>
            <a:endParaRPr lang="en-US" sz="2400" dirty="0"/>
          </a:p>
        </p:txBody>
      </p:sp>
      <p:sp>
        <p:nvSpPr>
          <p:cNvPr id="17" name="TextBox 16">
            <a:extLst>
              <a:ext uri="{FF2B5EF4-FFF2-40B4-BE49-F238E27FC236}">
                <a16:creationId xmlns:a16="http://schemas.microsoft.com/office/drawing/2014/main" id="{DB15A39F-8264-E154-7149-BB6BA5D4F726}"/>
              </a:ext>
            </a:extLst>
          </p:cNvPr>
          <p:cNvSpPr txBox="1"/>
          <p:nvPr/>
        </p:nvSpPr>
        <p:spPr>
          <a:xfrm>
            <a:off x="914400" y="1333500"/>
            <a:ext cx="16962120" cy="830997"/>
          </a:xfrm>
          <a:prstGeom prst="rect">
            <a:avLst/>
          </a:prstGeom>
          <a:noFill/>
        </p:spPr>
        <p:txBody>
          <a:bodyPr wrap="square">
            <a:spAutoFit/>
          </a:bodyPr>
          <a:lstStyle/>
          <a:p>
            <a:r>
              <a:rPr lang="en-US" sz="4800" dirty="0"/>
              <a:t>6.Numerical Insights from EDA — Attrition vs Numeric Features</a:t>
            </a:r>
            <a:endParaRPr lang="en-IN" sz="4800" dirty="0"/>
          </a:p>
        </p:txBody>
      </p:sp>
    </p:spTree>
    <p:extLst>
      <p:ext uri="{BB962C8B-B14F-4D97-AF65-F5344CB8AC3E}">
        <p14:creationId xmlns:p14="http://schemas.microsoft.com/office/powerpoint/2010/main" val="2967979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74F3E9-DEC4-8266-D7F7-002535C8EA0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C2787D35-F1F7-B310-2B2F-0E96A5424185}"/>
              </a:ext>
            </a:extLst>
          </p:cNvPr>
          <p:cNvSpPr/>
          <p:nvPr/>
        </p:nvSpPr>
        <p:spPr>
          <a:xfrm>
            <a:off x="1028700" y="647700"/>
            <a:ext cx="361435" cy="361435"/>
          </a:xfrm>
          <a:custGeom>
            <a:avLst/>
            <a:gdLst/>
            <a:ahLst/>
            <a:cxnLst/>
            <a:rect l="l" t="t" r="r" b="b"/>
            <a:pathLst>
              <a:path w="361435" h="361435">
                <a:moveTo>
                  <a:pt x="0" y="0"/>
                </a:moveTo>
                <a:lnTo>
                  <a:pt x="361435" y="0"/>
                </a:lnTo>
                <a:lnTo>
                  <a:pt x="361435" y="361435"/>
                </a:lnTo>
                <a:lnTo>
                  <a:pt x="0" y="36143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TextBox 14">
            <a:extLst>
              <a:ext uri="{FF2B5EF4-FFF2-40B4-BE49-F238E27FC236}">
                <a16:creationId xmlns:a16="http://schemas.microsoft.com/office/drawing/2014/main" id="{B725C2A2-9F19-551C-3F67-B8C63EE8D86D}"/>
              </a:ext>
            </a:extLst>
          </p:cNvPr>
          <p:cNvSpPr txBox="1"/>
          <p:nvPr/>
        </p:nvSpPr>
        <p:spPr>
          <a:xfrm>
            <a:off x="762000" y="2095500"/>
            <a:ext cx="17114520" cy="8217634"/>
          </a:xfrm>
          <a:prstGeom prst="rect">
            <a:avLst/>
          </a:prstGeom>
          <a:noFill/>
        </p:spPr>
        <p:txBody>
          <a:bodyPr wrap="square">
            <a:spAutoFit/>
          </a:bodyPr>
          <a:lstStyle/>
          <a:p>
            <a:pPr>
              <a:buNone/>
            </a:pPr>
            <a:r>
              <a:rPr lang="en-US" sz="2400" b="1" dirty="0"/>
              <a:t>5. JobSatisfaction / EnvironmentSatisfaction / RelationshipSatisfaction</a:t>
            </a:r>
          </a:p>
          <a:p>
            <a:pPr>
              <a:buFont typeface="Arial" panose="020B0604020202020204" pitchFamily="34" charset="0"/>
              <a:buChar char="•"/>
            </a:pPr>
            <a:r>
              <a:rPr lang="en-US" sz="2400" dirty="0"/>
              <a:t>Employees with </a:t>
            </a:r>
            <a:r>
              <a:rPr lang="en-US" sz="2400" b="1" dirty="0"/>
              <a:t>low satisfaction scores (1 or 2)</a:t>
            </a:r>
            <a:r>
              <a:rPr lang="en-US" sz="2400" dirty="0"/>
              <a:t> have a </a:t>
            </a:r>
            <a:r>
              <a:rPr lang="en-US" sz="2400" b="1" dirty="0"/>
              <a:t>notably higher attrition rate</a:t>
            </a:r>
            <a:r>
              <a:rPr lang="en-US" sz="2400" dirty="0"/>
              <a:t>.</a:t>
            </a:r>
          </a:p>
          <a:p>
            <a:pPr>
              <a:buFont typeface="Arial" panose="020B0604020202020204" pitchFamily="34" charset="0"/>
              <a:buChar char="•"/>
            </a:pPr>
            <a:r>
              <a:rPr lang="en-US" sz="2400" dirty="0"/>
              <a:t>Satisfaction scores of 4 (high) are associated with minimal attrition.</a:t>
            </a:r>
          </a:p>
          <a:p>
            <a:pPr>
              <a:buFont typeface="Arial" panose="020B0604020202020204" pitchFamily="34" charset="0"/>
              <a:buChar char="•"/>
            </a:pPr>
            <a:r>
              <a:rPr lang="en-US" sz="2400" dirty="0"/>
              <a:t>Indicates </a:t>
            </a:r>
            <a:r>
              <a:rPr lang="en-US" sz="2400" b="1" dirty="0"/>
              <a:t>job satisfaction and work environment quality</a:t>
            </a:r>
            <a:r>
              <a:rPr lang="en-US" sz="2400" dirty="0"/>
              <a:t> strongly influence retention.</a:t>
            </a:r>
          </a:p>
          <a:p>
            <a:pPr>
              <a:buNone/>
            </a:pPr>
            <a:endParaRPr lang="en-US" sz="2400" dirty="0"/>
          </a:p>
          <a:p>
            <a:pPr>
              <a:buNone/>
            </a:pPr>
            <a:r>
              <a:rPr lang="en-US" sz="2400" b="1" dirty="0"/>
              <a:t>6. PerformanceRating / PercentSalaryHike</a:t>
            </a:r>
          </a:p>
          <a:p>
            <a:pPr>
              <a:buFont typeface="Arial" panose="020B0604020202020204" pitchFamily="34" charset="0"/>
              <a:buChar char="•"/>
            </a:pPr>
            <a:r>
              <a:rPr lang="en-US" sz="2400" dirty="0"/>
              <a:t>Both distributions show minimal difference between attrition and non-attrition groups.</a:t>
            </a:r>
          </a:p>
          <a:p>
            <a:pPr>
              <a:buFont typeface="Arial" panose="020B0604020202020204" pitchFamily="34" charset="0"/>
              <a:buChar char="•"/>
            </a:pPr>
            <a:r>
              <a:rPr lang="en-US" sz="2400" dirty="0"/>
              <a:t>Suggests that </a:t>
            </a:r>
            <a:r>
              <a:rPr lang="en-US" sz="2400" b="1" dirty="0"/>
              <a:t>performance rating and annual salary hike</a:t>
            </a:r>
            <a:r>
              <a:rPr lang="en-US" sz="2400" dirty="0"/>
              <a:t> do </a:t>
            </a:r>
            <a:r>
              <a:rPr lang="en-US" sz="2400" b="1" dirty="0"/>
              <a:t>not significantly affect attrition</a:t>
            </a:r>
            <a:r>
              <a:rPr lang="en-US" sz="2400" dirty="0"/>
              <a:t> in this dataset.</a:t>
            </a:r>
          </a:p>
          <a:p>
            <a:pPr>
              <a:buNone/>
            </a:pPr>
            <a:endParaRPr lang="en-US" sz="2400" dirty="0"/>
          </a:p>
          <a:p>
            <a:pPr>
              <a:buNone/>
            </a:pPr>
            <a:r>
              <a:rPr lang="en-US" sz="2400" b="1" dirty="0"/>
              <a:t>7. WorkLifeBalance</a:t>
            </a:r>
          </a:p>
          <a:p>
            <a:pPr>
              <a:buFont typeface="Arial" panose="020B0604020202020204" pitchFamily="34" charset="0"/>
              <a:buChar char="•"/>
            </a:pPr>
            <a:r>
              <a:rPr lang="en-US" sz="2400" dirty="0"/>
              <a:t>Employees reporting </a:t>
            </a:r>
            <a:r>
              <a:rPr lang="en-US" sz="2400" b="1" dirty="0"/>
              <a:t>low work-life balance (rating = 1 or 2)</a:t>
            </a:r>
            <a:r>
              <a:rPr lang="en-US" sz="2400" dirty="0"/>
              <a:t> show slightly higher attrition.</a:t>
            </a:r>
          </a:p>
          <a:p>
            <a:pPr>
              <a:buFont typeface="Arial" panose="020B0604020202020204" pitchFamily="34" charset="0"/>
              <a:buChar char="•"/>
            </a:pPr>
            <a:r>
              <a:rPr lang="en-US" sz="2400" dirty="0"/>
              <a:t>Reinforces the importance of </a:t>
            </a:r>
            <a:r>
              <a:rPr lang="en-US" sz="2400" b="1" dirty="0"/>
              <a:t>work-life balance</a:t>
            </a:r>
            <a:r>
              <a:rPr lang="en-US" sz="2400" dirty="0"/>
              <a:t> as a retention factor.</a:t>
            </a:r>
          </a:p>
          <a:p>
            <a:pPr>
              <a:buNone/>
            </a:pPr>
            <a:endParaRPr lang="en-US" sz="2400" dirty="0"/>
          </a:p>
          <a:p>
            <a:pPr>
              <a:buNone/>
            </a:pPr>
            <a:r>
              <a:rPr lang="en-US" sz="2400" b="1" dirty="0"/>
              <a:t>8. NumCompaniesWorked / YearsSinceLastPromotion / TrainingTimesLastYear</a:t>
            </a:r>
          </a:p>
          <a:p>
            <a:pPr>
              <a:buFont typeface="Arial" panose="020B0604020202020204" pitchFamily="34" charset="0"/>
              <a:buChar char="•"/>
            </a:pPr>
            <a:r>
              <a:rPr lang="en-US" sz="2400" b="1" dirty="0"/>
              <a:t>Higher attrition among employees who have worked in multiple companies before</a:t>
            </a:r>
            <a:r>
              <a:rPr lang="en-US" sz="2400" dirty="0"/>
              <a:t> (NumCompaniesWorked &gt; 4).</a:t>
            </a:r>
            <a:br>
              <a:rPr lang="en-US" sz="2400" dirty="0"/>
            </a:br>
            <a:r>
              <a:rPr lang="en-US" sz="2400" dirty="0"/>
              <a:t>→ Indicates that employees with a pattern of job-hopping continue that behavior.</a:t>
            </a:r>
          </a:p>
          <a:p>
            <a:pPr>
              <a:buFont typeface="Arial" panose="020B0604020202020204" pitchFamily="34" charset="0"/>
              <a:buChar char="•"/>
            </a:pPr>
            <a:r>
              <a:rPr lang="en-US" sz="2400" b="1" dirty="0"/>
              <a:t>YearsSinceLastPromotion</a:t>
            </a:r>
            <a:r>
              <a:rPr lang="en-US" sz="2400" dirty="0"/>
              <a:t>: Employees without promotions for long durations show more attrition — </a:t>
            </a:r>
            <a:r>
              <a:rPr lang="en-US" sz="2400" b="1" dirty="0"/>
              <a:t>growth opportunities matter</a:t>
            </a:r>
            <a:r>
              <a:rPr lang="en-US" sz="2400" dirty="0"/>
              <a:t>.</a:t>
            </a:r>
          </a:p>
          <a:p>
            <a:pPr>
              <a:buFont typeface="Arial" panose="020B0604020202020204" pitchFamily="34" charset="0"/>
              <a:buChar char="•"/>
            </a:pPr>
            <a:r>
              <a:rPr lang="en-US" sz="2400" b="1" dirty="0"/>
              <a:t>TrainingTimesLastYear</a:t>
            </a:r>
            <a:r>
              <a:rPr lang="en-US" sz="2400" dirty="0"/>
              <a:t>: Little difference observed — may not be a key factor.</a:t>
            </a:r>
          </a:p>
          <a:p>
            <a:pPr>
              <a:buNone/>
            </a:pPr>
            <a:endParaRPr lang="en-US" sz="2400" dirty="0"/>
          </a:p>
          <a:p>
            <a:pPr>
              <a:buNone/>
            </a:pPr>
            <a:r>
              <a:rPr lang="en-US" sz="2400" b="1" dirty="0"/>
              <a:t>9. StockOptionLevel</a:t>
            </a:r>
          </a:p>
          <a:p>
            <a:pPr>
              <a:buFont typeface="Arial" panose="020B0604020202020204" pitchFamily="34" charset="0"/>
              <a:buChar char="•"/>
            </a:pPr>
            <a:r>
              <a:rPr lang="en-US" sz="2400" dirty="0"/>
              <a:t>Attrition is </a:t>
            </a:r>
            <a:r>
              <a:rPr lang="en-US" sz="2400" b="1" dirty="0"/>
              <a:t>lower among employees with higher stock option levels</a:t>
            </a:r>
            <a:r>
              <a:rPr lang="en-US" sz="2400" dirty="0"/>
              <a:t>, implying </a:t>
            </a:r>
            <a:r>
              <a:rPr lang="en-US" sz="2400" b="1" dirty="0"/>
              <a:t>ownership incentives</a:t>
            </a:r>
            <a:r>
              <a:rPr lang="en-US" sz="2400" dirty="0"/>
              <a:t> help retention.</a:t>
            </a:r>
          </a:p>
          <a:p>
            <a:pPr>
              <a:buNone/>
            </a:pPr>
            <a:endParaRPr lang="en-US" sz="2400" dirty="0"/>
          </a:p>
        </p:txBody>
      </p:sp>
      <p:sp>
        <p:nvSpPr>
          <p:cNvPr id="17" name="TextBox 16">
            <a:extLst>
              <a:ext uri="{FF2B5EF4-FFF2-40B4-BE49-F238E27FC236}">
                <a16:creationId xmlns:a16="http://schemas.microsoft.com/office/drawing/2014/main" id="{2CCD2653-C750-2A0A-9F70-5D55CD6D0BCC}"/>
              </a:ext>
            </a:extLst>
          </p:cNvPr>
          <p:cNvSpPr txBox="1"/>
          <p:nvPr/>
        </p:nvSpPr>
        <p:spPr>
          <a:xfrm>
            <a:off x="914400" y="1104900"/>
            <a:ext cx="16962120" cy="830997"/>
          </a:xfrm>
          <a:prstGeom prst="rect">
            <a:avLst/>
          </a:prstGeom>
          <a:noFill/>
        </p:spPr>
        <p:txBody>
          <a:bodyPr wrap="square">
            <a:spAutoFit/>
          </a:bodyPr>
          <a:lstStyle/>
          <a:p>
            <a:r>
              <a:rPr lang="en-US" sz="4800" dirty="0"/>
              <a:t>Numerical Insights from EDA — Attrition vs Numeric Features</a:t>
            </a:r>
            <a:endParaRPr lang="en-IN" sz="4800" dirty="0"/>
          </a:p>
        </p:txBody>
      </p:sp>
    </p:spTree>
    <p:extLst>
      <p:ext uri="{BB962C8B-B14F-4D97-AF65-F5344CB8AC3E}">
        <p14:creationId xmlns:p14="http://schemas.microsoft.com/office/powerpoint/2010/main" val="1136504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2CCFA3-DDA0-9773-7E07-FCC1AB5AF59F}"/>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1E27091-6308-2A48-3016-6EEF12FD37E5}"/>
              </a:ext>
            </a:extLst>
          </p:cNvPr>
          <p:cNvSpPr/>
          <p:nvPr/>
        </p:nvSpPr>
        <p:spPr>
          <a:xfrm>
            <a:off x="1028700" y="647700"/>
            <a:ext cx="361435" cy="361435"/>
          </a:xfrm>
          <a:custGeom>
            <a:avLst/>
            <a:gdLst/>
            <a:ahLst/>
            <a:cxnLst/>
            <a:rect l="l" t="t" r="r" b="b"/>
            <a:pathLst>
              <a:path w="361435" h="361435">
                <a:moveTo>
                  <a:pt x="0" y="0"/>
                </a:moveTo>
                <a:lnTo>
                  <a:pt x="361435" y="0"/>
                </a:lnTo>
                <a:lnTo>
                  <a:pt x="361435" y="361435"/>
                </a:lnTo>
                <a:lnTo>
                  <a:pt x="0" y="36143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TextBox 16">
            <a:extLst>
              <a:ext uri="{FF2B5EF4-FFF2-40B4-BE49-F238E27FC236}">
                <a16:creationId xmlns:a16="http://schemas.microsoft.com/office/drawing/2014/main" id="{E001535C-1B9D-D4E0-7968-B11D4F56DA9E}"/>
              </a:ext>
            </a:extLst>
          </p:cNvPr>
          <p:cNvSpPr txBox="1"/>
          <p:nvPr/>
        </p:nvSpPr>
        <p:spPr>
          <a:xfrm>
            <a:off x="914400" y="1104900"/>
            <a:ext cx="16962120" cy="830997"/>
          </a:xfrm>
          <a:prstGeom prst="rect">
            <a:avLst/>
          </a:prstGeom>
          <a:noFill/>
        </p:spPr>
        <p:txBody>
          <a:bodyPr wrap="square">
            <a:spAutoFit/>
          </a:bodyPr>
          <a:lstStyle/>
          <a:p>
            <a:r>
              <a:rPr lang="en-US" sz="4800" dirty="0"/>
              <a:t>Numerical Insights from EDA — Attrition vs Numeric Features</a:t>
            </a:r>
            <a:endParaRPr lang="en-IN" sz="4800" dirty="0"/>
          </a:p>
        </p:txBody>
      </p:sp>
      <p:sp>
        <p:nvSpPr>
          <p:cNvPr id="4" name="TextBox 3">
            <a:extLst>
              <a:ext uri="{FF2B5EF4-FFF2-40B4-BE49-F238E27FC236}">
                <a16:creationId xmlns:a16="http://schemas.microsoft.com/office/drawing/2014/main" id="{7E74786A-2619-F909-7577-B30D6965736F}"/>
              </a:ext>
            </a:extLst>
          </p:cNvPr>
          <p:cNvSpPr txBox="1"/>
          <p:nvPr/>
        </p:nvSpPr>
        <p:spPr>
          <a:xfrm>
            <a:off x="914400" y="2476500"/>
            <a:ext cx="9448800" cy="7017306"/>
          </a:xfrm>
          <a:prstGeom prst="rect">
            <a:avLst/>
          </a:prstGeom>
          <a:noFill/>
        </p:spPr>
        <p:txBody>
          <a:bodyPr wrap="square">
            <a:spAutoFit/>
          </a:bodyPr>
          <a:lstStyle/>
          <a:p>
            <a:pPr>
              <a:buNone/>
            </a:pPr>
            <a:r>
              <a:rPr lang="en-US" sz="3000" b="1" dirty="0"/>
              <a:t>Overall Numerical Insights Summary</a:t>
            </a:r>
          </a:p>
          <a:p>
            <a:pPr>
              <a:buFont typeface="Arial" panose="020B0604020202020204" pitchFamily="34" charset="0"/>
              <a:buChar char="•"/>
            </a:pPr>
            <a:r>
              <a:rPr lang="en-US" sz="3000" dirty="0"/>
              <a:t>🔺 </a:t>
            </a:r>
            <a:r>
              <a:rPr lang="en-US" sz="3000" b="1" dirty="0"/>
              <a:t>Higher attrition</a:t>
            </a:r>
            <a:r>
              <a:rPr lang="en-US" sz="3000" dirty="0"/>
              <a:t> among:</a:t>
            </a:r>
          </a:p>
          <a:p>
            <a:pPr marL="742950" lvl="1" indent="-285750">
              <a:buFont typeface="Arial" panose="020B0604020202020204" pitchFamily="34" charset="0"/>
              <a:buChar char="•"/>
            </a:pPr>
            <a:r>
              <a:rPr lang="en-US" sz="3000" dirty="0"/>
              <a:t>Younger employees (25–35 years)</a:t>
            </a:r>
          </a:p>
          <a:p>
            <a:pPr marL="742950" lvl="1" indent="-285750">
              <a:buFont typeface="Arial" panose="020B0604020202020204" pitchFamily="34" charset="0"/>
              <a:buChar char="•"/>
            </a:pPr>
            <a:r>
              <a:rPr lang="en-US" sz="3000" dirty="0"/>
              <a:t>Lower-income groups</a:t>
            </a:r>
          </a:p>
          <a:p>
            <a:pPr marL="742950" lvl="1" indent="-285750">
              <a:buFont typeface="Arial" panose="020B0604020202020204" pitchFamily="34" charset="0"/>
              <a:buChar char="•"/>
            </a:pPr>
            <a:r>
              <a:rPr lang="en-US" sz="3000" dirty="0"/>
              <a:t>Low satisfaction levels (Job, Environment, Relationship)</a:t>
            </a:r>
          </a:p>
          <a:p>
            <a:pPr marL="742950" lvl="1" indent="-285750">
              <a:buFont typeface="Arial" panose="020B0604020202020204" pitchFamily="34" charset="0"/>
              <a:buChar char="•"/>
            </a:pPr>
            <a:r>
              <a:rPr lang="en-US" sz="3000" dirty="0"/>
              <a:t>Employees with shorter tenure or fewer years with their manager</a:t>
            </a:r>
          </a:p>
          <a:p>
            <a:pPr marL="742950" lvl="1" indent="-285750">
              <a:buFont typeface="Arial" panose="020B0604020202020204" pitchFamily="34" charset="0"/>
              <a:buChar char="•"/>
            </a:pPr>
            <a:r>
              <a:rPr lang="en-US" sz="3000" dirty="0"/>
              <a:t>Employees lacking promotions or growth opportunities</a:t>
            </a:r>
          </a:p>
          <a:p>
            <a:pPr lvl="1"/>
            <a:endParaRPr lang="en-US" sz="3000" dirty="0"/>
          </a:p>
          <a:p>
            <a:pPr>
              <a:buFont typeface="Arial" panose="020B0604020202020204" pitchFamily="34" charset="0"/>
              <a:buChar char="•"/>
            </a:pPr>
            <a:r>
              <a:rPr lang="en-US" sz="3000" dirty="0"/>
              <a:t>🔻 </a:t>
            </a:r>
            <a:r>
              <a:rPr lang="en-US" sz="3000" b="1" dirty="0"/>
              <a:t>Lower attrition</a:t>
            </a:r>
            <a:r>
              <a:rPr lang="en-US" sz="3000" dirty="0"/>
              <a:t> among:</a:t>
            </a:r>
          </a:p>
          <a:p>
            <a:pPr marL="742950" lvl="1" indent="-285750">
              <a:buFont typeface="Arial" panose="020B0604020202020204" pitchFamily="34" charset="0"/>
              <a:buChar char="•"/>
            </a:pPr>
            <a:r>
              <a:rPr lang="en-US" sz="3000" dirty="0"/>
              <a:t>Older, experienced, and higher-level employees</a:t>
            </a:r>
          </a:p>
          <a:p>
            <a:pPr marL="742950" lvl="1" indent="-285750">
              <a:buFont typeface="Arial" panose="020B0604020202020204" pitchFamily="34" charset="0"/>
              <a:buChar char="•"/>
            </a:pPr>
            <a:r>
              <a:rPr lang="en-US" sz="3000" dirty="0"/>
              <a:t>Those with higher stock option levels and salaries</a:t>
            </a:r>
          </a:p>
          <a:p>
            <a:pPr marL="742950" lvl="1" indent="-285750">
              <a:buFont typeface="Arial" panose="020B0604020202020204" pitchFamily="34" charset="0"/>
              <a:buChar char="•"/>
            </a:pPr>
            <a:r>
              <a:rPr lang="en-US" sz="3000" dirty="0"/>
              <a:t>Employees with strong satisfaction and work-life balance</a:t>
            </a:r>
          </a:p>
        </p:txBody>
      </p:sp>
      <p:sp>
        <p:nvSpPr>
          <p:cNvPr id="3" name="Freeform 3">
            <a:extLst>
              <a:ext uri="{FF2B5EF4-FFF2-40B4-BE49-F238E27FC236}">
                <a16:creationId xmlns:a16="http://schemas.microsoft.com/office/drawing/2014/main" id="{BDD8663D-DFF6-EB55-EE1E-07DBB90B5B74}"/>
              </a:ext>
            </a:extLst>
          </p:cNvPr>
          <p:cNvSpPr/>
          <p:nvPr/>
        </p:nvSpPr>
        <p:spPr>
          <a:xfrm>
            <a:off x="11049000" y="2785674"/>
            <a:ext cx="6553200" cy="4644630"/>
          </a:xfrm>
          <a:custGeom>
            <a:avLst/>
            <a:gdLst/>
            <a:ahLst/>
            <a:cxnLst/>
            <a:rect l="l" t="t" r="r" b="b"/>
            <a:pathLst>
              <a:path w="7195906" h="4644630">
                <a:moveTo>
                  <a:pt x="0" y="0"/>
                </a:moveTo>
                <a:lnTo>
                  <a:pt x="7195906" y="0"/>
                </a:lnTo>
                <a:lnTo>
                  <a:pt x="7195906" y="4644630"/>
                </a:lnTo>
                <a:lnTo>
                  <a:pt x="0" y="46446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dirty="0"/>
          </a:p>
        </p:txBody>
      </p:sp>
    </p:spTree>
    <p:extLst>
      <p:ext uri="{BB962C8B-B14F-4D97-AF65-F5344CB8AC3E}">
        <p14:creationId xmlns:p14="http://schemas.microsoft.com/office/powerpoint/2010/main" val="2369225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BD315F70-E0E0-6522-6250-64CC66FAE0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0"/>
            <a:ext cx="18059400" cy="1028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452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723900"/>
            <a:ext cx="361435" cy="361435"/>
          </a:xfrm>
          <a:custGeom>
            <a:avLst/>
            <a:gdLst/>
            <a:ahLst/>
            <a:cxnLst/>
            <a:rect l="l" t="t" r="r" b="b"/>
            <a:pathLst>
              <a:path w="361435" h="361435">
                <a:moveTo>
                  <a:pt x="0" y="0"/>
                </a:moveTo>
                <a:lnTo>
                  <a:pt x="361435" y="0"/>
                </a:lnTo>
                <a:lnTo>
                  <a:pt x="361435" y="361435"/>
                </a:lnTo>
                <a:lnTo>
                  <a:pt x="0" y="36143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99149" y="3009901"/>
            <a:ext cx="4482451" cy="6019800"/>
          </a:xfrm>
          <a:custGeom>
            <a:avLst/>
            <a:gdLst/>
            <a:ahLst/>
            <a:cxnLst/>
            <a:rect l="l" t="t" r="r" b="b"/>
            <a:pathLst>
              <a:path w="6841804" h="5174892">
                <a:moveTo>
                  <a:pt x="0" y="0"/>
                </a:moveTo>
                <a:lnTo>
                  <a:pt x="6841803" y="0"/>
                </a:lnTo>
                <a:lnTo>
                  <a:pt x="6841803" y="5174892"/>
                </a:lnTo>
                <a:lnTo>
                  <a:pt x="0" y="51748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993446" y="1257300"/>
            <a:ext cx="15313354" cy="1032719"/>
          </a:xfrm>
          <a:prstGeom prst="rect">
            <a:avLst/>
          </a:prstGeom>
        </p:spPr>
        <p:txBody>
          <a:bodyPr wrap="square" lIns="0" tIns="0" rIns="0" bIns="0" rtlCol="0" anchor="t">
            <a:spAutoFit/>
          </a:bodyPr>
          <a:lstStyle/>
          <a:p>
            <a:pPr>
              <a:lnSpc>
                <a:spcPts val="7656"/>
              </a:lnSpc>
            </a:pPr>
            <a:r>
              <a:rPr lang="en-IN" sz="8800" dirty="0"/>
              <a:t>7.Feature Correlation Analysis</a:t>
            </a:r>
            <a:endParaRPr lang="en-US" sz="8800" spc="-431" dirty="0">
              <a:solidFill>
                <a:srgbClr val="000000"/>
              </a:solidFill>
              <a:latin typeface="TT Interphases"/>
              <a:ea typeface="TT Interphases"/>
              <a:cs typeface="TT Interphases"/>
              <a:sym typeface="TT Interphases"/>
            </a:endParaRPr>
          </a:p>
        </p:txBody>
      </p:sp>
      <p:sp>
        <p:nvSpPr>
          <p:cNvPr id="11" name="TextBox 10">
            <a:extLst>
              <a:ext uri="{FF2B5EF4-FFF2-40B4-BE49-F238E27FC236}">
                <a16:creationId xmlns:a16="http://schemas.microsoft.com/office/drawing/2014/main" id="{7C7C1163-8162-D278-732C-52743E3F8170}"/>
              </a:ext>
            </a:extLst>
          </p:cNvPr>
          <p:cNvSpPr txBox="1"/>
          <p:nvPr/>
        </p:nvSpPr>
        <p:spPr>
          <a:xfrm>
            <a:off x="5791200" y="2628900"/>
            <a:ext cx="12115800" cy="6986528"/>
          </a:xfrm>
          <a:prstGeom prst="rect">
            <a:avLst/>
          </a:prstGeom>
          <a:noFill/>
        </p:spPr>
        <p:txBody>
          <a:bodyPr wrap="square">
            <a:spAutoFit/>
          </a:bodyPr>
          <a:lstStyle/>
          <a:p>
            <a:pPr>
              <a:buNone/>
            </a:pPr>
            <a:r>
              <a:rPr lang="en-US" sz="2800" dirty="0"/>
              <a:t>Correlation analysis was performed to find which factors most influence employee attrition.</a:t>
            </a:r>
          </a:p>
          <a:p>
            <a:pPr>
              <a:buNone/>
            </a:pPr>
            <a:endParaRPr lang="en-US" sz="2800" dirty="0"/>
          </a:p>
          <a:p>
            <a:pPr>
              <a:buFont typeface="Arial" panose="020B0604020202020204" pitchFamily="34" charset="0"/>
              <a:buChar char="•"/>
            </a:pPr>
            <a:r>
              <a:rPr lang="en-US" sz="2800" b="1" dirty="0"/>
              <a:t>OverTime (0.25)</a:t>
            </a:r>
            <a:r>
              <a:rPr lang="en-US" sz="2800" dirty="0"/>
              <a:t> and </a:t>
            </a:r>
            <a:r>
              <a:rPr lang="en-US" sz="2800" b="1" dirty="0"/>
              <a:t>MaritalStatus (0.16)</a:t>
            </a:r>
            <a:r>
              <a:rPr lang="en-US" sz="2800" dirty="0"/>
              <a:t> have the strongest positive correlations, showing that employees who work overtime or are unmarried are more likely to leave.</a:t>
            </a:r>
          </a:p>
          <a:p>
            <a:pPr>
              <a:buFont typeface="Arial" panose="020B0604020202020204" pitchFamily="34" charset="0"/>
              <a:buChar char="•"/>
            </a:pPr>
            <a:r>
              <a:rPr lang="en-US" sz="2800" b="1" dirty="0"/>
              <a:t>DistanceFromHome</a:t>
            </a:r>
            <a:r>
              <a:rPr lang="en-US" sz="2800" dirty="0"/>
              <a:t> and </a:t>
            </a:r>
            <a:r>
              <a:rPr lang="en-US" sz="2800" b="1" dirty="0"/>
              <a:t>JobRole</a:t>
            </a:r>
            <a:r>
              <a:rPr lang="en-US" sz="2800" dirty="0"/>
              <a:t> also show a slight positive link to attrition.</a:t>
            </a:r>
          </a:p>
          <a:p>
            <a:pPr>
              <a:buFont typeface="Arial" panose="020B0604020202020204" pitchFamily="34" charset="0"/>
              <a:buChar char="•"/>
            </a:pPr>
            <a:r>
              <a:rPr lang="en-US" sz="2800" dirty="0"/>
              <a:t>Factors like </a:t>
            </a:r>
            <a:r>
              <a:rPr lang="en-US" sz="2800" b="1" dirty="0"/>
              <a:t>MonthlyIncome (-0.16)</a:t>
            </a:r>
            <a:r>
              <a:rPr lang="en-US" sz="2800" dirty="0"/>
              <a:t>, </a:t>
            </a:r>
            <a:r>
              <a:rPr lang="en-US" sz="2800" b="1" dirty="0"/>
              <a:t>JobSatisfaction (-0.10)</a:t>
            </a:r>
            <a:r>
              <a:rPr lang="en-US" sz="2800" dirty="0"/>
              <a:t>, </a:t>
            </a:r>
            <a:r>
              <a:rPr lang="en-US" sz="2800" b="1" dirty="0"/>
              <a:t>EnvironmentSatisfaction (-0.10)</a:t>
            </a:r>
            <a:r>
              <a:rPr lang="en-US" sz="2800" dirty="0"/>
              <a:t>, and </a:t>
            </a:r>
            <a:r>
              <a:rPr lang="en-US" sz="2800" b="1" dirty="0"/>
              <a:t>YearsAtCompany (-0.13)</a:t>
            </a:r>
            <a:r>
              <a:rPr lang="en-US" sz="2800" dirty="0"/>
              <a:t> are negatively correlated — employees with higher income, satisfaction, and longer tenure are less likely to leave.</a:t>
            </a:r>
          </a:p>
          <a:p>
            <a:pPr>
              <a:buFont typeface="Arial" panose="020B0604020202020204" pitchFamily="34" charset="0"/>
              <a:buChar char="•"/>
            </a:pPr>
            <a:r>
              <a:rPr lang="en-US" sz="2800" b="1" dirty="0"/>
              <a:t>TotalWorkingYears (-0.17)</a:t>
            </a:r>
            <a:r>
              <a:rPr lang="en-US" sz="2800" dirty="0"/>
              <a:t> and </a:t>
            </a:r>
            <a:r>
              <a:rPr lang="en-US" sz="2800" b="1" dirty="0"/>
              <a:t>JobLevel (-0.17)</a:t>
            </a:r>
            <a:r>
              <a:rPr lang="en-US" sz="2800" dirty="0"/>
              <a:t> further indicate that experienced and senior employees stay longer.</a:t>
            </a:r>
          </a:p>
          <a:p>
            <a:endParaRPr lang="en-US" sz="2800" dirty="0"/>
          </a:p>
          <a:p>
            <a:pPr>
              <a:buNone/>
            </a:pPr>
            <a:r>
              <a:rPr lang="en-US" sz="2800" dirty="0"/>
              <a:t>In summary, </a:t>
            </a:r>
            <a:r>
              <a:rPr lang="en-US" sz="2800" b="1" dirty="0"/>
              <a:t>workload, personal factors, and early-career stages</a:t>
            </a:r>
            <a:r>
              <a:rPr lang="en-US" sz="2800" dirty="0"/>
              <a:t> increase attrition, while </a:t>
            </a:r>
            <a:r>
              <a:rPr lang="en-US" sz="2800" b="1" dirty="0"/>
              <a:t>experience, satisfaction, and income</a:t>
            </a:r>
            <a:r>
              <a:rPr lang="en-US" sz="2800" dirty="0"/>
              <a:t> help reduce it.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77EC173E-908A-2528-5774-A85E509CB0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42900"/>
            <a:ext cx="11125200" cy="96774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5CC1698-E212-29B1-0433-E243888DE465}"/>
              </a:ext>
            </a:extLst>
          </p:cNvPr>
          <p:cNvSpPr txBox="1"/>
          <p:nvPr/>
        </p:nvSpPr>
        <p:spPr>
          <a:xfrm>
            <a:off x="12420600" y="647700"/>
            <a:ext cx="4191000" cy="8679299"/>
          </a:xfrm>
          <a:prstGeom prst="rect">
            <a:avLst/>
          </a:prstGeom>
          <a:noFill/>
        </p:spPr>
        <p:txBody>
          <a:bodyPr wrap="square">
            <a:spAutoFit/>
          </a:bodyPr>
          <a:lstStyle/>
          <a:p>
            <a:r>
              <a:rPr lang="en-IN" dirty="0"/>
              <a:t>Attrition                   1.000000</a:t>
            </a:r>
          </a:p>
          <a:p>
            <a:r>
              <a:rPr lang="en-IN" dirty="0"/>
              <a:t>OverTime                    0.246118</a:t>
            </a:r>
          </a:p>
          <a:p>
            <a:r>
              <a:rPr lang="en-IN" dirty="0"/>
              <a:t>MaritalStatus               0.162070</a:t>
            </a:r>
          </a:p>
          <a:p>
            <a:r>
              <a:rPr lang="en-IN" dirty="0"/>
              <a:t>DistanceFromHome            0.077924</a:t>
            </a:r>
          </a:p>
          <a:p>
            <a:r>
              <a:rPr lang="en-IN" dirty="0"/>
              <a:t>JobRole                     0.067151</a:t>
            </a:r>
          </a:p>
          <a:p>
            <a:r>
              <a:rPr lang="en-IN" dirty="0"/>
              <a:t>Department                  0.063991</a:t>
            </a:r>
          </a:p>
          <a:p>
            <a:r>
              <a:rPr lang="en-IN" dirty="0"/>
              <a:t>NumCompaniesWorked          0.043494</a:t>
            </a:r>
          </a:p>
          <a:p>
            <a:r>
              <a:rPr lang="en-IN" dirty="0"/>
              <a:t>Gender                      0.029453</a:t>
            </a:r>
          </a:p>
          <a:p>
            <a:r>
              <a:rPr lang="en-IN" dirty="0"/>
              <a:t>EducationField              0.026846</a:t>
            </a:r>
          </a:p>
          <a:p>
            <a:r>
              <a:rPr lang="en-IN" dirty="0"/>
              <a:t>MonthlyRate                 0.015170</a:t>
            </a:r>
          </a:p>
          <a:p>
            <a:r>
              <a:rPr lang="en-IN" dirty="0"/>
              <a:t>PerformanceRating           0.002889</a:t>
            </a:r>
          </a:p>
          <a:p>
            <a:r>
              <a:rPr lang="en-IN" dirty="0"/>
              <a:t>BusinessTravel              0.000074</a:t>
            </a:r>
          </a:p>
          <a:p>
            <a:r>
              <a:rPr lang="en-IN" dirty="0"/>
              <a:t>HourlyRate                 -0.006846</a:t>
            </a:r>
          </a:p>
          <a:p>
            <a:r>
              <a:rPr lang="en-IN" dirty="0"/>
              <a:t>PercentSalaryHike          -0.013478</a:t>
            </a:r>
          </a:p>
          <a:p>
            <a:r>
              <a:rPr lang="en-IN" dirty="0"/>
              <a:t>Education                  -0.031373</a:t>
            </a:r>
          </a:p>
          <a:p>
            <a:r>
              <a:rPr lang="en-IN" dirty="0"/>
              <a:t>YearsSinceLastPromotion    -0.033019</a:t>
            </a:r>
          </a:p>
          <a:p>
            <a:r>
              <a:rPr lang="en-IN" dirty="0"/>
              <a:t>RelationshipSatisfaction   -0.045872</a:t>
            </a:r>
          </a:p>
          <a:p>
            <a:r>
              <a:rPr lang="en-IN" dirty="0"/>
              <a:t>DailyRate                  -0.056652</a:t>
            </a:r>
          </a:p>
          <a:p>
            <a:r>
              <a:rPr lang="en-IN" dirty="0"/>
              <a:t>TrainingTimesLastYear      -0.059478</a:t>
            </a:r>
          </a:p>
          <a:p>
            <a:r>
              <a:rPr lang="en-IN" dirty="0"/>
              <a:t>WorkLifeBalance            -0.063939</a:t>
            </a:r>
          </a:p>
          <a:p>
            <a:r>
              <a:rPr lang="en-IN" dirty="0"/>
              <a:t>EnvironmentSatisfaction    -0.103369</a:t>
            </a:r>
          </a:p>
          <a:p>
            <a:r>
              <a:rPr lang="en-IN" dirty="0"/>
              <a:t>JobSatisfaction            -0.103481</a:t>
            </a:r>
          </a:p>
          <a:p>
            <a:r>
              <a:rPr lang="en-IN" dirty="0"/>
              <a:t>JobInvolvement             -0.130016</a:t>
            </a:r>
          </a:p>
          <a:p>
            <a:r>
              <a:rPr lang="en-IN" dirty="0"/>
              <a:t>YearsAtCompany             -0.134392</a:t>
            </a:r>
          </a:p>
          <a:p>
            <a:r>
              <a:rPr lang="en-IN" dirty="0"/>
              <a:t>StockOptionLevel           -0.137145</a:t>
            </a:r>
          </a:p>
          <a:p>
            <a:r>
              <a:rPr lang="en-IN" dirty="0"/>
              <a:t>YearsWithCurrManager       -0.156199</a:t>
            </a:r>
          </a:p>
          <a:p>
            <a:r>
              <a:rPr lang="en-IN" dirty="0"/>
              <a:t>Age                        -0.159205</a:t>
            </a:r>
          </a:p>
          <a:p>
            <a:r>
              <a:rPr lang="en-IN" dirty="0"/>
              <a:t>MonthlyIncome              -0.159840</a:t>
            </a:r>
          </a:p>
          <a:p>
            <a:r>
              <a:rPr lang="en-IN" dirty="0"/>
              <a:t>YearsInCurrentRole         -0.160545</a:t>
            </a:r>
          </a:p>
          <a:p>
            <a:r>
              <a:rPr lang="en-IN" dirty="0"/>
              <a:t>JobLevel                   -0.169105</a:t>
            </a:r>
          </a:p>
          <a:p>
            <a:r>
              <a:rPr lang="en-IN" dirty="0"/>
              <a:t>TotalWorkingYears          -0.171063</a:t>
            </a:r>
          </a:p>
        </p:txBody>
      </p:sp>
    </p:spTree>
    <p:extLst>
      <p:ext uri="{BB962C8B-B14F-4D97-AF65-F5344CB8AC3E}">
        <p14:creationId xmlns:p14="http://schemas.microsoft.com/office/powerpoint/2010/main" val="3322083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C15F31-685D-7193-940B-23E274FE9A5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51EDA4C0-A78D-6BBC-3E4D-E12362B855E6}"/>
              </a:ext>
            </a:extLst>
          </p:cNvPr>
          <p:cNvSpPr/>
          <p:nvPr/>
        </p:nvSpPr>
        <p:spPr>
          <a:xfrm>
            <a:off x="1028700" y="1028700"/>
            <a:ext cx="361435" cy="361435"/>
          </a:xfrm>
          <a:custGeom>
            <a:avLst/>
            <a:gdLst/>
            <a:ahLst/>
            <a:cxnLst/>
            <a:rect l="l" t="t" r="r" b="b"/>
            <a:pathLst>
              <a:path w="361435" h="361435">
                <a:moveTo>
                  <a:pt x="0" y="0"/>
                </a:moveTo>
                <a:lnTo>
                  <a:pt x="361435" y="0"/>
                </a:lnTo>
                <a:lnTo>
                  <a:pt x="361435" y="361435"/>
                </a:lnTo>
                <a:lnTo>
                  <a:pt x="0" y="36143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a:extLst>
              <a:ext uri="{FF2B5EF4-FFF2-40B4-BE49-F238E27FC236}">
                <a16:creationId xmlns:a16="http://schemas.microsoft.com/office/drawing/2014/main" id="{E1D40562-51F1-B183-1ECE-B02403EF9B49}"/>
              </a:ext>
            </a:extLst>
          </p:cNvPr>
          <p:cNvSpPr txBox="1"/>
          <p:nvPr/>
        </p:nvSpPr>
        <p:spPr>
          <a:xfrm>
            <a:off x="998220" y="1604919"/>
            <a:ext cx="8755380" cy="1032719"/>
          </a:xfrm>
          <a:prstGeom prst="rect">
            <a:avLst/>
          </a:prstGeom>
        </p:spPr>
        <p:txBody>
          <a:bodyPr wrap="square" lIns="0" tIns="0" rIns="0" bIns="0" rtlCol="0" anchor="t">
            <a:spAutoFit/>
          </a:bodyPr>
          <a:lstStyle/>
          <a:p>
            <a:pPr>
              <a:lnSpc>
                <a:spcPts val="7656"/>
              </a:lnSpc>
            </a:pPr>
            <a:r>
              <a:rPr lang="en-IN" sz="8800" dirty="0"/>
              <a:t>8.Unbalanced Data</a:t>
            </a:r>
            <a:endParaRPr lang="en-US" sz="8800" spc="-431" dirty="0">
              <a:solidFill>
                <a:srgbClr val="000000"/>
              </a:solidFill>
              <a:latin typeface="TT Interphases"/>
              <a:ea typeface="TT Interphases"/>
              <a:cs typeface="TT Interphases"/>
              <a:sym typeface="TT Interphases"/>
            </a:endParaRPr>
          </a:p>
        </p:txBody>
      </p:sp>
      <p:sp>
        <p:nvSpPr>
          <p:cNvPr id="13" name="Freeform 13">
            <a:extLst>
              <a:ext uri="{FF2B5EF4-FFF2-40B4-BE49-F238E27FC236}">
                <a16:creationId xmlns:a16="http://schemas.microsoft.com/office/drawing/2014/main" id="{220FF3FE-9C46-7BF5-1169-1C0C2AEC3CD4}"/>
              </a:ext>
            </a:extLst>
          </p:cNvPr>
          <p:cNvSpPr/>
          <p:nvPr/>
        </p:nvSpPr>
        <p:spPr>
          <a:xfrm>
            <a:off x="10439400" y="545093"/>
            <a:ext cx="7148446" cy="4185090"/>
          </a:xfrm>
          <a:custGeom>
            <a:avLst/>
            <a:gdLst/>
            <a:ahLst/>
            <a:cxnLst/>
            <a:rect l="l" t="t" r="r" b="b"/>
            <a:pathLst>
              <a:path w="7148446" h="4185090">
                <a:moveTo>
                  <a:pt x="0" y="0"/>
                </a:moveTo>
                <a:lnTo>
                  <a:pt x="7148446" y="0"/>
                </a:lnTo>
                <a:lnTo>
                  <a:pt x="7148446" y="4185090"/>
                </a:lnTo>
                <a:lnTo>
                  <a:pt x="0" y="418509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TextBox 16">
            <a:extLst>
              <a:ext uri="{FF2B5EF4-FFF2-40B4-BE49-F238E27FC236}">
                <a16:creationId xmlns:a16="http://schemas.microsoft.com/office/drawing/2014/main" id="{D1ECA6E6-F331-1004-C0E8-78F49CB8EB66}"/>
              </a:ext>
            </a:extLst>
          </p:cNvPr>
          <p:cNvSpPr txBox="1"/>
          <p:nvPr/>
        </p:nvSpPr>
        <p:spPr>
          <a:xfrm>
            <a:off x="982980" y="3314700"/>
            <a:ext cx="9144000" cy="5632311"/>
          </a:xfrm>
          <a:prstGeom prst="rect">
            <a:avLst/>
          </a:prstGeom>
          <a:noFill/>
        </p:spPr>
        <p:txBody>
          <a:bodyPr wrap="square">
            <a:spAutoFit/>
          </a:bodyPr>
          <a:lstStyle/>
          <a:p>
            <a:pPr>
              <a:buNone/>
            </a:pPr>
            <a:r>
              <a:rPr lang="en-US" sz="3000" dirty="0"/>
              <a:t>The target variable </a:t>
            </a:r>
            <a:r>
              <a:rPr lang="en-US" sz="3000" dirty="0">
                <a:latin typeface="Courier New" panose="02070309020205020404" pitchFamily="49" charset="0"/>
              </a:rPr>
              <a:t>Attrition</a:t>
            </a:r>
            <a:r>
              <a:rPr lang="en-US" sz="3000" dirty="0"/>
              <a:t> was </a:t>
            </a:r>
            <a:r>
              <a:rPr lang="en-US" sz="3000" b="1" dirty="0"/>
              <a:t>highly imbalanced</a:t>
            </a:r>
            <a:r>
              <a:rPr lang="en-US" sz="3000" dirty="0"/>
              <a:t>, with:</a:t>
            </a:r>
          </a:p>
          <a:p>
            <a:pPr>
              <a:buNone/>
            </a:pPr>
            <a:endParaRPr lang="en-US" sz="3000" dirty="0"/>
          </a:p>
          <a:p>
            <a:pPr>
              <a:buFont typeface="Arial" panose="020B0604020202020204" pitchFamily="34" charset="0"/>
              <a:buChar char="•"/>
            </a:pPr>
            <a:r>
              <a:rPr lang="en-US" sz="3000" b="1" dirty="0"/>
              <a:t>1,233 employees</a:t>
            </a:r>
            <a:r>
              <a:rPr lang="en-US" sz="3000" dirty="0"/>
              <a:t> who stayed (</a:t>
            </a:r>
            <a:r>
              <a:rPr lang="en-US" sz="3000" dirty="0">
                <a:latin typeface="Courier New" panose="02070309020205020404" pitchFamily="49" charset="0"/>
              </a:rPr>
              <a:t>No</a:t>
            </a:r>
            <a:r>
              <a:rPr lang="en-US" sz="3000" dirty="0"/>
              <a:t>)</a:t>
            </a:r>
          </a:p>
          <a:p>
            <a:pPr>
              <a:buFont typeface="Arial" panose="020B0604020202020204" pitchFamily="34" charset="0"/>
              <a:buChar char="•"/>
            </a:pPr>
            <a:r>
              <a:rPr lang="en-US" sz="3000" b="1" dirty="0"/>
              <a:t>237 employees</a:t>
            </a:r>
            <a:r>
              <a:rPr lang="en-US" sz="3000" dirty="0"/>
              <a:t> who left (</a:t>
            </a:r>
            <a:r>
              <a:rPr lang="en-US" sz="3000" dirty="0">
                <a:latin typeface="Courier New" panose="02070309020205020404" pitchFamily="49" charset="0"/>
              </a:rPr>
              <a:t>Yes</a:t>
            </a:r>
            <a:r>
              <a:rPr lang="en-US" sz="3000" dirty="0"/>
              <a:t>)</a:t>
            </a:r>
          </a:p>
          <a:p>
            <a:pPr>
              <a:buNone/>
            </a:pPr>
            <a:r>
              <a:rPr lang="en-US" sz="3000" dirty="0"/>
              <a:t>This imbalance can cause models to favor the majority class (employees who stay).</a:t>
            </a:r>
            <a:br>
              <a:rPr lang="en-US" sz="3000" dirty="0"/>
            </a:br>
            <a:r>
              <a:rPr lang="en-US" sz="3000" dirty="0"/>
              <a:t>To handle this, </a:t>
            </a:r>
            <a:r>
              <a:rPr lang="en-US" sz="3000" b="1" dirty="0"/>
              <a:t>SMOTE (Synthetic Minority Over-sampling Technique)</a:t>
            </a:r>
            <a:r>
              <a:rPr lang="en-US" sz="3000" dirty="0"/>
              <a:t> was applied.</a:t>
            </a:r>
            <a:br>
              <a:rPr lang="en-US" sz="3000" dirty="0"/>
            </a:br>
            <a:r>
              <a:rPr lang="en-US" sz="3000" dirty="0"/>
              <a:t>SMOTE creates synthetic samples for the minority class, balancing the dataset to </a:t>
            </a:r>
            <a:r>
              <a:rPr lang="en-US" sz="3000" b="1" dirty="0"/>
              <a:t>986 records per class</a:t>
            </a:r>
            <a:r>
              <a:rPr lang="en-US" sz="3000" dirty="0"/>
              <a:t> and ensuring fair model learning.</a:t>
            </a:r>
          </a:p>
        </p:txBody>
      </p:sp>
      <p:sp>
        <p:nvSpPr>
          <p:cNvPr id="21" name="TextBox 20">
            <a:extLst>
              <a:ext uri="{FF2B5EF4-FFF2-40B4-BE49-F238E27FC236}">
                <a16:creationId xmlns:a16="http://schemas.microsoft.com/office/drawing/2014/main" id="{D90FE3D4-9CE6-225E-A0C6-EDA2CA50892F}"/>
              </a:ext>
            </a:extLst>
          </p:cNvPr>
          <p:cNvSpPr txBox="1"/>
          <p:nvPr/>
        </p:nvSpPr>
        <p:spPr>
          <a:xfrm>
            <a:off x="11041823" y="5143500"/>
            <a:ext cx="5943600" cy="3785652"/>
          </a:xfrm>
          <a:prstGeom prst="rect">
            <a:avLst/>
          </a:prstGeom>
          <a:noFill/>
        </p:spPr>
        <p:txBody>
          <a:bodyPr wrap="square">
            <a:spAutoFit/>
          </a:bodyPr>
          <a:lstStyle/>
          <a:p>
            <a:r>
              <a:rPr lang="en-US" sz="3000" dirty="0"/>
              <a:t>Features shape: (1470, 30)</a:t>
            </a:r>
          </a:p>
          <a:p>
            <a:r>
              <a:rPr lang="en-US" sz="3000" dirty="0"/>
              <a:t>Target distribution before balancing:</a:t>
            </a:r>
          </a:p>
          <a:p>
            <a:r>
              <a:rPr lang="en-US" sz="3000" dirty="0"/>
              <a:t> Attrition</a:t>
            </a:r>
          </a:p>
          <a:p>
            <a:r>
              <a:rPr lang="en-US" sz="3000" dirty="0"/>
              <a:t>0    1233</a:t>
            </a:r>
          </a:p>
          <a:p>
            <a:r>
              <a:rPr lang="en-US" sz="3000" dirty="0"/>
              <a:t>1     237</a:t>
            </a:r>
          </a:p>
          <a:p>
            <a:r>
              <a:rPr lang="en-US" sz="3000" dirty="0"/>
              <a:t>Name: count, dtype: int64</a:t>
            </a:r>
          </a:p>
          <a:p>
            <a:r>
              <a:rPr lang="en-US" sz="3000" dirty="0"/>
              <a:t>Used SMOTE. </a:t>
            </a:r>
          </a:p>
          <a:p>
            <a:r>
              <a:rPr lang="en-US" sz="3000" dirty="0"/>
              <a:t>After resampling: [986 986]</a:t>
            </a:r>
            <a:endParaRPr lang="en-IN" sz="3000" dirty="0"/>
          </a:p>
        </p:txBody>
      </p:sp>
    </p:spTree>
    <p:extLst>
      <p:ext uri="{BB962C8B-B14F-4D97-AF65-F5344CB8AC3E}">
        <p14:creationId xmlns:p14="http://schemas.microsoft.com/office/powerpoint/2010/main" val="2963507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1028700"/>
            <a:ext cx="361435" cy="361435"/>
          </a:xfrm>
          <a:custGeom>
            <a:avLst/>
            <a:gdLst/>
            <a:ahLst/>
            <a:cxnLst/>
            <a:rect l="l" t="t" r="r" b="b"/>
            <a:pathLst>
              <a:path w="361435" h="361435">
                <a:moveTo>
                  <a:pt x="0" y="0"/>
                </a:moveTo>
                <a:lnTo>
                  <a:pt x="361435" y="0"/>
                </a:lnTo>
                <a:lnTo>
                  <a:pt x="361435" y="361435"/>
                </a:lnTo>
                <a:lnTo>
                  <a:pt x="0" y="36143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533400" y="5143500"/>
            <a:ext cx="6553200" cy="4644630"/>
          </a:xfrm>
          <a:custGeom>
            <a:avLst/>
            <a:gdLst/>
            <a:ahLst/>
            <a:cxnLst/>
            <a:rect l="l" t="t" r="r" b="b"/>
            <a:pathLst>
              <a:path w="7195906" h="4644630">
                <a:moveTo>
                  <a:pt x="0" y="0"/>
                </a:moveTo>
                <a:lnTo>
                  <a:pt x="7195906" y="0"/>
                </a:lnTo>
                <a:lnTo>
                  <a:pt x="7195906" y="4644630"/>
                </a:lnTo>
                <a:lnTo>
                  <a:pt x="0" y="46446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914400" y="1562100"/>
            <a:ext cx="8801100" cy="1032719"/>
          </a:xfrm>
          <a:prstGeom prst="rect">
            <a:avLst/>
          </a:prstGeom>
        </p:spPr>
        <p:txBody>
          <a:bodyPr wrap="square" lIns="0" tIns="0" rIns="0" bIns="0" rtlCol="0" anchor="t">
            <a:spAutoFit/>
          </a:bodyPr>
          <a:lstStyle/>
          <a:p>
            <a:pPr>
              <a:lnSpc>
                <a:spcPts val="7656"/>
              </a:lnSpc>
            </a:pPr>
            <a:r>
              <a:rPr lang="en-IN" sz="8800" dirty="0"/>
              <a:t>9. Model Building</a:t>
            </a:r>
            <a:endParaRPr lang="en-US" sz="8800" spc="-431" dirty="0">
              <a:solidFill>
                <a:srgbClr val="000000"/>
              </a:solidFill>
              <a:latin typeface="TT Interphases"/>
              <a:ea typeface="TT Interphases"/>
              <a:cs typeface="TT Interphases"/>
              <a:sym typeface="TT Interphases"/>
            </a:endParaRPr>
          </a:p>
        </p:txBody>
      </p:sp>
      <p:sp>
        <p:nvSpPr>
          <p:cNvPr id="13" name="TextBox 12">
            <a:extLst>
              <a:ext uri="{FF2B5EF4-FFF2-40B4-BE49-F238E27FC236}">
                <a16:creationId xmlns:a16="http://schemas.microsoft.com/office/drawing/2014/main" id="{1B6C48DA-4C2F-7FD5-F69F-F144C9317A98}"/>
              </a:ext>
            </a:extLst>
          </p:cNvPr>
          <p:cNvSpPr txBox="1"/>
          <p:nvPr/>
        </p:nvSpPr>
        <p:spPr>
          <a:xfrm>
            <a:off x="9144000" y="2933700"/>
            <a:ext cx="8991600" cy="7478970"/>
          </a:xfrm>
          <a:prstGeom prst="rect">
            <a:avLst/>
          </a:prstGeom>
          <a:noFill/>
        </p:spPr>
        <p:txBody>
          <a:bodyPr wrap="square">
            <a:spAutoFit/>
          </a:bodyPr>
          <a:lstStyle/>
          <a:p>
            <a:pPr>
              <a:buNone/>
            </a:pPr>
            <a:r>
              <a:rPr lang="en-US" sz="3000" dirty="0"/>
              <a:t>The dataset was then divided as follows:</a:t>
            </a:r>
          </a:p>
          <a:p>
            <a:pPr>
              <a:buFont typeface="Arial" panose="020B0604020202020204" pitchFamily="34" charset="0"/>
              <a:buChar char="•"/>
            </a:pPr>
            <a:r>
              <a:rPr lang="en-US" sz="3000" b="1" dirty="0"/>
              <a:t>Training set:</a:t>
            </a:r>
            <a:r>
              <a:rPr lang="en-US" sz="3000" dirty="0"/>
              <a:t> 80%</a:t>
            </a:r>
          </a:p>
          <a:p>
            <a:pPr>
              <a:buFont typeface="Arial" panose="020B0604020202020204" pitchFamily="34" charset="0"/>
              <a:buChar char="•"/>
            </a:pPr>
            <a:r>
              <a:rPr lang="en-US" sz="3000" b="1" dirty="0"/>
              <a:t>Testing set:</a:t>
            </a:r>
            <a:r>
              <a:rPr lang="en-US" sz="3000" dirty="0"/>
              <a:t> 20%</a:t>
            </a:r>
          </a:p>
          <a:p>
            <a:br>
              <a:rPr lang="en-US" sz="3000" dirty="0"/>
            </a:br>
            <a:r>
              <a:rPr lang="en-US" sz="3000" dirty="0"/>
              <a:t>using </a:t>
            </a:r>
            <a:r>
              <a:rPr lang="en-US" sz="3000" b="1" dirty="0"/>
              <a:t>stratified sampling</a:t>
            </a:r>
            <a:r>
              <a:rPr lang="en-US" sz="3000" dirty="0"/>
              <a:t> to maintain class proportions.</a:t>
            </a:r>
          </a:p>
          <a:p>
            <a:pPr>
              <a:buNone/>
            </a:pPr>
            <a:r>
              <a:rPr lang="en-US" sz="3000" dirty="0"/>
              <a:t>The following machine learning models were built and trained:</a:t>
            </a:r>
          </a:p>
          <a:p>
            <a:pPr>
              <a:buFont typeface="+mj-lt"/>
              <a:buAutoNum type="arabicPeriod"/>
            </a:pPr>
            <a:r>
              <a:rPr lang="en-US" sz="3000" b="1" dirty="0"/>
              <a:t>Random Forest Classifier</a:t>
            </a:r>
            <a:endParaRPr lang="en-US" sz="3000" dirty="0"/>
          </a:p>
          <a:p>
            <a:pPr>
              <a:buFont typeface="+mj-lt"/>
              <a:buAutoNum type="arabicPeriod"/>
            </a:pPr>
            <a:r>
              <a:rPr lang="en-US" sz="3000" b="1" dirty="0"/>
              <a:t>Logistic Regression</a:t>
            </a:r>
            <a:r>
              <a:rPr lang="en-US" sz="3000" dirty="0"/>
              <a:t> (with StandardScaler)</a:t>
            </a:r>
          </a:p>
          <a:p>
            <a:pPr>
              <a:buFont typeface="+mj-lt"/>
              <a:buAutoNum type="arabicPeriod"/>
            </a:pPr>
            <a:r>
              <a:rPr lang="en-US" sz="3000" b="1" dirty="0"/>
              <a:t>K-Nearest Neighbors (K=7)</a:t>
            </a:r>
            <a:endParaRPr lang="en-US" sz="3000" dirty="0"/>
          </a:p>
          <a:p>
            <a:pPr>
              <a:buFont typeface="+mj-lt"/>
              <a:buAutoNum type="arabicPeriod"/>
            </a:pPr>
            <a:r>
              <a:rPr lang="en-US" sz="3000" b="1" dirty="0"/>
              <a:t>Support Vector Machine (SVM)</a:t>
            </a:r>
            <a:endParaRPr lang="en-US" sz="3000" dirty="0"/>
          </a:p>
          <a:p>
            <a:pPr>
              <a:buFont typeface="+mj-lt"/>
              <a:buAutoNum type="arabicPeriod"/>
            </a:pPr>
            <a:r>
              <a:rPr lang="en-US" sz="3000" b="1" dirty="0"/>
              <a:t>Naive Bayes</a:t>
            </a:r>
            <a:endParaRPr lang="en-US" sz="3000" dirty="0"/>
          </a:p>
          <a:p>
            <a:pPr>
              <a:buFont typeface="+mj-lt"/>
              <a:buAutoNum type="arabicPeriod"/>
            </a:pPr>
            <a:r>
              <a:rPr lang="en-US" sz="3000" b="1" dirty="0"/>
              <a:t>XGBoost Classifier</a:t>
            </a:r>
            <a:endParaRPr lang="en-US" sz="3000" dirty="0"/>
          </a:p>
          <a:p>
            <a:pPr>
              <a:buNone/>
            </a:pPr>
            <a:r>
              <a:rPr lang="en-US" sz="3000" dirty="0"/>
              <a:t>Each model was trained on the balanced dataset, and performance was evaluated using accuracy metrics.</a:t>
            </a:r>
          </a:p>
          <a:p>
            <a:pPr>
              <a:buNone/>
            </a:pPr>
            <a:endParaRPr lang="en-IN" sz="3000" dirty="0"/>
          </a:p>
        </p:txBody>
      </p:sp>
      <p:sp>
        <p:nvSpPr>
          <p:cNvPr id="17" name="TextBox 16">
            <a:extLst>
              <a:ext uri="{FF2B5EF4-FFF2-40B4-BE49-F238E27FC236}">
                <a16:creationId xmlns:a16="http://schemas.microsoft.com/office/drawing/2014/main" id="{FDC24A53-1EC4-A357-9608-C5F38C9E97C4}"/>
              </a:ext>
            </a:extLst>
          </p:cNvPr>
          <p:cNvSpPr txBox="1"/>
          <p:nvPr/>
        </p:nvSpPr>
        <p:spPr>
          <a:xfrm>
            <a:off x="742950" y="2956560"/>
            <a:ext cx="8248650" cy="14773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solidFill>
                  <a:prstClr val="black"/>
                </a:solidFill>
                <a:effectLst/>
                <a:uLnTx/>
                <a:uFillTx/>
                <a:latin typeface="Calibri"/>
                <a:ea typeface="+mn-ea"/>
                <a:cs typeface="+mn-cs"/>
              </a:rPr>
              <a:t>After preprocessing, all categorical features were converted into numeric form using </a:t>
            </a:r>
            <a:r>
              <a:rPr kumimoji="0" lang="en-US" sz="3000" b="1" i="0" u="none" strike="noStrike" kern="1200" cap="none" spc="0" normalizeH="0" baseline="0" noProof="0" dirty="0">
                <a:ln>
                  <a:noFill/>
                </a:ln>
                <a:solidFill>
                  <a:prstClr val="black"/>
                </a:solidFill>
                <a:effectLst/>
                <a:uLnTx/>
                <a:uFillTx/>
                <a:latin typeface="Calibri"/>
                <a:ea typeface="+mn-ea"/>
                <a:cs typeface="+mn-cs"/>
              </a:rPr>
              <a:t>Label Encoding</a:t>
            </a:r>
            <a:r>
              <a:rPr kumimoji="0" lang="en-US" sz="3000" b="0" i="0" u="none" strike="noStrike" kern="1200" cap="none" spc="0" normalizeH="0" baseline="0" noProof="0" dirty="0">
                <a:ln>
                  <a:noFill/>
                </a:ln>
                <a:solidFill>
                  <a:prstClr val="black"/>
                </a:solidFill>
                <a:effectLst/>
                <a:uLnTx/>
                <a:uFillTx/>
                <a:latin typeface="Calibri"/>
                <a:ea typeface="+mn-ea"/>
                <a:cs typeface="+mn-cs"/>
              </a:rPr>
              <a:t>, resulting in </a:t>
            </a:r>
            <a:r>
              <a:rPr kumimoji="0" lang="en-US" sz="3000" b="1" i="0" u="none" strike="noStrike" kern="1200" cap="none" spc="0" normalizeH="0" baseline="0" noProof="0" dirty="0">
                <a:ln>
                  <a:noFill/>
                </a:ln>
                <a:solidFill>
                  <a:prstClr val="black"/>
                </a:solidFill>
                <a:effectLst/>
                <a:uLnTx/>
                <a:uFillTx/>
                <a:latin typeface="Calibri"/>
                <a:ea typeface="+mn-ea"/>
                <a:cs typeface="+mn-cs"/>
              </a:rPr>
              <a:t>30 input features</a:t>
            </a:r>
            <a:r>
              <a:rPr kumimoji="0" lang="en-US" sz="3000" b="0" i="0" u="none" strike="noStrike" kern="1200" cap="none" spc="0" normalizeH="0" baseline="0" noProof="0" dirty="0">
                <a:ln>
                  <a:noFill/>
                </a:ln>
                <a:solidFill>
                  <a:prstClr val="black"/>
                </a:solidFill>
                <a:effectLst/>
                <a:uLnTx/>
                <a:uFillTx/>
                <a:latin typeface="Calibri"/>
                <a:ea typeface="+mn-ea"/>
                <a:cs typeface="+mn-cs"/>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1028700"/>
            <a:ext cx="361435" cy="361435"/>
          </a:xfrm>
          <a:custGeom>
            <a:avLst/>
            <a:gdLst/>
            <a:ahLst/>
            <a:cxnLst/>
            <a:rect l="l" t="t" r="r" b="b"/>
            <a:pathLst>
              <a:path w="361435" h="361435">
                <a:moveTo>
                  <a:pt x="0" y="0"/>
                </a:moveTo>
                <a:lnTo>
                  <a:pt x="361435" y="0"/>
                </a:lnTo>
                <a:lnTo>
                  <a:pt x="361435" y="361435"/>
                </a:lnTo>
                <a:lnTo>
                  <a:pt x="0" y="36143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479829" y="1028700"/>
            <a:ext cx="5779471" cy="4550020"/>
          </a:xfrm>
          <a:custGeom>
            <a:avLst/>
            <a:gdLst/>
            <a:ahLst/>
            <a:cxnLst/>
            <a:rect l="l" t="t" r="r" b="b"/>
            <a:pathLst>
              <a:path w="5779471" h="4550020">
                <a:moveTo>
                  <a:pt x="0" y="0"/>
                </a:moveTo>
                <a:lnTo>
                  <a:pt x="5779471" y="0"/>
                </a:lnTo>
                <a:lnTo>
                  <a:pt x="5779471" y="4550020"/>
                </a:lnTo>
                <a:lnTo>
                  <a:pt x="0" y="455002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028700" y="1714500"/>
            <a:ext cx="9486900" cy="1032719"/>
          </a:xfrm>
          <a:prstGeom prst="rect">
            <a:avLst/>
          </a:prstGeom>
        </p:spPr>
        <p:txBody>
          <a:bodyPr wrap="square" lIns="0" tIns="0" rIns="0" bIns="0" rtlCol="0" anchor="t">
            <a:spAutoFit/>
          </a:bodyPr>
          <a:lstStyle/>
          <a:p>
            <a:pPr>
              <a:lnSpc>
                <a:spcPts val="7656"/>
              </a:lnSpc>
            </a:pPr>
            <a:r>
              <a:rPr lang="en-IN" sz="8800" dirty="0"/>
              <a:t>10.Model Evaluation</a:t>
            </a:r>
            <a:endParaRPr lang="en-US" sz="8800" spc="-431" dirty="0">
              <a:solidFill>
                <a:srgbClr val="000000"/>
              </a:solidFill>
              <a:latin typeface="TT Interphases"/>
              <a:ea typeface="TT Interphases"/>
              <a:cs typeface="TT Interphases"/>
              <a:sym typeface="TT Interphases"/>
            </a:endParaRPr>
          </a:p>
        </p:txBody>
      </p:sp>
      <p:sp>
        <p:nvSpPr>
          <p:cNvPr id="8" name="Freeform 8"/>
          <p:cNvSpPr/>
          <p:nvPr/>
        </p:nvSpPr>
        <p:spPr>
          <a:xfrm rot="-5400000">
            <a:off x="11870517" y="320451"/>
            <a:ext cx="585299" cy="2800867"/>
          </a:xfrm>
          <a:custGeom>
            <a:avLst/>
            <a:gdLst/>
            <a:ahLst/>
            <a:cxnLst/>
            <a:rect l="l" t="t" r="r" b="b"/>
            <a:pathLst>
              <a:path w="969594" h="3396666">
                <a:moveTo>
                  <a:pt x="0" y="0"/>
                </a:moveTo>
                <a:lnTo>
                  <a:pt x="969594" y="0"/>
                </a:lnTo>
                <a:lnTo>
                  <a:pt x="969594" y="3396666"/>
                </a:lnTo>
                <a:lnTo>
                  <a:pt x="0" y="339666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dirty="0"/>
          </a:p>
        </p:txBody>
      </p:sp>
      <p:graphicFrame>
        <p:nvGraphicFramePr>
          <p:cNvPr id="11" name="Table 10">
            <a:extLst>
              <a:ext uri="{FF2B5EF4-FFF2-40B4-BE49-F238E27FC236}">
                <a16:creationId xmlns:a16="http://schemas.microsoft.com/office/drawing/2014/main" id="{69E80A08-5277-C48B-CB08-F5CDD72BF869}"/>
              </a:ext>
            </a:extLst>
          </p:cNvPr>
          <p:cNvGraphicFramePr>
            <a:graphicFrameLocks noGrp="1"/>
          </p:cNvGraphicFramePr>
          <p:nvPr>
            <p:extLst>
              <p:ext uri="{D42A27DB-BD31-4B8C-83A1-F6EECF244321}">
                <p14:modId xmlns:p14="http://schemas.microsoft.com/office/powerpoint/2010/main" val="834639090"/>
              </p:ext>
            </p:extLst>
          </p:nvPr>
        </p:nvGraphicFramePr>
        <p:xfrm>
          <a:off x="10043160" y="5970635"/>
          <a:ext cx="8229600" cy="3200400"/>
        </p:xfrm>
        <a:graphic>
          <a:graphicData uri="http://schemas.openxmlformats.org/drawingml/2006/table">
            <a:tbl>
              <a:tblPr/>
              <a:tblGrid>
                <a:gridCol w="2743200">
                  <a:extLst>
                    <a:ext uri="{9D8B030D-6E8A-4147-A177-3AD203B41FA5}">
                      <a16:colId xmlns:a16="http://schemas.microsoft.com/office/drawing/2014/main" val="2252388600"/>
                    </a:ext>
                  </a:extLst>
                </a:gridCol>
                <a:gridCol w="2743200">
                  <a:extLst>
                    <a:ext uri="{9D8B030D-6E8A-4147-A177-3AD203B41FA5}">
                      <a16:colId xmlns:a16="http://schemas.microsoft.com/office/drawing/2014/main" val="4178811234"/>
                    </a:ext>
                  </a:extLst>
                </a:gridCol>
                <a:gridCol w="2743200">
                  <a:extLst>
                    <a:ext uri="{9D8B030D-6E8A-4147-A177-3AD203B41FA5}">
                      <a16:colId xmlns:a16="http://schemas.microsoft.com/office/drawing/2014/main" val="2192256353"/>
                    </a:ext>
                  </a:extLst>
                </a:gridCol>
              </a:tblGrid>
              <a:tr h="0">
                <a:tc>
                  <a:txBody>
                    <a:bodyPr/>
                    <a:lstStyle/>
                    <a:p>
                      <a:pPr algn="l">
                        <a:buNone/>
                      </a:pPr>
                      <a:r>
                        <a:rPr lang="en-IN" sz="2400" b="1"/>
                        <a:t>Model</a:t>
                      </a:r>
                      <a:endParaRPr lang="en-IN" sz="2400"/>
                    </a:p>
                  </a:txBody>
                  <a:tcPr anchor="ctr">
                    <a:lnL>
                      <a:noFill/>
                    </a:lnL>
                    <a:lnR>
                      <a:noFill/>
                    </a:lnR>
                    <a:lnT>
                      <a:noFill/>
                    </a:lnT>
                    <a:lnB>
                      <a:noFill/>
                    </a:lnB>
                    <a:noFill/>
                  </a:tcPr>
                </a:tc>
                <a:tc>
                  <a:txBody>
                    <a:bodyPr/>
                    <a:lstStyle/>
                    <a:p>
                      <a:pPr algn="ctr">
                        <a:buNone/>
                      </a:pPr>
                      <a:r>
                        <a:rPr lang="en-IN" sz="2400" b="1" dirty="0"/>
                        <a:t>Train Accuracy</a:t>
                      </a:r>
                      <a:endParaRPr lang="en-IN" sz="2400" dirty="0"/>
                    </a:p>
                  </a:txBody>
                  <a:tcPr anchor="ctr">
                    <a:lnL>
                      <a:noFill/>
                    </a:lnL>
                    <a:lnR>
                      <a:noFill/>
                    </a:lnR>
                    <a:lnT>
                      <a:noFill/>
                    </a:lnT>
                    <a:lnB>
                      <a:noFill/>
                    </a:lnB>
                    <a:noFill/>
                  </a:tcPr>
                </a:tc>
                <a:tc>
                  <a:txBody>
                    <a:bodyPr/>
                    <a:lstStyle/>
                    <a:p>
                      <a:pPr algn="ctr">
                        <a:buNone/>
                      </a:pPr>
                      <a:r>
                        <a:rPr lang="en-IN" sz="2400" b="1"/>
                        <a:t>Test Accuracy</a:t>
                      </a:r>
                      <a:endParaRPr lang="en-IN" sz="2400"/>
                    </a:p>
                  </a:txBody>
                  <a:tcPr anchor="ctr">
                    <a:lnL>
                      <a:noFill/>
                    </a:lnL>
                    <a:lnR>
                      <a:noFill/>
                    </a:lnR>
                    <a:lnT>
                      <a:noFill/>
                    </a:lnT>
                    <a:lnB>
                      <a:noFill/>
                    </a:lnB>
                    <a:noFill/>
                  </a:tcPr>
                </a:tc>
                <a:extLst>
                  <a:ext uri="{0D108BD9-81ED-4DB2-BD59-A6C34878D82A}">
                    <a16:rowId xmlns:a16="http://schemas.microsoft.com/office/drawing/2014/main" val="2742980233"/>
                  </a:ext>
                </a:extLst>
              </a:tr>
              <a:tr h="0">
                <a:tc>
                  <a:txBody>
                    <a:bodyPr/>
                    <a:lstStyle/>
                    <a:p>
                      <a:pPr algn="l">
                        <a:buNone/>
                      </a:pPr>
                      <a:r>
                        <a:rPr lang="en-IN" sz="2400" b="1"/>
                        <a:t>SVM</a:t>
                      </a:r>
                      <a:endParaRPr lang="en-IN" sz="2400"/>
                    </a:p>
                  </a:txBody>
                  <a:tcPr anchor="ctr">
                    <a:lnL>
                      <a:noFill/>
                    </a:lnL>
                    <a:lnR>
                      <a:noFill/>
                    </a:lnR>
                    <a:lnT>
                      <a:noFill/>
                    </a:lnT>
                    <a:lnB>
                      <a:noFill/>
                    </a:lnB>
                    <a:noFill/>
                  </a:tcPr>
                </a:tc>
                <a:tc>
                  <a:txBody>
                    <a:bodyPr/>
                    <a:lstStyle/>
                    <a:p>
                      <a:pPr algn="ctr">
                        <a:buNone/>
                      </a:pPr>
                      <a:r>
                        <a:rPr lang="en-IN" sz="2400" dirty="0"/>
                        <a:t>0.957</a:t>
                      </a:r>
                    </a:p>
                  </a:txBody>
                  <a:tcPr anchor="ctr">
                    <a:lnL>
                      <a:noFill/>
                    </a:lnL>
                    <a:lnR>
                      <a:noFill/>
                    </a:lnR>
                    <a:lnT>
                      <a:noFill/>
                    </a:lnT>
                    <a:lnB>
                      <a:noFill/>
                    </a:lnB>
                    <a:noFill/>
                  </a:tcPr>
                </a:tc>
                <a:tc>
                  <a:txBody>
                    <a:bodyPr/>
                    <a:lstStyle/>
                    <a:p>
                      <a:pPr algn="ctr">
                        <a:buNone/>
                      </a:pPr>
                      <a:r>
                        <a:rPr lang="en-IN" sz="2400" b="1"/>
                        <a:t>0.840</a:t>
                      </a:r>
                      <a:endParaRPr lang="en-IN" sz="2400"/>
                    </a:p>
                  </a:txBody>
                  <a:tcPr anchor="ctr">
                    <a:lnL>
                      <a:noFill/>
                    </a:lnL>
                    <a:lnR>
                      <a:noFill/>
                    </a:lnR>
                    <a:lnT>
                      <a:noFill/>
                    </a:lnT>
                    <a:lnB>
                      <a:noFill/>
                    </a:lnB>
                    <a:noFill/>
                  </a:tcPr>
                </a:tc>
                <a:extLst>
                  <a:ext uri="{0D108BD9-81ED-4DB2-BD59-A6C34878D82A}">
                    <a16:rowId xmlns:a16="http://schemas.microsoft.com/office/drawing/2014/main" val="743159375"/>
                  </a:ext>
                </a:extLst>
              </a:tr>
              <a:tr h="0">
                <a:tc>
                  <a:txBody>
                    <a:bodyPr/>
                    <a:lstStyle/>
                    <a:p>
                      <a:pPr algn="l">
                        <a:buNone/>
                      </a:pPr>
                      <a:r>
                        <a:rPr lang="en-IN" sz="2400" b="1"/>
                        <a:t>XGBoost</a:t>
                      </a:r>
                      <a:endParaRPr lang="en-IN" sz="2400"/>
                    </a:p>
                  </a:txBody>
                  <a:tcPr anchor="ctr">
                    <a:lnL>
                      <a:noFill/>
                    </a:lnL>
                    <a:lnR>
                      <a:noFill/>
                    </a:lnR>
                    <a:lnT>
                      <a:noFill/>
                    </a:lnT>
                    <a:lnB>
                      <a:noFill/>
                    </a:lnB>
                    <a:noFill/>
                  </a:tcPr>
                </a:tc>
                <a:tc>
                  <a:txBody>
                    <a:bodyPr/>
                    <a:lstStyle/>
                    <a:p>
                      <a:pPr algn="ctr">
                        <a:buNone/>
                      </a:pPr>
                      <a:r>
                        <a:rPr lang="en-IN" sz="2400"/>
                        <a:t>1.000</a:t>
                      </a:r>
                    </a:p>
                  </a:txBody>
                  <a:tcPr anchor="ctr">
                    <a:lnL>
                      <a:noFill/>
                    </a:lnL>
                    <a:lnR>
                      <a:noFill/>
                    </a:lnR>
                    <a:lnT>
                      <a:noFill/>
                    </a:lnT>
                    <a:lnB>
                      <a:noFill/>
                    </a:lnB>
                    <a:noFill/>
                  </a:tcPr>
                </a:tc>
                <a:tc>
                  <a:txBody>
                    <a:bodyPr/>
                    <a:lstStyle/>
                    <a:p>
                      <a:pPr algn="ctr">
                        <a:buNone/>
                      </a:pPr>
                      <a:r>
                        <a:rPr lang="en-IN" sz="2400"/>
                        <a:t>0.827</a:t>
                      </a:r>
                    </a:p>
                  </a:txBody>
                  <a:tcPr anchor="ctr">
                    <a:lnL>
                      <a:noFill/>
                    </a:lnL>
                    <a:lnR>
                      <a:noFill/>
                    </a:lnR>
                    <a:lnT>
                      <a:noFill/>
                    </a:lnT>
                    <a:lnB>
                      <a:noFill/>
                    </a:lnB>
                    <a:noFill/>
                  </a:tcPr>
                </a:tc>
                <a:extLst>
                  <a:ext uri="{0D108BD9-81ED-4DB2-BD59-A6C34878D82A}">
                    <a16:rowId xmlns:a16="http://schemas.microsoft.com/office/drawing/2014/main" val="1764792792"/>
                  </a:ext>
                </a:extLst>
              </a:tr>
              <a:tr h="0">
                <a:tc>
                  <a:txBody>
                    <a:bodyPr/>
                    <a:lstStyle/>
                    <a:p>
                      <a:pPr algn="l">
                        <a:buNone/>
                      </a:pPr>
                      <a:r>
                        <a:rPr lang="en-IN" sz="2400" b="1"/>
                        <a:t>Logistic Regression</a:t>
                      </a:r>
                      <a:endParaRPr lang="en-IN" sz="2400"/>
                    </a:p>
                  </a:txBody>
                  <a:tcPr anchor="ctr">
                    <a:lnL>
                      <a:noFill/>
                    </a:lnL>
                    <a:lnR>
                      <a:noFill/>
                    </a:lnR>
                    <a:lnT>
                      <a:noFill/>
                    </a:lnT>
                    <a:lnB>
                      <a:noFill/>
                    </a:lnB>
                    <a:noFill/>
                  </a:tcPr>
                </a:tc>
                <a:tc>
                  <a:txBody>
                    <a:bodyPr/>
                    <a:lstStyle/>
                    <a:p>
                      <a:pPr algn="ctr">
                        <a:buNone/>
                      </a:pPr>
                      <a:r>
                        <a:rPr lang="en-IN" sz="2400"/>
                        <a:t>0.848</a:t>
                      </a:r>
                    </a:p>
                  </a:txBody>
                  <a:tcPr anchor="ctr">
                    <a:lnL>
                      <a:noFill/>
                    </a:lnL>
                    <a:lnR>
                      <a:noFill/>
                    </a:lnR>
                    <a:lnT>
                      <a:noFill/>
                    </a:lnT>
                    <a:lnB>
                      <a:noFill/>
                    </a:lnB>
                    <a:noFill/>
                  </a:tcPr>
                </a:tc>
                <a:tc>
                  <a:txBody>
                    <a:bodyPr/>
                    <a:lstStyle/>
                    <a:p>
                      <a:pPr algn="ctr">
                        <a:buNone/>
                      </a:pPr>
                      <a:r>
                        <a:rPr lang="en-IN" sz="2400"/>
                        <a:t>0.799</a:t>
                      </a:r>
                    </a:p>
                  </a:txBody>
                  <a:tcPr anchor="ctr">
                    <a:lnL>
                      <a:noFill/>
                    </a:lnL>
                    <a:lnR>
                      <a:noFill/>
                    </a:lnR>
                    <a:lnT>
                      <a:noFill/>
                    </a:lnT>
                    <a:lnB>
                      <a:noFill/>
                    </a:lnB>
                    <a:noFill/>
                  </a:tcPr>
                </a:tc>
                <a:extLst>
                  <a:ext uri="{0D108BD9-81ED-4DB2-BD59-A6C34878D82A}">
                    <a16:rowId xmlns:a16="http://schemas.microsoft.com/office/drawing/2014/main" val="505852522"/>
                  </a:ext>
                </a:extLst>
              </a:tr>
              <a:tr h="0">
                <a:tc>
                  <a:txBody>
                    <a:bodyPr/>
                    <a:lstStyle/>
                    <a:p>
                      <a:pPr algn="l">
                        <a:buNone/>
                      </a:pPr>
                      <a:r>
                        <a:rPr lang="en-IN" sz="2400" b="1" dirty="0"/>
                        <a:t>Random Forest</a:t>
                      </a:r>
                      <a:endParaRPr lang="en-IN" sz="2400" dirty="0"/>
                    </a:p>
                  </a:txBody>
                  <a:tcPr anchor="ctr">
                    <a:lnL>
                      <a:noFill/>
                    </a:lnL>
                    <a:lnR>
                      <a:noFill/>
                    </a:lnR>
                    <a:lnT>
                      <a:noFill/>
                    </a:lnT>
                    <a:lnB>
                      <a:noFill/>
                    </a:lnB>
                    <a:noFill/>
                  </a:tcPr>
                </a:tc>
                <a:tc>
                  <a:txBody>
                    <a:bodyPr/>
                    <a:lstStyle/>
                    <a:p>
                      <a:pPr algn="ctr">
                        <a:buNone/>
                      </a:pPr>
                      <a:r>
                        <a:rPr lang="en-IN" sz="2400"/>
                        <a:t>1.000</a:t>
                      </a:r>
                    </a:p>
                  </a:txBody>
                  <a:tcPr anchor="ctr">
                    <a:lnL>
                      <a:noFill/>
                    </a:lnL>
                    <a:lnR>
                      <a:noFill/>
                    </a:lnR>
                    <a:lnT>
                      <a:noFill/>
                    </a:lnT>
                    <a:lnB>
                      <a:noFill/>
                    </a:lnB>
                    <a:noFill/>
                  </a:tcPr>
                </a:tc>
                <a:tc>
                  <a:txBody>
                    <a:bodyPr/>
                    <a:lstStyle/>
                    <a:p>
                      <a:pPr algn="ctr">
                        <a:buNone/>
                      </a:pPr>
                      <a:r>
                        <a:rPr lang="en-IN" sz="2400"/>
                        <a:t>0.799</a:t>
                      </a:r>
                    </a:p>
                  </a:txBody>
                  <a:tcPr anchor="ctr">
                    <a:lnL>
                      <a:noFill/>
                    </a:lnL>
                    <a:lnR>
                      <a:noFill/>
                    </a:lnR>
                    <a:lnT>
                      <a:noFill/>
                    </a:lnT>
                    <a:lnB>
                      <a:noFill/>
                    </a:lnB>
                    <a:noFill/>
                  </a:tcPr>
                </a:tc>
                <a:extLst>
                  <a:ext uri="{0D108BD9-81ED-4DB2-BD59-A6C34878D82A}">
                    <a16:rowId xmlns:a16="http://schemas.microsoft.com/office/drawing/2014/main" val="481888283"/>
                  </a:ext>
                </a:extLst>
              </a:tr>
              <a:tr h="0">
                <a:tc>
                  <a:txBody>
                    <a:bodyPr/>
                    <a:lstStyle/>
                    <a:p>
                      <a:pPr algn="l">
                        <a:buNone/>
                      </a:pPr>
                      <a:r>
                        <a:rPr lang="en-IN" sz="2400" b="1"/>
                        <a:t>KNN</a:t>
                      </a:r>
                      <a:endParaRPr lang="en-IN" sz="2400"/>
                    </a:p>
                  </a:txBody>
                  <a:tcPr anchor="ctr">
                    <a:lnL>
                      <a:noFill/>
                    </a:lnL>
                    <a:lnR>
                      <a:noFill/>
                    </a:lnR>
                    <a:lnT>
                      <a:noFill/>
                    </a:lnT>
                    <a:lnB>
                      <a:noFill/>
                    </a:lnB>
                    <a:noFill/>
                  </a:tcPr>
                </a:tc>
                <a:tc>
                  <a:txBody>
                    <a:bodyPr/>
                    <a:lstStyle/>
                    <a:p>
                      <a:pPr algn="ctr">
                        <a:buNone/>
                      </a:pPr>
                      <a:r>
                        <a:rPr lang="en-IN" sz="2400"/>
                        <a:t>0.881</a:t>
                      </a:r>
                    </a:p>
                  </a:txBody>
                  <a:tcPr anchor="ctr">
                    <a:lnL>
                      <a:noFill/>
                    </a:lnL>
                    <a:lnR>
                      <a:noFill/>
                    </a:lnR>
                    <a:lnT>
                      <a:noFill/>
                    </a:lnT>
                    <a:lnB>
                      <a:noFill/>
                    </a:lnB>
                    <a:noFill/>
                  </a:tcPr>
                </a:tc>
                <a:tc>
                  <a:txBody>
                    <a:bodyPr/>
                    <a:lstStyle/>
                    <a:p>
                      <a:pPr algn="ctr">
                        <a:buNone/>
                      </a:pPr>
                      <a:r>
                        <a:rPr lang="en-IN" sz="2400"/>
                        <a:t>0.626</a:t>
                      </a:r>
                    </a:p>
                  </a:txBody>
                  <a:tcPr anchor="ctr">
                    <a:lnL>
                      <a:noFill/>
                    </a:lnL>
                    <a:lnR>
                      <a:noFill/>
                    </a:lnR>
                    <a:lnT>
                      <a:noFill/>
                    </a:lnT>
                    <a:lnB>
                      <a:noFill/>
                    </a:lnB>
                    <a:noFill/>
                  </a:tcPr>
                </a:tc>
                <a:extLst>
                  <a:ext uri="{0D108BD9-81ED-4DB2-BD59-A6C34878D82A}">
                    <a16:rowId xmlns:a16="http://schemas.microsoft.com/office/drawing/2014/main" val="2914595218"/>
                  </a:ext>
                </a:extLst>
              </a:tr>
              <a:tr h="0">
                <a:tc>
                  <a:txBody>
                    <a:bodyPr/>
                    <a:lstStyle/>
                    <a:p>
                      <a:pPr algn="l">
                        <a:buNone/>
                      </a:pPr>
                      <a:r>
                        <a:rPr lang="en-IN" sz="2400" b="1" dirty="0"/>
                        <a:t>Naive Bayes</a:t>
                      </a:r>
                      <a:endParaRPr lang="en-IN" sz="2400" dirty="0"/>
                    </a:p>
                  </a:txBody>
                  <a:tcPr anchor="ctr">
                    <a:lnL>
                      <a:noFill/>
                    </a:lnL>
                    <a:lnR>
                      <a:noFill/>
                    </a:lnR>
                    <a:lnT>
                      <a:noFill/>
                    </a:lnT>
                    <a:lnB>
                      <a:noFill/>
                    </a:lnB>
                    <a:noFill/>
                  </a:tcPr>
                </a:tc>
                <a:tc>
                  <a:txBody>
                    <a:bodyPr/>
                    <a:lstStyle/>
                    <a:p>
                      <a:pPr algn="ctr">
                        <a:buNone/>
                      </a:pPr>
                      <a:r>
                        <a:rPr lang="en-IN" sz="2400"/>
                        <a:t>0.748</a:t>
                      </a:r>
                    </a:p>
                  </a:txBody>
                  <a:tcPr anchor="ctr">
                    <a:lnL>
                      <a:noFill/>
                    </a:lnL>
                    <a:lnR>
                      <a:noFill/>
                    </a:lnR>
                    <a:lnT>
                      <a:noFill/>
                    </a:lnT>
                    <a:lnB>
                      <a:noFill/>
                    </a:lnB>
                    <a:noFill/>
                  </a:tcPr>
                </a:tc>
                <a:tc>
                  <a:txBody>
                    <a:bodyPr/>
                    <a:lstStyle/>
                    <a:p>
                      <a:pPr algn="ctr">
                        <a:buNone/>
                      </a:pPr>
                      <a:r>
                        <a:rPr lang="en-IN" sz="2400" dirty="0"/>
                        <a:t>0.612</a:t>
                      </a:r>
                    </a:p>
                  </a:txBody>
                  <a:tcPr anchor="ctr">
                    <a:lnL>
                      <a:noFill/>
                    </a:lnL>
                    <a:lnR>
                      <a:noFill/>
                    </a:lnR>
                    <a:lnT>
                      <a:noFill/>
                    </a:lnT>
                    <a:lnB>
                      <a:noFill/>
                    </a:lnB>
                    <a:noFill/>
                  </a:tcPr>
                </a:tc>
                <a:extLst>
                  <a:ext uri="{0D108BD9-81ED-4DB2-BD59-A6C34878D82A}">
                    <a16:rowId xmlns:a16="http://schemas.microsoft.com/office/drawing/2014/main" val="3571988010"/>
                  </a:ext>
                </a:extLst>
              </a:tr>
            </a:tbl>
          </a:graphicData>
        </a:graphic>
      </p:graphicFrame>
      <p:sp>
        <p:nvSpPr>
          <p:cNvPr id="15" name="TextBox 14">
            <a:extLst>
              <a:ext uri="{FF2B5EF4-FFF2-40B4-BE49-F238E27FC236}">
                <a16:creationId xmlns:a16="http://schemas.microsoft.com/office/drawing/2014/main" id="{1A3E0C5E-4C30-6A99-EA2A-ED1087976A35}"/>
              </a:ext>
            </a:extLst>
          </p:cNvPr>
          <p:cNvSpPr txBox="1"/>
          <p:nvPr/>
        </p:nvSpPr>
        <p:spPr>
          <a:xfrm>
            <a:off x="762000" y="3020854"/>
            <a:ext cx="8740420" cy="5170646"/>
          </a:xfrm>
          <a:prstGeom prst="rect">
            <a:avLst/>
          </a:prstGeom>
          <a:noFill/>
        </p:spPr>
        <p:txBody>
          <a:bodyPr wrap="square">
            <a:spAutoFit/>
          </a:bodyPr>
          <a:lstStyle/>
          <a:p>
            <a:pPr>
              <a:buNone/>
            </a:pPr>
            <a:endParaRPr lang="en-US" sz="3000" b="1" dirty="0"/>
          </a:p>
          <a:p>
            <a:pPr>
              <a:buFont typeface="Arial" panose="020B0604020202020204" pitchFamily="34" charset="0"/>
              <a:buChar char="•"/>
            </a:pPr>
            <a:r>
              <a:rPr lang="en-US" sz="3000" b="1" dirty="0"/>
              <a:t>SVM</a:t>
            </a:r>
            <a:r>
              <a:rPr lang="en-US" sz="3000" dirty="0"/>
              <a:t> performed best with </a:t>
            </a:r>
            <a:r>
              <a:rPr lang="en-US" sz="3000" b="1" dirty="0"/>
              <a:t>84% test accuracy</a:t>
            </a:r>
            <a:r>
              <a:rPr lang="en-US" sz="3000" dirty="0"/>
              <a:t>, showing strong generalization and balanced results.</a:t>
            </a:r>
          </a:p>
          <a:p>
            <a:pPr>
              <a:buFont typeface="Arial" panose="020B0604020202020204" pitchFamily="34" charset="0"/>
              <a:buChar char="•"/>
            </a:pPr>
            <a:r>
              <a:rPr lang="en-US" sz="3000" b="1" dirty="0"/>
              <a:t>XGBoost</a:t>
            </a:r>
            <a:r>
              <a:rPr lang="en-US" sz="3000" dirty="0"/>
              <a:t> followed with </a:t>
            </a:r>
            <a:r>
              <a:rPr lang="en-US" sz="3000" b="1" dirty="0"/>
              <a:t>82.7%</a:t>
            </a:r>
            <a:r>
              <a:rPr lang="en-US" sz="3000" dirty="0"/>
              <a:t>, confirming its robustness for complex data patterns.</a:t>
            </a:r>
          </a:p>
          <a:p>
            <a:pPr>
              <a:buFont typeface="Arial" panose="020B0604020202020204" pitchFamily="34" charset="0"/>
              <a:buChar char="•"/>
            </a:pPr>
            <a:r>
              <a:rPr lang="en-US" sz="3000" b="1" dirty="0"/>
              <a:t>Random Forest</a:t>
            </a:r>
            <a:r>
              <a:rPr lang="en-US" sz="3000" dirty="0"/>
              <a:t> and </a:t>
            </a:r>
            <a:r>
              <a:rPr lang="en-US" sz="3000" b="1" dirty="0"/>
              <a:t>Logistic Regression</a:t>
            </a:r>
            <a:r>
              <a:rPr lang="en-US" sz="3000" dirty="0"/>
              <a:t> gave solid accuracy (~80%) but showed slight overfitting in Random Forest.</a:t>
            </a:r>
          </a:p>
          <a:p>
            <a:pPr>
              <a:buFont typeface="Arial" panose="020B0604020202020204" pitchFamily="34" charset="0"/>
              <a:buChar char="•"/>
            </a:pPr>
            <a:r>
              <a:rPr lang="en-US" sz="3000" b="1" dirty="0"/>
              <a:t>KNN</a:t>
            </a:r>
            <a:r>
              <a:rPr lang="en-US" sz="3000" dirty="0"/>
              <a:t> and </a:t>
            </a:r>
            <a:r>
              <a:rPr lang="en-US" sz="3000" b="1" dirty="0"/>
              <a:t>Naive Bayes</a:t>
            </a:r>
            <a:r>
              <a:rPr lang="en-US" sz="3000" dirty="0"/>
              <a:t> performed lower, suggesting these simpler methods couldn’t capture deeper relationships.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1028700"/>
            <a:ext cx="361435" cy="361435"/>
          </a:xfrm>
          <a:custGeom>
            <a:avLst/>
            <a:gdLst/>
            <a:ahLst/>
            <a:cxnLst/>
            <a:rect l="l" t="t" r="r" b="b"/>
            <a:pathLst>
              <a:path w="361435" h="361435">
                <a:moveTo>
                  <a:pt x="0" y="0"/>
                </a:moveTo>
                <a:lnTo>
                  <a:pt x="361435" y="0"/>
                </a:lnTo>
                <a:lnTo>
                  <a:pt x="361435" y="361435"/>
                </a:lnTo>
                <a:lnTo>
                  <a:pt x="0" y="36143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28700" y="3162300"/>
            <a:ext cx="5829300" cy="6096000"/>
          </a:xfrm>
          <a:custGeom>
            <a:avLst/>
            <a:gdLst/>
            <a:ahLst/>
            <a:cxnLst/>
            <a:rect l="l" t="t" r="r" b="b"/>
            <a:pathLst>
              <a:path w="7548480" h="7013224">
                <a:moveTo>
                  <a:pt x="0" y="0"/>
                </a:moveTo>
                <a:lnTo>
                  <a:pt x="7548480" y="0"/>
                </a:lnTo>
                <a:lnTo>
                  <a:pt x="7548480" y="7013224"/>
                </a:lnTo>
                <a:lnTo>
                  <a:pt x="0" y="70132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flipH="1">
            <a:off x="16035449" y="1028700"/>
            <a:ext cx="1223851" cy="847795"/>
          </a:xfrm>
          <a:custGeom>
            <a:avLst/>
            <a:gdLst/>
            <a:ahLst/>
            <a:cxnLst/>
            <a:rect l="l" t="t" r="r" b="b"/>
            <a:pathLst>
              <a:path w="1223851" h="847795">
                <a:moveTo>
                  <a:pt x="1223851" y="0"/>
                </a:moveTo>
                <a:lnTo>
                  <a:pt x="0" y="0"/>
                </a:lnTo>
                <a:lnTo>
                  <a:pt x="0" y="847795"/>
                </a:lnTo>
                <a:lnTo>
                  <a:pt x="1223851" y="847795"/>
                </a:lnTo>
                <a:lnTo>
                  <a:pt x="1223851"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685800" y="1759858"/>
            <a:ext cx="10172700" cy="1032719"/>
          </a:xfrm>
          <a:prstGeom prst="rect">
            <a:avLst/>
          </a:prstGeom>
        </p:spPr>
        <p:txBody>
          <a:bodyPr wrap="square" lIns="0" tIns="0" rIns="0" bIns="0" rtlCol="0" anchor="t">
            <a:spAutoFit/>
          </a:bodyPr>
          <a:lstStyle/>
          <a:p>
            <a:pPr>
              <a:lnSpc>
                <a:spcPts val="7656"/>
              </a:lnSpc>
            </a:pPr>
            <a:r>
              <a:rPr lang="en-IN" sz="8800" dirty="0"/>
              <a:t>1.Problem Statement</a:t>
            </a:r>
            <a:endParaRPr lang="en-US" sz="8800" spc="-431" dirty="0">
              <a:solidFill>
                <a:srgbClr val="000000"/>
              </a:solidFill>
              <a:latin typeface="TT Interphases"/>
              <a:ea typeface="TT Interphases"/>
              <a:cs typeface="TT Interphases"/>
              <a:sym typeface="TT Interphases"/>
            </a:endParaRPr>
          </a:p>
        </p:txBody>
      </p:sp>
      <p:sp>
        <p:nvSpPr>
          <p:cNvPr id="7" name="TextBox 7"/>
          <p:cNvSpPr txBox="1"/>
          <p:nvPr/>
        </p:nvSpPr>
        <p:spPr>
          <a:xfrm>
            <a:off x="8686800" y="3162300"/>
            <a:ext cx="8763000" cy="6786473"/>
          </a:xfrm>
          <a:prstGeom prst="rect">
            <a:avLst/>
          </a:prstGeom>
        </p:spPr>
        <p:txBody>
          <a:bodyPr wrap="square" lIns="0" tIns="0" rIns="0" bIns="0" rtlCol="0" anchor="t">
            <a:spAutoFit/>
          </a:bodyPr>
          <a:lstStyle/>
          <a:p>
            <a:r>
              <a:rPr lang="en-US" sz="3000" spc="-83" dirty="0">
                <a:solidFill>
                  <a:srgbClr val="000000"/>
                </a:solidFill>
                <a:latin typeface="TT Interphases"/>
                <a:ea typeface="TT Interphases"/>
                <a:cs typeface="TT Interphases"/>
                <a:sym typeface="TT Interphases"/>
              </a:rPr>
              <a:t> </a:t>
            </a:r>
            <a:r>
              <a:rPr lang="en-US" sz="3000" dirty="0"/>
              <a:t>Employee attrition is a major challenge that directly affects organizational performance, stability, and cost. The goal of this analysis is to identify and understand the key factors that contribute to employee attrition and to develop predictive insights that help HR teams minimize turnover.</a:t>
            </a:r>
          </a:p>
          <a:p>
            <a:br>
              <a:rPr lang="en-US" sz="3000" dirty="0"/>
            </a:br>
            <a:r>
              <a:rPr lang="en-US" sz="3000" dirty="0"/>
              <a:t>By applying data analysis and machine learning techniques, the project aims to answer:</a:t>
            </a:r>
          </a:p>
          <a:p>
            <a:endParaRPr lang="en-US" sz="3000" dirty="0"/>
          </a:p>
          <a:p>
            <a:pPr marL="457200" indent="-457200">
              <a:buFont typeface="Arial" panose="020B0604020202020204" pitchFamily="34" charset="0"/>
              <a:buChar char="•"/>
            </a:pPr>
            <a:r>
              <a:rPr lang="en-US" sz="3000" dirty="0"/>
              <a:t>Which employee characteristics are most associated with attrition?</a:t>
            </a:r>
          </a:p>
          <a:p>
            <a:pPr marL="457200" indent="-457200">
              <a:buFont typeface="Arial" panose="020B0604020202020204" pitchFamily="34" charset="0"/>
              <a:buChar char="•"/>
            </a:pPr>
            <a:r>
              <a:rPr lang="en-US" sz="3000" dirty="0"/>
              <a:t>What measures can be implemented to improve retention and engagement?</a:t>
            </a:r>
          </a:p>
          <a:p>
            <a:pPr algn="l">
              <a:lnSpc>
                <a:spcPts val="2380"/>
              </a:lnSpc>
            </a:pPr>
            <a:endParaRPr lang="en-US" sz="3000" spc="-83" dirty="0">
              <a:solidFill>
                <a:srgbClr val="000000"/>
              </a:solidFill>
              <a:latin typeface="TT Interphases"/>
              <a:ea typeface="TT Interphases"/>
              <a:cs typeface="TT Interphases"/>
              <a:sym typeface="TT Interphase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1028700"/>
            <a:ext cx="361435" cy="361435"/>
          </a:xfrm>
          <a:custGeom>
            <a:avLst/>
            <a:gdLst/>
            <a:ahLst/>
            <a:cxnLst/>
            <a:rect l="l" t="t" r="r" b="b"/>
            <a:pathLst>
              <a:path w="361435" h="361435">
                <a:moveTo>
                  <a:pt x="0" y="0"/>
                </a:moveTo>
                <a:lnTo>
                  <a:pt x="361435" y="0"/>
                </a:lnTo>
                <a:lnTo>
                  <a:pt x="361435" y="361435"/>
                </a:lnTo>
                <a:lnTo>
                  <a:pt x="0" y="36143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3335000" y="419100"/>
            <a:ext cx="4457700" cy="5943600"/>
          </a:xfrm>
          <a:custGeom>
            <a:avLst/>
            <a:gdLst/>
            <a:ahLst/>
            <a:cxnLst/>
            <a:rect l="l" t="t" r="r" b="b"/>
            <a:pathLst>
              <a:path w="8259635" h="8229600">
                <a:moveTo>
                  <a:pt x="0" y="0"/>
                </a:moveTo>
                <a:lnTo>
                  <a:pt x="8259635" y="0"/>
                </a:lnTo>
                <a:lnTo>
                  <a:pt x="8259635"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7"/>
          <p:cNvSpPr txBox="1"/>
          <p:nvPr/>
        </p:nvSpPr>
        <p:spPr>
          <a:xfrm>
            <a:off x="998112" y="1055149"/>
            <a:ext cx="14394288" cy="1421351"/>
          </a:xfrm>
          <a:prstGeom prst="rect">
            <a:avLst/>
          </a:prstGeom>
        </p:spPr>
        <p:txBody>
          <a:bodyPr wrap="square" lIns="0" tIns="0" rIns="0" bIns="0" rtlCol="0" anchor="t">
            <a:spAutoFit/>
          </a:bodyPr>
          <a:lstStyle/>
          <a:p>
            <a:pPr>
              <a:lnSpc>
                <a:spcPts val="12524"/>
              </a:lnSpc>
            </a:pPr>
            <a:r>
              <a:rPr lang="en-US" sz="6600" dirty="0"/>
              <a:t>11.Best Model: Support Vector Machine </a:t>
            </a:r>
            <a:endParaRPr lang="en-US" sz="6600" spc="-705" dirty="0">
              <a:solidFill>
                <a:srgbClr val="000000"/>
              </a:solidFill>
              <a:latin typeface="TT Interphases"/>
              <a:ea typeface="TT Interphases"/>
              <a:cs typeface="TT Interphases"/>
              <a:sym typeface="TT Interphases"/>
            </a:endParaRPr>
          </a:p>
        </p:txBody>
      </p:sp>
      <p:sp>
        <p:nvSpPr>
          <p:cNvPr id="23" name="TextBox 22">
            <a:extLst>
              <a:ext uri="{FF2B5EF4-FFF2-40B4-BE49-F238E27FC236}">
                <a16:creationId xmlns:a16="http://schemas.microsoft.com/office/drawing/2014/main" id="{A0DF218D-B931-AB68-A36E-121B7CC8E9EA}"/>
              </a:ext>
            </a:extLst>
          </p:cNvPr>
          <p:cNvSpPr txBox="1"/>
          <p:nvPr/>
        </p:nvSpPr>
        <p:spPr>
          <a:xfrm>
            <a:off x="990600" y="2552700"/>
            <a:ext cx="12191999" cy="1384995"/>
          </a:xfrm>
          <a:prstGeom prst="rect">
            <a:avLst/>
          </a:prstGeom>
          <a:noFill/>
        </p:spPr>
        <p:txBody>
          <a:bodyPr wrap="square">
            <a:spAutoFit/>
          </a:bodyPr>
          <a:lstStyle/>
          <a:p>
            <a:pPr>
              <a:buNone/>
            </a:pPr>
            <a:r>
              <a:rPr lang="en-US" sz="2800" dirty="0"/>
              <a:t>Among all models tested, the </a:t>
            </a:r>
            <a:r>
              <a:rPr lang="en-US" sz="2800" b="1" dirty="0"/>
              <a:t>Support Vector Machine (SVM)</a:t>
            </a:r>
            <a:r>
              <a:rPr lang="en-US" sz="2800" dirty="0"/>
              <a:t> performed the best with a </a:t>
            </a:r>
            <a:r>
              <a:rPr lang="en-US" sz="2800" b="1" dirty="0"/>
              <a:t>test accuracy of 84.01%</a:t>
            </a:r>
            <a:r>
              <a:rPr lang="en-US" sz="2800" dirty="0"/>
              <a:t>, achieving strong balance between accuracy and generalization.</a:t>
            </a:r>
          </a:p>
        </p:txBody>
      </p:sp>
      <p:graphicFrame>
        <p:nvGraphicFramePr>
          <p:cNvPr id="24" name="Table 23">
            <a:extLst>
              <a:ext uri="{FF2B5EF4-FFF2-40B4-BE49-F238E27FC236}">
                <a16:creationId xmlns:a16="http://schemas.microsoft.com/office/drawing/2014/main" id="{E8791C8E-274E-D04D-4837-31C002A6B7D7}"/>
              </a:ext>
            </a:extLst>
          </p:cNvPr>
          <p:cNvGraphicFramePr>
            <a:graphicFrameLocks noGrp="1"/>
          </p:cNvGraphicFramePr>
          <p:nvPr>
            <p:extLst>
              <p:ext uri="{D42A27DB-BD31-4B8C-83A1-F6EECF244321}">
                <p14:modId xmlns:p14="http://schemas.microsoft.com/office/powerpoint/2010/main" val="37833022"/>
              </p:ext>
            </p:extLst>
          </p:nvPr>
        </p:nvGraphicFramePr>
        <p:xfrm>
          <a:off x="960120" y="4533900"/>
          <a:ext cx="8229600" cy="1981200"/>
        </p:xfrm>
        <a:graphic>
          <a:graphicData uri="http://schemas.openxmlformats.org/drawingml/2006/table">
            <a:tbl>
              <a:tblPr/>
              <a:tblGrid>
                <a:gridCol w="4114800">
                  <a:extLst>
                    <a:ext uri="{9D8B030D-6E8A-4147-A177-3AD203B41FA5}">
                      <a16:colId xmlns:a16="http://schemas.microsoft.com/office/drawing/2014/main" val="1987661018"/>
                    </a:ext>
                  </a:extLst>
                </a:gridCol>
                <a:gridCol w="4114800">
                  <a:extLst>
                    <a:ext uri="{9D8B030D-6E8A-4147-A177-3AD203B41FA5}">
                      <a16:colId xmlns:a16="http://schemas.microsoft.com/office/drawing/2014/main" val="359810822"/>
                    </a:ext>
                  </a:extLst>
                </a:gridCol>
              </a:tblGrid>
              <a:tr h="0">
                <a:tc>
                  <a:txBody>
                    <a:bodyPr/>
                    <a:lstStyle/>
                    <a:p>
                      <a:pPr algn="l">
                        <a:buNone/>
                      </a:pPr>
                      <a:r>
                        <a:rPr lang="en-IN" sz="2000"/>
                        <a:t>Metric</a:t>
                      </a:r>
                    </a:p>
                  </a:txBody>
                  <a:tcPr anchor="ctr">
                    <a:lnL>
                      <a:noFill/>
                    </a:lnL>
                    <a:lnR>
                      <a:noFill/>
                    </a:lnR>
                    <a:lnT>
                      <a:noFill/>
                    </a:lnT>
                    <a:lnB>
                      <a:noFill/>
                    </a:lnB>
                    <a:noFill/>
                  </a:tcPr>
                </a:tc>
                <a:tc>
                  <a:txBody>
                    <a:bodyPr/>
                    <a:lstStyle/>
                    <a:p>
                      <a:pPr algn="ctr">
                        <a:buNone/>
                      </a:pPr>
                      <a:r>
                        <a:rPr lang="en-IN" sz="2000"/>
                        <a:t>Score</a:t>
                      </a:r>
                    </a:p>
                  </a:txBody>
                  <a:tcPr anchor="ctr">
                    <a:lnL>
                      <a:noFill/>
                    </a:lnL>
                    <a:lnR>
                      <a:noFill/>
                    </a:lnR>
                    <a:lnT>
                      <a:noFill/>
                    </a:lnT>
                    <a:lnB>
                      <a:noFill/>
                    </a:lnB>
                    <a:noFill/>
                  </a:tcPr>
                </a:tc>
                <a:extLst>
                  <a:ext uri="{0D108BD9-81ED-4DB2-BD59-A6C34878D82A}">
                    <a16:rowId xmlns:a16="http://schemas.microsoft.com/office/drawing/2014/main" val="686625831"/>
                  </a:ext>
                </a:extLst>
              </a:tr>
              <a:tr h="0">
                <a:tc>
                  <a:txBody>
                    <a:bodyPr/>
                    <a:lstStyle/>
                    <a:p>
                      <a:pPr algn="l">
                        <a:buNone/>
                      </a:pPr>
                      <a:r>
                        <a:rPr lang="en-IN" sz="2000" b="1" dirty="0"/>
                        <a:t>Accuracy</a:t>
                      </a:r>
                      <a:endParaRPr lang="en-IN" sz="2000" dirty="0"/>
                    </a:p>
                  </a:txBody>
                  <a:tcPr anchor="ctr">
                    <a:lnL>
                      <a:noFill/>
                    </a:lnL>
                    <a:lnR>
                      <a:noFill/>
                    </a:lnR>
                    <a:lnT>
                      <a:noFill/>
                    </a:lnT>
                    <a:lnB>
                      <a:noFill/>
                    </a:lnB>
                    <a:noFill/>
                  </a:tcPr>
                </a:tc>
                <a:tc>
                  <a:txBody>
                    <a:bodyPr/>
                    <a:lstStyle/>
                    <a:p>
                      <a:pPr algn="ctr">
                        <a:buNone/>
                      </a:pPr>
                      <a:r>
                        <a:rPr lang="en-IN" sz="2000"/>
                        <a:t>0.84</a:t>
                      </a:r>
                    </a:p>
                  </a:txBody>
                  <a:tcPr anchor="ctr">
                    <a:lnL>
                      <a:noFill/>
                    </a:lnL>
                    <a:lnR>
                      <a:noFill/>
                    </a:lnR>
                    <a:lnT>
                      <a:noFill/>
                    </a:lnT>
                    <a:lnB>
                      <a:noFill/>
                    </a:lnB>
                    <a:noFill/>
                  </a:tcPr>
                </a:tc>
                <a:extLst>
                  <a:ext uri="{0D108BD9-81ED-4DB2-BD59-A6C34878D82A}">
                    <a16:rowId xmlns:a16="http://schemas.microsoft.com/office/drawing/2014/main" val="2504410023"/>
                  </a:ext>
                </a:extLst>
              </a:tr>
              <a:tr h="0">
                <a:tc>
                  <a:txBody>
                    <a:bodyPr/>
                    <a:lstStyle/>
                    <a:p>
                      <a:pPr algn="l">
                        <a:buNone/>
                      </a:pPr>
                      <a:r>
                        <a:rPr lang="en-IN" sz="2000" b="1"/>
                        <a:t>Precision (Yes class)</a:t>
                      </a:r>
                      <a:endParaRPr lang="en-IN" sz="2000"/>
                    </a:p>
                  </a:txBody>
                  <a:tcPr anchor="ctr">
                    <a:lnL>
                      <a:noFill/>
                    </a:lnL>
                    <a:lnR>
                      <a:noFill/>
                    </a:lnR>
                    <a:lnT>
                      <a:noFill/>
                    </a:lnT>
                    <a:lnB>
                      <a:noFill/>
                    </a:lnB>
                    <a:noFill/>
                  </a:tcPr>
                </a:tc>
                <a:tc>
                  <a:txBody>
                    <a:bodyPr/>
                    <a:lstStyle/>
                    <a:p>
                      <a:pPr algn="ctr">
                        <a:buNone/>
                      </a:pPr>
                      <a:r>
                        <a:rPr lang="en-IN" sz="2000"/>
                        <a:t>0.50</a:t>
                      </a:r>
                    </a:p>
                  </a:txBody>
                  <a:tcPr anchor="ctr">
                    <a:lnL>
                      <a:noFill/>
                    </a:lnL>
                    <a:lnR>
                      <a:noFill/>
                    </a:lnR>
                    <a:lnT>
                      <a:noFill/>
                    </a:lnT>
                    <a:lnB>
                      <a:noFill/>
                    </a:lnB>
                    <a:noFill/>
                  </a:tcPr>
                </a:tc>
                <a:extLst>
                  <a:ext uri="{0D108BD9-81ED-4DB2-BD59-A6C34878D82A}">
                    <a16:rowId xmlns:a16="http://schemas.microsoft.com/office/drawing/2014/main" val="2022846046"/>
                  </a:ext>
                </a:extLst>
              </a:tr>
              <a:tr h="0">
                <a:tc>
                  <a:txBody>
                    <a:bodyPr/>
                    <a:lstStyle/>
                    <a:p>
                      <a:pPr algn="l">
                        <a:buNone/>
                      </a:pPr>
                      <a:r>
                        <a:rPr lang="en-IN" sz="2000" b="1"/>
                        <a:t>Recall (Yes class)</a:t>
                      </a:r>
                      <a:endParaRPr lang="en-IN" sz="2000"/>
                    </a:p>
                  </a:txBody>
                  <a:tcPr anchor="ctr">
                    <a:lnL>
                      <a:noFill/>
                    </a:lnL>
                    <a:lnR>
                      <a:noFill/>
                    </a:lnR>
                    <a:lnT>
                      <a:noFill/>
                    </a:lnT>
                    <a:lnB>
                      <a:noFill/>
                    </a:lnB>
                    <a:noFill/>
                  </a:tcPr>
                </a:tc>
                <a:tc>
                  <a:txBody>
                    <a:bodyPr/>
                    <a:lstStyle/>
                    <a:p>
                      <a:pPr algn="ctr">
                        <a:buNone/>
                      </a:pPr>
                      <a:r>
                        <a:rPr lang="en-IN" sz="2000"/>
                        <a:t>0.47</a:t>
                      </a:r>
                    </a:p>
                  </a:txBody>
                  <a:tcPr anchor="ctr">
                    <a:lnL>
                      <a:noFill/>
                    </a:lnL>
                    <a:lnR>
                      <a:noFill/>
                    </a:lnR>
                    <a:lnT>
                      <a:noFill/>
                    </a:lnT>
                    <a:lnB>
                      <a:noFill/>
                    </a:lnB>
                    <a:noFill/>
                  </a:tcPr>
                </a:tc>
                <a:extLst>
                  <a:ext uri="{0D108BD9-81ED-4DB2-BD59-A6C34878D82A}">
                    <a16:rowId xmlns:a16="http://schemas.microsoft.com/office/drawing/2014/main" val="3659474303"/>
                  </a:ext>
                </a:extLst>
              </a:tr>
              <a:tr h="0">
                <a:tc>
                  <a:txBody>
                    <a:bodyPr/>
                    <a:lstStyle/>
                    <a:p>
                      <a:pPr algn="l">
                        <a:buNone/>
                      </a:pPr>
                      <a:r>
                        <a:rPr lang="en-IN" sz="2000" b="1"/>
                        <a:t>F1-Score (Yes class)</a:t>
                      </a:r>
                      <a:endParaRPr lang="en-IN" sz="2000"/>
                    </a:p>
                  </a:txBody>
                  <a:tcPr anchor="ctr">
                    <a:lnL>
                      <a:noFill/>
                    </a:lnL>
                    <a:lnR>
                      <a:noFill/>
                    </a:lnR>
                    <a:lnT>
                      <a:noFill/>
                    </a:lnT>
                    <a:lnB>
                      <a:noFill/>
                    </a:lnB>
                    <a:noFill/>
                  </a:tcPr>
                </a:tc>
                <a:tc>
                  <a:txBody>
                    <a:bodyPr/>
                    <a:lstStyle/>
                    <a:p>
                      <a:pPr algn="ctr">
                        <a:buNone/>
                      </a:pPr>
                      <a:r>
                        <a:rPr lang="en-IN" sz="2000" dirty="0"/>
                        <a:t>0.48</a:t>
                      </a:r>
                    </a:p>
                  </a:txBody>
                  <a:tcPr anchor="ctr">
                    <a:lnL>
                      <a:noFill/>
                    </a:lnL>
                    <a:lnR>
                      <a:noFill/>
                    </a:lnR>
                    <a:lnT>
                      <a:noFill/>
                    </a:lnT>
                    <a:lnB>
                      <a:noFill/>
                    </a:lnB>
                    <a:noFill/>
                  </a:tcPr>
                </a:tc>
                <a:extLst>
                  <a:ext uri="{0D108BD9-81ED-4DB2-BD59-A6C34878D82A}">
                    <a16:rowId xmlns:a16="http://schemas.microsoft.com/office/drawing/2014/main" val="1615565197"/>
                  </a:ext>
                </a:extLst>
              </a:tr>
            </a:tbl>
          </a:graphicData>
        </a:graphic>
      </p:graphicFrame>
      <p:graphicFrame>
        <p:nvGraphicFramePr>
          <p:cNvPr id="25" name="Table 24">
            <a:extLst>
              <a:ext uri="{FF2B5EF4-FFF2-40B4-BE49-F238E27FC236}">
                <a16:creationId xmlns:a16="http://schemas.microsoft.com/office/drawing/2014/main" id="{5D705043-8F81-58C3-D19C-404C5CB659A7}"/>
              </a:ext>
            </a:extLst>
          </p:cNvPr>
          <p:cNvGraphicFramePr>
            <a:graphicFrameLocks noGrp="1"/>
          </p:cNvGraphicFramePr>
          <p:nvPr>
            <p:extLst>
              <p:ext uri="{D42A27DB-BD31-4B8C-83A1-F6EECF244321}">
                <p14:modId xmlns:p14="http://schemas.microsoft.com/office/powerpoint/2010/main" val="856304359"/>
              </p:ext>
            </p:extLst>
          </p:nvPr>
        </p:nvGraphicFramePr>
        <p:xfrm>
          <a:off x="914400" y="8467572"/>
          <a:ext cx="8229600" cy="1188720"/>
        </p:xfrm>
        <a:graphic>
          <a:graphicData uri="http://schemas.openxmlformats.org/drawingml/2006/table">
            <a:tbl>
              <a:tblPr/>
              <a:tblGrid>
                <a:gridCol w="2743200">
                  <a:extLst>
                    <a:ext uri="{9D8B030D-6E8A-4147-A177-3AD203B41FA5}">
                      <a16:colId xmlns:a16="http://schemas.microsoft.com/office/drawing/2014/main" val="3795114738"/>
                    </a:ext>
                  </a:extLst>
                </a:gridCol>
                <a:gridCol w="2743200">
                  <a:extLst>
                    <a:ext uri="{9D8B030D-6E8A-4147-A177-3AD203B41FA5}">
                      <a16:colId xmlns:a16="http://schemas.microsoft.com/office/drawing/2014/main" val="2272043484"/>
                    </a:ext>
                  </a:extLst>
                </a:gridCol>
                <a:gridCol w="2743200">
                  <a:extLst>
                    <a:ext uri="{9D8B030D-6E8A-4147-A177-3AD203B41FA5}">
                      <a16:colId xmlns:a16="http://schemas.microsoft.com/office/drawing/2014/main" val="1253429480"/>
                    </a:ext>
                  </a:extLst>
                </a:gridCol>
              </a:tblGrid>
              <a:tr h="0">
                <a:tc>
                  <a:txBody>
                    <a:bodyPr/>
                    <a:lstStyle/>
                    <a:p>
                      <a:pPr algn="l">
                        <a:buNone/>
                      </a:pPr>
                      <a:endParaRPr lang="en-IN" sz="2000"/>
                    </a:p>
                  </a:txBody>
                  <a:tcPr anchor="ctr">
                    <a:lnL>
                      <a:noFill/>
                    </a:lnL>
                    <a:lnR>
                      <a:noFill/>
                    </a:lnR>
                    <a:lnT>
                      <a:noFill/>
                    </a:lnT>
                    <a:lnB>
                      <a:noFill/>
                    </a:lnB>
                    <a:noFill/>
                  </a:tcPr>
                </a:tc>
                <a:tc>
                  <a:txBody>
                    <a:bodyPr/>
                    <a:lstStyle/>
                    <a:p>
                      <a:pPr algn="ctr">
                        <a:buNone/>
                      </a:pPr>
                      <a:r>
                        <a:rPr lang="en-IN" sz="2000"/>
                        <a:t>Predicted No</a:t>
                      </a:r>
                    </a:p>
                  </a:txBody>
                  <a:tcPr anchor="ctr">
                    <a:lnL>
                      <a:noFill/>
                    </a:lnL>
                    <a:lnR>
                      <a:noFill/>
                    </a:lnR>
                    <a:lnT>
                      <a:noFill/>
                    </a:lnT>
                    <a:lnB>
                      <a:noFill/>
                    </a:lnB>
                    <a:noFill/>
                  </a:tcPr>
                </a:tc>
                <a:tc>
                  <a:txBody>
                    <a:bodyPr/>
                    <a:lstStyle/>
                    <a:p>
                      <a:pPr algn="ctr">
                        <a:buNone/>
                      </a:pPr>
                      <a:r>
                        <a:rPr lang="en-IN" sz="2000"/>
                        <a:t>Predicted Yes</a:t>
                      </a:r>
                    </a:p>
                  </a:txBody>
                  <a:tcPr anchor="ctr">
                    <a:lnL>
                      <a:noFill/>
                    </a:lnL>
                    <a:lnR>
                      <a:noFill/>
                    </a:lnR>
                    <a:lnT>
                      <a:noFill/>
                    </a:lnT>
                    <a:lnB>
                      <a:noFill/>
                    </a:lnB>
                    <a:noFill/>
                  </a:tcPr>
                </a:tc>
                <a:extLst>
                  <a:ext uri="{0D108BD9-81ED-4DB2-BD59-A6C34878D82A}">
                    <a16:rowId xmlns:a16="http://schemas.microsoft.com/office/drawing/2014/main" val="2896453372"/>
                  </a:ext>
                </a:extLst>
              </a:tr>
              <a:tr h="0">
                <a:tc>
                  <a:txBody>
                    <a:bodyPr/>
                    <a:lstStyle/>
                    <a:p>
                      <a:pPr algn="l">
                        <a:buNone/>
                      </a:pPr>
                      <a:r>
                        <a:rPr lang="en-IN" sz="2000" b="1" dirty="0"/>
                        <a:t>Actual No</a:t>
                      </a:r>
                      <a:endParaRPr lang="en-IN" sz="2000" dirty="0"/>
                    </a:p>
                  </a:txBody>
                  <a:tcPr anchor="ctr">
                    <a:lnL>
                      <a:noFill/>
                    </a:lnL>
                    <a:lnR>
                      <a:noFill/>
                    </a:lnR>
                    <a:lnT>
                      <a:noFill/>
                    </a:lnT>
                    <a:lnB>
                      <a:noFill/>
                    </a:lnB>
                    <a:noFill/>
                  </a:tcPr>
                </a:tc>
                <a:tc>
                  <a:txBody>
                    <a:bodyPr/>
                    <a:lstStyle/>
                    <a:p>
                      <a:pPr algn="ctr">
                        <a:buNone/>
                      </a:pPr>
                      <a:r>
                        <a:rPr lang="en-IN" sz="2000"/>
                        <a:t>225</a:t>
                      </a:r>
                    </a:p>
                  </a:txBody>
                  <a:tcPr anchor="ctr">
                    <a:lnL>
                      <a:noFill/>
                    </a:lnL>
                    <a:lnR>
                      <a:noFill/>
                    </a:lnR>
                    <a:lnT>
                      <a:noFill/>
                    </a:lnT>
                    <a:lnB>
                      <a:noFill/>
                    </a:lnB>
                    <a:noFill/>
                  </a:tcPr>
                </a:tc>
                <a:tc>
                  <a:txBody>
                    <a:bodyPr/>
                    <a:lstStyle/>
                    <a:p>
                      <a:pPr algn="ctr">
                        <a:buNone/>
                      </a:pPr>
                      <a:r>
                        <a:rPr lang="en-IN" sz="2000" dirty="0"/>
                        <a:t>22</a:t>
                      </a:r>
                    </a:p>
                  </a:txBody>
                  <a:tcPr anchor="ctr">
                    <a:lnL>
                      <a:noFill/>
                    </a:lnL>
                    <a:lnR>
                      <a:noFill/>
                    </a:lnR>
                    <a:lnT>
                      <a:noFill/>
                    </a:lnT>
                    <a:lnB>
                      <a:noFill/>
                    </a:lnB>
                    <a:noFill/>
                  </a:tcPr>
                </a:tc>
                <a:extLst>
                  <a:ext uri="{0D108BD9-81ED-4DB2-BD59-A6C34878D82A}">
                    <a16:rowId xmlns:a16="http://schemas.microsoft.com/office/drawing/2014/main" val="3655703966"/>
                  </a:ext>
                </a:extLst>
              </a:tr>
              <a:tr h="0">
                <a:tc>
                  <a:txBody>
                    <a:bodyPr/>
                    <a:lstStyle/>
                    <a:p>
                      <a:pPr algn="l">
                        <a:buNone/>
                      </a:pPr>
                      <a:r>
                        <a:rPr lang="en-IN" sz="2000" b="1"/>
                        <a:t>Actual Yes</a:t>
                      </a:r>
                      <a:endParaRPr lang="en-IN" sz="2000"/>
                    </a:p>
                  </a:txBody>
                  <a:tcPr anchor="ctr">
                    <a:lnL>
                      <a:noFill/>
                    </a:lnL>
                    <a:lnR>
                      <a:noFill/>
                    </a:lnR>
                    <a:lnT>
                      <a:noFill/>
                    </a:lnT>
                    <a:lnB>
                      <a:noFill/>
                    </a:lnB>
                    <a:noFill/>
                  </a:tcPr>
                </a:tc>
                <a:tc>
                  <a:txBody>
                    <a:bodyPr/>
                    <a:lstStyle/>
                    <a:p>
                      <a:pPr algn="ctr">
                        <a:buNone/>
                      </a:pPr>
                      <a:r>
                        <a:rPr lang="en-IN" sz="2000"/>
                        <a:t>25</a:t>
                      </a:r>
                    </a:p>
                  </a:txBody>
                  <a:tcPr anchor="ctr">
                    <a:lnL>
                      <a:noFill/>
                    </a:lnL>
                    <a:lnR>
                      <a:noFill/>
                    </a:lnR>
                    <a:lnT>
                      <a:noFill/>
                    </a:lnT>
                    <a:lnB>
                      <a:noFill/>
                    </a:lnB>
                    <a:noFill/>
                  </a:tcPr>
                </a:tc>
                <a:tc>
                  <a:txBody>
                    <a:bodyPr/>
                    <a:lstStyle/>
                    <a:p>
                      <a:pPr algn="ctr">
                        <a:buNone/>
                      </a:pPr>
                      <a:r>
                        <a:rPr lang="en-IN" sz="2000" dirty="0"/>
                        <a:t>22</a:t>
                      </a:r>
                    </a:p>
                  </a:txBody>
                  <a:tcPr anchor="ctr">
                    <a:lnL>
                      <a:noFill/>
                    </a:lnL>
                    <a:lnR>
                      <a:noFill/>
                    </a:lnR>
                    <a:lnT>
                      <a:noFill/>
                    </a:lnT>
                    <a:lnB>
                      <a:noFill/>
                    </a:lnB>
                    <a:noFill/>
                  </a:tcPr>
                </a:tc>
                <a:extLst>
                  <a:ext uri="{0D108BD9-81ED-4DB2-BD59-A6C34878D82A}">
                    <a16:rowId xmlns:a16="http://schemas.microsoft.com/office/drawing/2014/main" val="4208421339"/>
                  </a:ext>
                </a:extLst>
              </a:tr>
            </a:tbl>
          </a:graphicData>
        </a:graphic>
      </p:graphicFrame>
      <p:sp>
        <p:nvSpPr>
          <p:cNvPr id="27" name="TextBox 26">
            <a:extLst>
              <a:ext uri="{FF2B5EF4-FFF2-40B4-BE49-F238E27FC236}">
                <a16:creationId xmlns:a16="http://schemas.microsoft.com/office/drawing/2014/main" id="{397BC8A3-516D-0AF3-4C54-BF926AA8A2DE}"/>
              </a:ext>
            </a:extLst>
          </p:cNvPr>
          <p:cNvSpPr txBox="1"/>
          <p:nvPr/>
        </p:nvSpPr>
        <p:spPr>
          <a:xfrm>
            <a:off x="960120" y="4164568"/>
            <a:ext cx="9144000" cy="400110"/>
          </a:xfrm>
          <a:prstGeom prst="rect">
            <a:avLst/>
          </a:prstGeom>
          <a:noFill/>
        </p:spPr>
        <p:txBody>
          <a:bodyPr wrap="square">
            <a:spAutoFit/>
          </a:bodyPr>
          <a:lstStyle/>
          <a:p>
            <a:r>
              <a:rPr lang="en-IN" sz="2000" b="1" u="sng" dirty="0"/>
              <a:t>Performance Summary</a:t>
            </a:r>
          </a:p>
        </p:txBody>
      </p:sp>
      <p:sp>
        <p:nvSpPr>
          <p:cNvPr id="29" name="TextBox 28">
            <a:extLst>
              <a:ext uri="{FF2B5EF4-FFF2-40B4-BE49-F238E27FC236}">
                <a16:creationId xmlns:a16="http://schemas.microsoft.com/office/drawing/2014/main" id="{3D0771C4-2DF6-399D-B758-7FD0F4638931}"/>
              </a:ext>
            </a:extLst>
          </p:cNvPr>
          <p:cNvSpPr txBox="1"/>
          <p:nvPr/>
        </p:nvSpPr>
        <p:spPr>
          <a:xfrm>
            <a:off x="838200" y="6625811"/>
            <a:ext cx="16954500" cy="1569660"/>
          </a:xfrm>
          <a:prstGeom prst="rect">
            <a:avLst/>
          </a:prstGeom>
          <a:noFill/>
        </p:spPr>
        <p:txBody>
          <a:bodyPr wrap="square">
            <a:spAutoFit/>
          </a:bodyPr>
          <a:lstStyle/>
          <a:p>
            <a:r>
              <a:rPr lang="en-US" sz="2400" dirty="0"/>
              <a:t>The model performs </a:t>
            </a:r>
            <a:r>
              <a:rPr lang="en-US" sz="2400" b="1" dirty="0"/>
              <a:t>very well in predicting employees who stay (Class: No)</a:t>
            </a:r>
            <a:r>
              <a:rPr lang="en-US" sz="2400" dirty="0"/>
              <a:t> with 91% recall, but has moderate recall (47%) for employees who leave (Class: Yes).</a:t>
            </a:r>
            <a:br>
              <a:rPr lang="en-US" sz="2400" dirty="0"/>
            </a:br>
            <a:r>
              <a:rPr lang="en-US" sz="2400" dirty="0"/>
              <a:t>This means it identifies most stayers correctly, but occasionally misses some true attrition cases — a common trade-off in HR attrition models.</a:t>
            </a:r>
            <a:endParaRPr lang="en-IN" sz="2400" dirty="0"/>
          </a:p>
        </p:txBody>
      </p:sp>
      <p:sp>
        <p:nvSpPr>
          <p:cNvPr id="33" name="TextBox 32">
            <a:extLst>
              <a:ext uri="{FF2B5EF4-FFF2-40B4-BE49-F238E27FC236}">
                <a16:creationId xmlns:a16="http://schemas.microsoft.com/office/drawing/2014/main" id="{0746DB9B-391C-25F5-66E5-B280F146A701}"/>
              </a:ext>
            </a:extLst>
          </p:cNvPr>
          <p:cNvSpPr txBox="1"/>
          <p:nvPr/>
        </p:nvSpPr>
        <p:spPr>
          <a:xfrm>
            <a:off x="4572000" y="4543336"/>
            <a:ext cx="9144000" cy="369332"/>
          </a:xfrm>
          <a:prstGeom prst="rect">
            <a:avLst/>
          </a:prstGeom>
          <a:noFill/>
        </p:spPr>
        <p:txBody>
          <a:bodyPr wrap="square">
            <a:spAutoFit/>
          </a:bodyPr>
          <a:lstStyle/>
          <a:p>
            <a:r>
              <a:rPr lang="en-IN" dirty="0"/>
              <a:t> </a:t>
            </a:r>
          </a:p>
        </p:txBody>
      </p:sp>
      <p:sp>
        <p:nvSpPr>
          <p:cNvPr id="35" name="Rectangle 4">
            <a:extLst>
              <a:ext uri="{FF2B5EF4-FFF2-40B4-BE49-F238E27FC236}">
                <a16:creationId xmlns:a16="http://schemas.microsoft.com/office/drawing/2014/main" id="{46CA979D-A94C-FE45-E510-6DB1CBA93F21}"/>
              </a:ext>
            </a:extLst>
          </p:cNvPr>
          <p:cNvSpPr>
            <a:spLocks noChangeArrowheads="1"/>
          </p:cNvSpPr>
          <p:nvPr/>
        </p:nvSpPr>
        <p:spPr bwMode="auto">
          <a:xfrm>
            <a:off x="10012680" y="8587290"/>
            <a:ext cx="7037585"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Arial" panose="020B0604020202020204" pitchFamily="34" charset="0"/>
              </a:rPr>
              <a:t>225 employees were correctly predicted as staying.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Arial" panose="020B0604020202020204" pitchFamily="34" charset="0"/>
              </a:rPr>
              <a:t>22 employees were correctly predicted as leaving.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Arial" panose="020B0604020202020204" pitchFamily="34" charset="0"/>
              </a:rPr>
              <a:t>25 attrition cases were missed (false negatives).</a:t>
            </a:r>
          </a:p>
        </p:txBody>
      </p:sp>
      <p:sp>
        <p:nvSpPr>
          <p:cNvPr id="37" name="TextBox 36">
            <a:extLst>
              <a:ext uri="{FF2B5EF4-FFF2-40B4-BE49-F238E27FC236}">
                <a16:creationId xmlns:a16="http://schemas.microsoft.com/office/drawing/2014/main" id="{E8F2ED64-B286-670B-2AF7-D27EC0E6F74C}"/>
              </a:ext>
            </a:extLst>
          </p:cNvPr>
          <p:cNvSpPr txBox="1"/>
          <p:nvPr/>
        </p:nvSpPr>
        <p:spPr>
          <a:xfrm>
            <a:off x="868680" y="8310290"/>
            <a:ext cx="9144000" cy="400110"/>
          </a:xfrm>
          <a:prstGeom prst="rect">
            <a:avLst/>
          </a:prstGeom>
          <a:noFill/>
        </p:spPr>
        <p:txBody>
          <a:bodyPr wrap="square">
            <a:spAutoFit/>
          </a:bodyPr>
          <a:lstStyle/>
          <a:p>
            <a:r>
              <a:rPr lang="en-IN" sz="2000" b="1" u="sng" dirty="0"/>
              <a:t>Confusion Matrix</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788DDA-078C-F0E6-FE2F-77E2BC8037B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FC10A960-1412-46E1-2E4D-DF4E4DD5D328}"/>
              </a:ext>
            </a:extLst>
          </p:cNvPr>
          <p:cNvSpPr/>
          <p:nvPr/>
        </p:nvSpPr>
        <p:spPr>
          <a:xfrm>
            <a:off x="1028700" y="1028700"/>
            <a:ext cx="361435" cy="361435"/>
          </a:xfrm>
          <a:custGeom>
            <a:avLst/>
            <a:gdLst/>
            <a:ahLst/>
            <a:cxnLst/>
            <a:rect l="l" t="t" r="r" b="b"/>
            <a:pathLst>
              <a:path w="361435" h="361435">
                <a:moveTo>
                  <a:pt x="0" y="0"/>
                </a:moveTo>
                <a:lnTo>
                  <a:pt x="361435" y="0"/>
                </a:lnTo>
                <a:lnTo>
                  <a:pt x="361435" y="361435"/>
                </a:lnTo>
                <a:lnTo>
                  <a:pt x="0" y="36143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4C3E7DB1-CB35-61D9-232D-9F4D7736788F}"/>
              </a:ext>
            </a:extLst>
          </p:cNvPr>
          <p:cNvSpPr/>
          <p:nvPr/>
        </p:nvSpPr>
        <p:spPr>
          <a:xfrm>
            <a:off x="12534900" y="342900"/>
            <a:ext cx="5067300" cy="5943600"/>
          </a:xfrm>
          <a:custGeom>
            <a:avLst/>
            <a:gdLst/>
            <a:ahLst/>
            <a:cxnLst/>
            <a:rect l="l" t="t" r="r" b="b"/>
            <a:pathLst>
              <a:path w="8259635" h="8229600">
                <a:moveTo>
                  <a:pt x="0" y="0"/>
                </a:moveTo>
                <a:lnTo>
                  <a:pt x="8259635" y="0"/>
                </a:lnTo>
                <a:lnTo>
                  <a:pt x="8259635"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7">
            <a:extLst>
              <a:ext uri="{FF2B5EF4-FFF2-40B4-BE49-F238E27FC236}">
                <a16:creationId xmlns:a16="http://schemas.microsoft.com/office/drawing/2014/main" id="{C3B52073-FB7F-069B-2EBA-0E75FE974BCA}"/>
              </a:ext>
            </a:extLst>
          </p:cNvPr>
          <p:cNvSpPr txBox="1"/>
          <p:nvPr/>
        </p:nvSpPr>
        <p:spPr>
          <a:xfrm>
            <a:off x="998112" y="1055149"/>
            <a:ext cx="12870288" cy="1421351"/>
          </a:xfrm>
          <a:prstGeom prst="rect">
            <a:avLst/>
          </a:prstGeom>
        </p:spPr>
        <p:txBody>
          <a:bodyPr wrap="square" lIns="0" tIns="0" rIns="0" bIns="0" rtlCol="0" anchor="t">
            <a:spAutoFit/>
          </a:bodyPr>
          <a:lstStyle/>
          <a:p>
            <a:pPr>
              <a:lnSpc>
                <a:spcPts val="12524"/>
              </a:lnSpc>
            </a:pPr>
            <a:r>
              <a:rPr lang="en-IN" sz="6600" dirty="0"/>
              <a:t>12.Top 10 Influential Features</a:t>
            </a:r>
            <a:endParaRPr lang="en-US" sz="6600" spc="-705" dirty="0">
              <a:solidFill>
                <a:srgbClr val="000000"/>
              </a:solidFill>
              <a:latin typeface="TT Interphases"/>
              <a:ea typeface="TT Interphases"/>
              <a:cs typeface="TT Interphases"/>
              <a:sym typeface="TT Interphases"/>
            </a:endParaRPr>
          </a:p>
        </p:txBody>
      </p:sp>
      <p:graphicFrame>
        <p:nvGraphicFramePr>
          <p:cNvPr id="25" name="Table 24">
            <a:extLst>
              <a:ext uri="{FF2B5EF4-FFF2-40B4-BE49-F238E27FC236}">
                <a16:creationId xmlns:a16="http://schemas.microsoft.com/office/drawing/2014/main" id="{186DE851-ED12-C687-0987-89E65254820C}"/>
              </a:ext>
            </a:extLst>
          </p:cNvPr>
          <p:cNvGraphicFramePr>
            <a:graphicFrameLocks noGrp="1"/>
          </p:cNvGraphicFramePr>
          <p:nvPr>
            <p:extLst>
              <p:ext uri="{D42A27DB-BD31-4B8C-83A1-F6EECF244321}">
                <p14:modId xmlns:p14="http://schemas.microsoft.com/office/powerpoint/2010/main" val="2054949051"/>
              </p:ext>
            </p:extLst>
          </p:nvPr>
        </p:nvGraphicFramePr>
        <p:xfrm>
          <a:off x="914400" y="8467572"/>
          <a:ext cx="8229600" cy="1188720"/>
        </p:xfrm>
        <a:graphic>
          <a:graphicData uri="http://schemas.openxmlformats.org/drawingml/2006/table">
            <a:tbl>
              <a:tblPr/>
              <a:tblGrid>
                <a:gridCol w="2743200">
                  <a:extLst>
                    <a:ext uri="{9D8B030D-6E8A-4147-A177-3AD203B41FA5}">
                      <a16:colId xmlns:a16="http://schemas.microsoft.com/office/drawing/2014/main" val="3795114738"/>
                    </a:ext>
                  </a:extLst>
                </a:gridCol>
                <a:gridCol w="2743200">
                  <a:extLst>
                    <a:ext uri="{9D8B030D-6E8A-4147-A177-3AD203B41FA5}">
                      <a16:colId xmlns:a16="http://schemas.microsoft.com/office/drawing/2014/main" val="2272043484"/>
                    </a:ext>
                  </a:extLst>
                </a:gridCol>
                <a:gridCol w="2743200">
                  <a:extLst>
                    <a:ext uri="{9D8B030D-6E8A-4147-A177-3AD203B41FA5}">
                      <a16:colId xmlns:a16="http://schemas.microsoft.com/office/drawing/2014/main" val="1253429480"/>
                    </a:ext>
                  </a:extLst>
                </a:gridCol>
              </a:tblGrid>
              <a:tr h="0">
                <a:tc>
                  <a:txBody>
                    <a:bodyPr/>
                    <a:lstStyle/>
                    <a:p>
                      <a:pPr algn="l">
                        <a:buNone/>
                      </a:pPr>
                      <a:endParaRPr lang="en-IN" sz="2000" dirty="0"/>
                    </a:p>
                  </a:txBody>
                  <a:tcPr anchor="ctr">
                    <a:lnL>
                      <a:noFill/>
                    </a:lnL>
                    <a:lnR>
                      <a:noFill/>
                    </a:lnR>
                    <a:lnT>
                      <a:noFill/>
                    </a:lnT>
                    <a:lnB>
                      <a:noFill/>
                    </a:lnB>
                    <a:noFill/>
                  </a:tcPr>
                </a:tc>
                <a:tc>
                  <a:txBody>
                    <a:bodyPr/>
                    <a:lstStyle/>
                    <a:p>
                      <a:pPr algn="ctr">
                        <a:buNone/>
                      </a:pPr>
                      <a:endParaRPr lang="en-IN" sz="2000"/>
                    </a:p>
                  </a:txBody>
                  <a:tcPr anchor="ctr">
                    <a:lnL>
                      <a:noFill/>
                    </a:lnL>
                    <a:lnR>
                      <a:noFill/>
                    </a:lnR>
                    <a:lnT>
                      <a:noFill/>
                    </a:lnT>
                    <a:lnB>
                      <a:noFill/>
                    </a:lnB>
                    <a:noFill/>
                  </a:tcPr>
                </a:tc>
                <a:tc>
                  <a:txBody>
                    <a:bodyPr/>
                    <a:lstStyle/>
                    <a:p>
                      <a:pPr algn="ctr">
                        <a:buNone/>
                      </a:pPr>
                      <a:endParaRPr lang="en-IN" sz="2000"/>
                    </a:p>
                  </a:txBody>
                  <a:tcPr anchor="ctr">
                    <a:lnL>
                      <a:noFill/>
                    </a:lnL>
                    <a:lnR>
                      <a:noFill/>
                    </a:lnR>
                    <a:lnT>
                      <a:noFill/>
                    </a:lnT>
                    <a:lnB>
                      <a:noFill/>
                    </a:lnB>
                    <a:noFill/>
                  </a:tcPr>
                </a:tc>
                <a:extLst>
                  <a:ext uri="{0D108BD9-81ED-4DB2-BD59-A6C34878D82A}">
                    <a16:rowId xmlns:a16="http://schemas.microsoft.com/office/drawing/2014/main" val="2896453372"/>
                  </a:ext>
                </a:extLst>
              </a:tr>
              <a:tr h="0">
                <a:tc>
                  <a:txBody>
                    <a:bodyPr/>
                    <a:lstStyle/>
                    <a:p>
                      <a:pPr algn="l">
                        <a:buNone/>
                      </a:pPr>
                      <a:endParaRPr lang="en-IN" sz="2000" dirty="0"/>
                    </a:p>
                  </a:txBody>
                  <a:tcPr anchor="ctr">
                    <a:lnL>
                      <a:noFill/>
                    </a:lnL>
                    <a:lnR>
                      <a:noFill/>
                    </a:lnR>
                    <a:lnT>
                      <a:noFill/>
                    </a:lnT>
                    <a:lnB>
                      <a:noFill/>
                    </a:lnB>
                    <a:noFill/>
                  </a:tcPr>
                </a:tc>
                <a:tc>
                  <a:txBody>
                    <a:bodyPr/>
                    <a:lstStyle/>
                    <a:p>
                      <a:pPr algn="ctr">
                        <a:buNone/>
                      </a:pPr>
                      <a:endParaRPr lang="en-IN" sz="2000"/>
                    </a:p>
                  </a:txBody>
                  <a:tcPr anchor="ctr">
                    <a:lnL>
                      <a:noFill/>
                    </a:lnL>
                    <a:lnR>
                      <a:noFill/>
                    </a:lnR>
                    <a:lnT>
                      <a:noFill/>
                    </a:lnT>
                    <a:lnB>
                      <a:noFill/>
                    </a:lnB>
                    <a:noFill/>
                  </a:tcPr>
                </a:tc>
                <a:tc>
                  <a:txBody>
                    <a:bodyPr/>
                    <a:lstStyle/>
                    <a:p>
                      <a:pPr algn="ctr">
                        <a:buNone/>
                      </a:pPr>
                      <a:endParaRPr lang="en-IN" sz="2000" dirty="0"/>
                    </a:p>
                  </a:txBody>
                  <a:tcPr anchor="ctr">
                    <a:lnL>
                      <a:noFill/>
                    </a:lnL>
                    <a:lnR>
                      <a:noFill/>
                    </a:lnR>
                    <a:lnT>
                      <a:noFill/>
                    </a:lnT>
                    <a:lnB>
                      <a:noFill/>
                    </a:lnB>
                    <a:noFill/>
                  </a:tcPr>
                </a:tc>
                <a:extLst>
                  <a:ext uri="{0D108BD9-81ED-4DB2-BD59-A6C34878D82A}">
                    <a16:rowId xmlns:a16="http://schemas.microsoft.com/office/drawing/2014/main" val="3655703966"/>
                  </a:ext>
                </a:extLst>
              </a:tr>
              <a:tr h="0">
                <a:tc>
                  <a:txBody>
                    <a:bodyPr/>
                    <a:lstStyle/>
                    <a:p>
                      <a:pPr algn="l">
                        <a:buNone/>
                      </a:pPr>
                      <a:endParaRPr lang="en-IN" sz="2000"/>
                    </a:p>
                  </a:txBody>
                  <a:tcPr anchor="ctr">
                    <a:lnL>
                      <a:noFill/>
                    </a:lnL>
                    <a:lnR>
                      <a:noFill/>
                    </a:lnR>
                    <a:lnT>
                      <a:noFill/>
                    </a:lnT>
                    <a:lnB>
                      <a:noFill/>
                    </a:lnB>
                    <a:noFill/>
                  </a:tcPr>
                </a:tc>
                <a:tc>
                  <a:txBody>
                    <a:bodyPr/>
                    <a:lstStyle/>
                    <a:p>
                      <a:pPr algn="ctr">
                        <a:buNone/>
                      </a:pPr>
                      <a:endParaRPr lang="en-IN" sz="2000"/>
                    </a:p>
                  </a:txBody>
                  <a:tcPr anchor="ctr">
                    <a:lnL>
                      <a:noFill/>
                    </a:lnL>
                    <a:lnR>
                      <a:noFill/>
                    </a:lnR>
                    <a:lnT>
                      <a:noFill/>
                    </a:lnT>
                    <a:lnB>
                      <a:noFill/>
                    </a:lnB>
                    <a:noFill/>
                  </a:tcPr>
                </a:tc>
                <a:tc>
                  <a:txBody>
                    <a:bodyPr/>
                    <a:lstStyle/>
                    <a:p>
                      <a:pPr algn="ctr">
                        <a:buNone/>
                      </a:pPr>
                      <a:endParaRPr lang="en-IN" sz="2000" dirty="0"/>
                    </a:p>
                  </a:txBody>
                  <a:tcPr anchor="ctr">
                    <a:lnL>
                      <a:noFill/>
                    </a:lnL>
                    <a:lnR>
                      <a:noFill/>
                    </a:lnR>
                    <a:lnT>
                      <a:noFill/>
                    </a:lnT>
                    <a:lnB>
                      <a:noFill/>
                    </a:lnB>
                    <a:noFill/>
                  </a:tcPr>
                </a:tc>
                <a:extLst>
                  <a:ext uri="{0D108BD9-81ED-4DB2-BD59-A6C34878D82A}">
                    <a16:rowId xmlns:a16="http://schemas.microsoft.com/office/drawing/2014/main" val="4208421339"/>
                  </a:ext>
                </a:extLst>
              </a:tr>
            </a:tbl>
          </a:graphicData>
        </a:graphic>
      </p:graphicFrame>
      <p:sp>
        <p:nvSpPr>
          <p:cNvPr id="8" name="TextBox 7">
            <a:extLst>
              <a:ext uri="{FF2B5EF4-FFF2-40B4-BE49-F238E27FC236}">
                <a16:creationId xmlns:a16="http://schemas.microsoft.com/office/drawing/2014/main" id="{73C72362-42AD-3F61-F2B9-4CEA3031A2AA}"/>
              </a:ext>
            </a:extLst>
          </p:cNvPr>
          <p:cNvSpPr txBox="1"/>
          <p:nvPr/>
        </p:nvSpPr>
        <p:spPr>
          <a:xfrm>
            <a:off x="990601" y="2635121"/>
            <a:ext cx="9144000" cy="1938992"/>
          </a:xfrm>
          <a:prstGeom prst="rect">
            <a:avLst/>
          </a:prstGeom>
          <a:noFill/>
        </p:spPr>
        <p:txBody>
          <a:bodyPr wrap="square">
            <a:spAutoFit/>
          </a:bodyPr>
          <a:lstStyle/>
          <a:p>
            <a:pPr>
              <a:buFont typeface="+mj-lt"/>
              <a:buAutoNum type="arabicPeriod"/>
            </a:pPr>
            <a:r>
              <a:rPr lang="en-IN" sz="2400" b="1" dirty="0"/>
              <a:t>OverTime</a:t>
            </a:r>
            <a:r>
              <a:rPr lang="en-IN" sz="2400" dirty="0"/>
              <a:t> – 0.0329                     </a:t>
            </a:r>
          </a:p>
          <a:p>
            <a:pPr>
              <a:buFont typeface="+mj-lt"/>
              <a:buAutoNum type="arabicPeriod"/>
            </a:pPr>
            <a:r>
              <a:rPr lang="en-IN" sz="2400" b="1" dirty="0"/>
              <a:t>JobSatisfaction</a:t>
            </a:r>
            <a:r>
              <a:rPr lang="en-IN" sz="2400" dirty="0"/>
              <a:t> – 0.0288</a:t>
            </a:r>
          </a:p>
          <a:p>
            <a:pPr>
              <a:buFont typeface="+mj-lt"/>
              <a:buAutoNum type="arabicPeriod"/>
            </a:pPr>
            <a:r>
              <a:rPr lang="en-IN" sz="2400" b="1" dirty="0"/>
              <a:t>StockOptionLevel</a:t>
            </a:r>
            <a:r>
              <a:rPr lang="en-IN" sz="2400" dirty="0"/>
              <a:t> – 0.0259</a:t>
            </a:r>
          </a:p>
          <a:p>
            <a:pPr>
              <a:buFont typeface="+mj-lt"/>
              <a:buAutoNum type="arabicPeriod"/>
            </a:pPr>
            <a:r>
              <a:rPr lang="en-IN" sz="2400" b="1" dirty="0"/>
              <a:t>MaritalStatus</a:t>
            </a:r>
            <a:r>
              <a:rPr lang="en-IN" sz="2400" dirty="0"/>
              <a:t> – 0.0138</a:t>
            </a:r>
          </a:p>
          <a:p>
            <a:pPr>
              <a:buFont typeface="+mj-lt"/>
              <a:buAutoNum type="arabicPeriod"/>
            </a:pPr>
            <a:r>
              <a:rPr lang="en-IN" sz="2400" b="1" dirty="0"/>
              <a:t>HourlyRate</a:t>
            </a:r>
            <a:r>
              <a:rPr lang="en-IN" sz="2400" dirty="0"/>
              <a:t> – 0.0125</a:t>
            </a:r>
          </a:p>
        </p:txBody>
      </p:sp>
      <p:sp>
        <p:nvSpPr>
          <p:cNvPr id="12" name="TextBox 11">
            <a:extLst>
              <a:ext uri="{FF2B5EF4-FFF2-40B4-BE49-F238E27FC236}">
                <a16:creationId xmlns:a16="http://schemas.microsoft.com/office/drawing/2014/main" id="{80A988EA-CF3F-8CC9-D8E8-A6EC562BBD25}"/>
              </a:ext>
            </a:extLst>
          </p:cNvPr>
          <p:cNvSpPr txBox="1"/>
          <p:nvPr/>
        </p:nvSpPr>
        <p:spPr>
          <a:xfrm>
            <a:off x="990600" y="4725114"/>
            <a:ext cx="11734799" cy="2677656"/>
          </a:xfrm>
          <a:prstGeom prst="rect">
            <a:avLst/>
          </a:prstGeom>
          <a:noFill/>
        </p:spPr>
        <p:txBody>
          <a:bodyPr wrap="square">
            <a:spAutoFit/>
          </a:bodyPr>
          <a:lstStyle/>
          <a:p>
            <a:pPr>
              <a:buNone/>
            </a:pPr>
            <a:r>
              <a:rPr lang="en-US" sz="2800" b="1" dirty="0"/>
              <a:t>Interpretation</a:t>
            </a:r>
          </a:p>
          <a:p>
            <a:pPr>
              <a:buNone/>
            </a:pPr>
            <a:r>
              <a:rPr lang="en-US" sz="2800" dirty="0"/>
              <a:t>The SVM model highlights </a:t>
            </a:r>
            <a:r>
              <a:rPr lang="en-US" sz="2800" b="1" dirty="0"/>
              <a:t>OverTime</a:t>
            </a:r>
            <a:r>
              <a:rPr lang="en-US" sz="2800" dirty="0"/>
              <a:t>, </a:t>
            </a:r>
            <a:r>
              <a:rPr lang="en-US" sz="2800" b="1" dirty="0"/>
              <a:t>JobSatisfaction</a:t>
            </a:r>
            <a:r>
              <a:rPr lang="en-US" sz="2800" dirty="0"/>
              <a:t>, and </a:t>
            </a:r>
            <a:r>
              <a:rPr lang="en-US" sz="2800" b="1" dirty="0"/>
              <a:t>StockOptionLevel</a:t>
            </a:r>
            <a:r>
              <a:rPr lang="en-US" sz="2800" dirty="0"/>
              <a:t> as the strongest predictors of attrition.</a:t>
            </a:r>
            <a:br>
              <a:rPr lang="en-US" sz="2800" dirty="0"/>
            </a:br>
            <a:r>
              <a:rPr lang="en-US" sz="2800" dirty="0"/>
              <a:t>Employees working overtime, showing lower satisfaction, or receiving fewer stock options are more likely to leave.</a:t>
            </a:r>
            <a:br>
              <a:rPr lang="en-US" sz="2800" dirty="0"/>
            </a:br>
            <a:r>
              <a:rPr lang="en-US" sz="2800" dirty="0"/>
              <a:t>In contrast, higher satisfaction and fair compensation improve retention.</a:t>
            </a:r>
          </a:p>
        </p:txBody>
      </p:sp>
      <p:sp>
        <p:nvSpPr>
          <p:cNvPr id="16" name="TextBox 15">
            <a:extLst>
              <a:ext uri="{FF2B5EF4-FFF2-40B4-BE49-F238E27FC236}">
                <a16:creationId xmlns:a16="http://schemas.microsoft.com/office/drawing/2014/main" id="{6002FAED-AA2F-80B8-5487-B4C7351BFAE3}"/>
              </a:ext>
            </a:extLst>
          </p:cNvPr>
          <p:cNvSpPr txBox="1"/>
          <p:nvPr/>
        </p:nvSpPr>
        <p:spPr>
          <a:xfrm>
            <a:off x="990600" y="7621131"/>
            <a:ext cx="14935200" cy="2246769"/>
          </a:xfrm>
          <a:prstGeom prst="rect">
            <a:avLst/>
          </a:prstGeom>
          <a:noFill/>
        </p:spPr>
        <p:txBody>
          <a:bodyPr wrap="square">
            <a:spAutoFit/>
          </a:bodyPr>
          <a:lstStyle/>
          <a:p>
            <a:pPr>
              <a:buNone/>
            </a:pPr>
            <a:r>
              <a:rPr lang="en-US" sz="2800" b="1" dirty="0"/>
              <a:t>Conclusion</a:t>
            </a:r>
          </a:p>
          <a:p>
            <a:pPr>
              <a:buNone/>
            </a:pPr>
            <a:r>
              <a:rPr lang="en-US" sz="2800" dirty="0"/>
              <a:t>The </a:t>
            </a:r>
            <a:r>
              <a:rPr lang="en-US" sz="2800" b="1" dirty="0"/>
              <a:t>SVM model</a:t>
            </a:r>
            <a:r>
              <a:rPr lang="en-US" sz="2800" dirty="0"/>
              <a:t> provides the best predictive power for employee attrition, balancing accuracy and interpretability.</a:t>
            </a:r>
            <a:br>
              <a:rPr lang="en-US" sz="2800" dirty="0"/>
            </a:br>
            <a:r>
              <a:rPr lang="en-US" sz="2800" dirty="0"/>
              <a:t>These findings can help HR teams identify at-risk employees early and take proactive actions like improving work-life balance, revising reward policies, and fostering employee engagement.</a:t>
            </a:r>
          </a:p>
        </p:txBody>
      </p:sp>
      <p:sp>
        <p:nvSpPr>
          <p:cNvPr id="18" name="TextBox 17">
            <a:extLst>
              <a:ext uri="{FF2B5EF4-FFF2-40B4-BE49-F238E27FC236}">
                <a16:creationId xmlns:a16="http://schemas.microsoft.com/office/drawing/2014/main" id="{84EEAEA4-89C0-5938-4589-DE765330EEFC}"/>
              </a:ext>
            </a:extLst>
          </p:cNvPr>
          <p:cNvSpPr txBox="1"/>
          <p:nvPr/>
        </p:nvSpPr>
        <p:spPr>
          <a:xfrm>
            <a:off x="5059680" y="2588509"/>
            <a:ext cx="5684520" cy="1938992"/>
          </a:xfrm>
          <a:prstGeom prst="rect">
            <a:avLst/>
          </a:prstGeom>
          <a:noFill/>
        </p:spPr>
        <p:txBody>
          <a:bodyPr wrap="square">
            <a:spAutoFit/>
          </a:bodyPr>
          <a:lstStyle/>
          <a:p>
            <a:r>
              <a:rPr lang="en-IN" sz="2400" b="1" dirty="0"/>
              <a:t>6.Age</a:t>
            </a:r>
            <a:r>
              <a:rPr lang="en-IN" sz="2400" dirty="0"/>
              <a:t> – 0.0118</a:t>
            </a:r>
          </a:p>
          <a:p>
            <a:r>
              <a:rPr lang="en-IN" sz="2400" b="1" dirty="0"/>
              <a:t>7.EnvironmentSatisfaction</a:t>
            </a:r>
            <a:r>
              <a:rPr lang="en-IN" sz="2400" dirty="0"/>
              <a:t> – 0.0111</a:t>
            </a:r>
          </a:p>
          <a:p>
            <a:r>
              <a:rPr lang="en-IN" sz="2400" b="1" dirty="0"/>
              <a:t>8.TrainingTimesLastYear</a:t>
            </a:r>
            <a:r>
              <a:rPr lang="en-IN" sz="2400" dirty="0"/>
              <a:t> – 0.0102</a:t>
            </a:r>
          </a:p>
          <a:p>
            <a:r>
              <a:rPr lang="en-IN" sz="2400" b="1" dirty="0"/>
              <a:t>9.RelationshipSatisfaction</a:t>
            </a:r>
            <a:r>
              <a:rPr lang="en-IN" sz="2400" dirty="0"/>
              <a:t> – 0.0095</a:t>
            </a:r>
          </a:p>
          <a:p>
            <a:r>
              <a:rPr lang="en-IN" sz="2400" b="1" dirty="0"/>
              <a:t>10.JobRole</a:t>
            </a:r>
            <a:r>
              <a:rPr lang="en-IN" sz="2400" dirty="0"/>
              <a:t> – 0.0084</a:t>
            </a:r>
          </a:p>
        </p:txBody>
      </p:sp>
    </p:spTree>
    <p:extLst>
      <p:ext uri="{BB962C8B-B14F-4D97-AF65-F5344CB8AC3E}">
        <p14:creationId xmlns:p14="http://schemas.microsoft.com/office/powerpoint/2010/main" val="1925183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8AA9BF8B-9B3F-1CCA-947E-021751A2E9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640" y="1028700"/>
            <a:ext cx="10195560" cy="82296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F6C2AE61-1BB2-C5AB-0067-4ABB47C92E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58600" y="1866900"/>
            <a:ext cx="5791200" cy="586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063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1028700"/>
            <a:ext cx="361435" cy="361435"/>
          </a:xfrm>
          <a:custGeom>
            <a:avLst/>
            <a:gdLst/>
            <a:ahLst/>
            <a:cxnLst/>
            <a:rect l="l" t="t" r="r" b="b"/>
            <a:pathLst>
              <a:path w="361435" h="361435">
                <a:moveTo>
                  <a:pt x="0" y="0"/>
                </a:moveTo>
                <a:lnTo>
                  <a:pt x="361435" y="0"/>
                </a:lnTo>
                <a:lnTo>
                  <a:pt x="361435" y="361435"/>
                </a:lnTo>
                <a:lnTo>
                  <a:pt x="0" y="36143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963400" y="3390900"/>
            <a:ext cx="5867400" cy="5867400"/>
          </a:xfrm>
          <a:custGeom>
            <a:avLst/>
            <a:gdLst/>
            <a:ahLst/>
            <a:cxnLst/>
            <a:rect l="l" t="t" r="r" b="b"/>
            <a:pathLst>
              <a:path w="6629326" h="6111033">
                <a:moveTo>
                  <a:pt x="0" y="0"/>
                </a:moveTo>
                <a:lnTo>
                  <a:pt x="6629326" y="0"/>
                </a:lnTo>
                <a:lnTo>
                  <a:pt x="6629326" y="6111033"/>
                </a:lnTo>
                <a:lnTo>
                  <a:pt x="0" y="611103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a:off x="13024536" y="-184836"/>
            <a:ext cx="969594" cy="3396666"/>
          </a:xfrm>
          <a:custGeom>
            <a:avLst/>
            <a:gdLst/>
            <a:ahLst/>
            <a:cxnLst/>
            <a:rect l="l" t="t" r="r" b="b"/>
            <a:pathLst>
              <a:path w="969594" h="3396666">
                <a:moveTo>
                  <a:pt x="0" y="0"/>
                </a:moveTo>
                <a:lnTo>
                  <a:pt x="969594" y="0"/>
                </a:lnTo>
                <a:lnTo>
                  <a:pt x="969594" y="3396666"/>
                </a:lnTo>
                <a:lnTo>
                  <a:pt x="0" y="339666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dirty="0"/>
          </a:p>
        </p:txBody>
      </p:sp>
      <p:sp>
        <p:nvSpPr>
          <p:cNvPr id="5" name="TextBox 5"/>
          <p:cNvSpPr txBox="1"/>
          <p:nvPr/>
        </p:nvSpPr>
        <p:spPr>
          <a:xfrm>
            <a:off x="762000" y="1790700"/>
            <a:ext cx="10325100" cy="1032719"/>
          </a:xfrm>
          <a:prstGeom prst="rect">
            <a:avLst/>
          </a:prstGeom>
        </p:spPr>
        <p:txBody>
          <a:bodyPr wrap="square" lIns="0" tIns="0" rIns="0" bIns="0" rtlCol="0" anchor="t">
            <a:spAutoFit/>
          </a:bodyPr>
          <a:lstStyle/>
          <a:p>
            <a:pPr>
              <a:lnSpc>
                <a:spcPts val="7656"/>
              </a:lnSpc>
            </a:pPr>
            <a:r>
              <a:rPr lang="en-IN" sz="8800" dirty="0"/>
              <a:t>2. Dataset Description</a:t>
            </a:r>
            <a:endParaRPr lang="en-US" sz="8800" spc="-431" dirty="0">
              <a:solidFill>
                <a:srgbClr val="000000"/>
              </a:solidFill>
              <a:latin typeface="TT Interphases"/>
              <a:ea typeface="TT Interphases"/>
              <a:cs typeface="TT Interphases"/>
              <a:sym typeface="TT Interphases"/>
            </a:endParaRPr>
          </a:p>
        </p:txBody>
      </p:sp>
      <p:sp>
        <p:nvSpPr>
          <p:cNvPr id="9" name="TextBox 7">
            <a:extLst>
              <a:ext uri="{FF2B5EF4-FFF2-40B4-BE49-F238E27FC236}">
                <a16:creationId xmlns:a16="http://schemas.microsoft.com/office/drawing/2014/main" id="{26CE0B35-B41B-1ADF-7872-25082AB5D3E7}"/>
              </a:ext>
            </a:extLst>
          </p:cNvPr>
          <p:cNvSpPr txBox="1"/>
          <p:nvPr/>
        </p:nvSpPr>
        <p:spPr>
          <a:xfrm>
            <a:off x="762000" y="3331794"/>
            <a:ext cx="11277600" cy="5740033"/>
          </a:xfrm>
          <a:prstGeom prst="rect">
            <a:avLst/>
          </a:prstGeom>
        </p:spPr>
        <p:txBody>
          <a:bodyPr wrap="square" lIns="0" tIns="0" rIns="0" bIns="0" rtlCol="0" anchor="t">
            <a:spAutoFit/>
          </a:bodyPr>
          <a:lstStyle/>
          <a:p>
            <a:pPr>
              <a:buNone/>
            </a:pPr>
            <a:r>
              <a:rPr lang="en-IN" sz="3200" dirty="0"/>
              <a:t>The dataset used is the </a:t>
            </a:r>
            <a:r>
              <a:rPr lang="en-IN" sz="3200" b="1" dirty="0"/>
              <a:t>IBM HR Analytics Employee Attrition &amp; Performance</a:t>
            </a:r>
            <a:r>
              <a:rPr lang="en-IN" sz="3200" dirty="0"/>
              <a:t> dataset, a fictional dataset developed by IBM data scientists for workforce analytics.</a:t>
            </a:r>
          </a:p>
          <a:p>
            <a:pPr>
              <a:buNone/>
            </a:pPr>
            <a:endParaRPr lang="en-IN" sz="3200" dirty="0"/>
          </a:p>
          <a:p>
            <a:pPr>
              <a:buFont typeface="Arial" panose="020B0604020202020204" pitchFamily="34" charset="0"/>
              <a:buChar char="•"/>
            </a:pPr>
            <a:r>
              <a:rPr lang="en-IN" sz="3200" b="1" dirty="0"/>
              <a:t>Source: </a:t>
            </a:r>
            <a:r>
              <a:rPr lang="en-IN" sz="3200" dirty="0"/>
              <a:t>https://drive.google.com/file/d/1tv2dfgghMKzN_mKmdn0ymCUrkwVvBk3w/view</a:t>
            </a:r>
          </a:p>
          <a:p>
            <a:pPr>
              <a:buFont typeface="Arial" panose="020B0604020202020204" pitchFamily="34" charset="0"/>
              <a:buChar char="•"/>
            </a:pPr>
            <a:r>
              <a:rPr lang="en-IN" sz="3200" b="1" dirty="0"/>
              <a:t>Number of Records:</a:t>
            </a:r>
            <a:r>
              <a:rPr lang="en-IN" sz="3200" dirty="0"/>
              <a:t> 1,470 employees</a:t>
            </a:r>
          </a:p>
          <a:p>
            <a:pPr>
              <a:buFont typeface="Arial" panose="020B0604020202020204" pitchFamily="34" charset="0"/>
              <a:buChar char="•"/>
            </a:pPr>
            <a:r>
              <a:rPr lang="en-IN" sz="3200" b="1" dirty="0"/>
              <a:t>Number of Features:</a:t>
            </a:r>
            <a:r>
              <a:rPr lang="en-IN" sz="3200" dirty="0"/>
              <a:t> 35 columns including demographics, work experience, satisfaction scores, compensation, and attrition status.</a:t>
            </a:r>
          </a:p>
          <a:p>
            <a:pPr>
              <a:buFont typeface="Arial" panose="020B0604020202020204" pitchFamily="34" charset="0"/>
              <a:buChar char="•"/>
            </a:pPr>
            <a:r>
              <a:rPr lang="en-IN" sz="3200" b="1" dirty="0"/>
              <a:t>Target Variable:</a:t>
            </a:r>
            <a:r>
              <a:rPr lang="en-IN" sz="3200" dirty="0"/>
              <a:t> </a:t>
            </a:r>
            <a:r>
              <a:rPr lang="en-IN" sz="3200" dirty="0">
                <a:latin typeface="Courier New" panose="02070309020205020404" pitchFamily="49" charset="0"/>
              </a:rPr>
              <a:t>Attrition</a:t>
            </a:r>
            <a:r>
              <a:rPr lang="en-IN" sz="3200" dirty="0"/>
              <a:t> (Yes/No)</a:t>
            </a:r>
          </a:p>
          <a:p>
            <a:pPr algn="l">
              <a:lnSpc>
                <a:spcPts val="2380"/>
              </a:lnSpc>
            </a:pPr>
            <a:endParaRPr lang="en-US" sz="3000" spc="-83" dirty="0">
              <a:solidFill>
                <a:srgbClr val="000000"/>
              </a:solidFill>
              <a:latin typeface="TT Interphases"/>
              <a:ea typeface="TT Interphases"/>
              <a:cs typeface="TT Interphases"/>
              <a:sym typeface="TT Interphase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800100"/>
            <a:ext cx="361435" cy="361435"/>
          </a:xfrm>
          <a:custGeom>
            <a:avLst/>
            <a:gdLst/>
            <a:ahLst/>
            <a:cxnLst/>
            <a:rect l="l" t="t" r="r" b="b"/>
            <a:pathLst>
              <a:path w="361435" h="361435">
                <a:moveTo>
                  <a:pt x="0" y="0"/>
                </a:moveTo>
                <a:lnTo>
                  <a:pt x="361435" y="0"/>
                </a:lnTo>
                <a:lnTo>
                  <a:pt x="361435" y="361435"/>
                </a:lnTo>
                <a:lnTo>
                  <a:pt x="0" y="36143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28700" y="3619500"/>
            <a:ext cx="6438900" cy="5638800"/>
          </a:xfrm>
          <a:custGeom>
            <a:avLst/>
            <a:gdLst/>
            <a:ahLst/>
            <a:cxnLst/>
            <a:rect l="l" t="t" r="r" b="b"/>
            <a:pathLst>
              <a:path w="6730928" h="5751884">
                <a:moveTo>
                  <a:pt x="0" y="0"/>
                </a:moveTo>
                <a:lnTo>
                  <a:pt x="6730928" y="0"/>
                </a:lnTo>
                <a:lnTo>
                  <a:pt x="6730928" y="5751884"/>
                </a:lnTo>
                <a:lnTo>
                  <a:pt x="0" y="57518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7293448" y="9578876"/>
            <a:ext cx="729305" cy="566206"/>
          </a:xfrm>
          <a:custGeom>
            <a:avLst/>
            <a:gdLst/>
            <a:ahLst/>
            <a:cxnLst/>
            <a:rect l="l" t="t" r="r" b="b"/>
            <a:pathLst>
              <a:path w="729305" h="566206">
                <a:moveTo>
                  <a:pt x="0" y="0"/>
                </a:moveTo>
                <a:lnTo>
                  <a:pt x="729305" y="0"/>
                </a:lnTo>
                <a:lnTo>
                  <a:pt x="729305" y="566207"/>
                </a:lnTo>
                <a:lnTo>
                  <a:pt x="0" y="5662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990600" y="1409700"/>
            <a:ext cx="10957733" cy="1032719"/>
          </a:xfrm>
          <a:prstGeom prst="rect">
            <a:avLst/>
          </a:prstGeom>
        </p:spPr>
        <p:txBody>
          <a:bodyPr wrap="square" lIns="0" tIns="0" rIns="0" bIns="0" rtlCol="0" anchor="t">
            <a:spAutoFit/>
          </a:bodyPr>
          <a:lstStyle/>
          <a:p>
            <a:pPr>
              <a:lnSpc>
                <a:spcPts val="7656"/>
              </a:lnSpc>
            </a:pPr>
            <a:r>
              <a:rPr lang="en-IN" sz="8800" dirty="0"/>
              <a:t>3. Data Preprocessing</a:t>
            </a:r>
            <a:endParaRPr lang="en-US" sz="8800" spc="-431" dirty="0">
              <a:solidFill>
                <a:srgbClr val="000000"/>
              </a:solidFill>
              <a:latin typeface="TT Interphases"/>
              <a:ea typeface="TT Interphases"/>
              <a:cs typeface="TT Interphases"/>
              <a:sym typeface="TT Interphases"/>
            </a:endParaRPr>
          </a:p>
        </p:txBody>
      </p:sp>
      <p:sp>
        <p:nvSpPr>
          <p:cNvPr id="11" name="Freeform 11"/>
          <p:cNvSpPr/>
          <p:nvPr/>
        </p:nvSpPr>
        <p:spPr>
          <a:xfrm flipH="1" flipV="1">
            <a:off x="16230600" y="1577614"/>
            <a:ext cx="762000" cy="670285"/>
          </a:xfrm>
          <a:custGeom>
            <a:avLst/>
            <a:gdLst/>
            <a:ahLst/>
            <a:cxnLst/>
            <a:rect l="l" t="t" r="r" b="b"/>
            <a:pathLst>
              <a:path w="436681" h="339023">
                <a:moveTo>
                  <a:pt x="436681" y="339023"/>
                </a:moveTo>
                <a:lnTo>
                  <a:pt x="0" y="339023"/>
                </a:lnTo>
                <a:lnTo>
                  <a:pt x="0" y="0"/>
                </a:lnTo>
                <a:lnTo>
                  <a:pt x="436681" y="0"/>
                </a:lnTo>
                <a:lnTo>
                  <a:pt x="436681" y="339023"/>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TextBox 7">
            <a:extLst>
              <a:ext uri="{FF2B5EF4-FFF2-40B4-BE49-F238E27FC236}">
                <a16:creationId xmlns:a16="http://schemas.microsoft.com/office/drawing/2014/main" id="{D4F32932-9441-DBF3-61BC-223D9827F77A}"/>
              </a:ext>
            </a:extLst>
          </p:cNvPr>
          <p:cNvSpPr txBox="1"/>
          <p:nvPr/>
        </p:nvSpPr>
        <p:spPr>
          <a:xfrm>
            <a:off x="8686800" y="2781300"/>
            <a:ext cx="8763000" cy="7217360"/>
          </a:xfrm>
          <a:prstGeom prst="rect">
            <a:avLst/>
          </a:prstGeom>
        </p:spPr>
        <p:txBody>
          <a:bodyPr wrap="square" lIns="0" tIns="0" rIns="0" bIns="0" rtlCol="0" anchor="t">
            <a:spAutoFit/>
          </a:bodyPr>
          <a:lstStyle/>
          <a:p>
            <a:pPr>
              <a:buNone/>
            </a:pPr>
            <a:r>
              <a:rPr lang="en-US" sz="3200" dirty="0"/>
              <a:t>To ensure high-quality analysis, several preprocessing steps were performed:</a:t>
            </a:r>
          </a:p>
          <a:p>
            <a:pPr>
              <a:buNone/>
            </a:pPr>
            <a:endParaRPr lang="en-US" sz="3200" dirty="0"/>
          </a:p>
          <a:p>
            <a:pPr>
              <a:buFont typeface="Arial" panose="020B0604020202020204" pitchFamily="34" charset="0"/>
              <a:buChar char="•"/>
            </a:pPr>
            <a:r>
              <a:rPr lang="en-US" sz="3200" b="1" dirty="0"/>
              <a:t>Missing values:</a:t>
            </a:r>
            <a:r>
              <a:rPr lang="en-US" sz="3200" dirty="0"/>
              <a:t> None found across all columns.</a:t>
            </a:r>
          </a:p>
          <a:p>
            <a:pPr>
              <a:buFont typeface="Arial" panose="020B0604020202020204" pitchFamily="34" charset="0"/>
              <a:buChar char="•"/>
            </a:pPr>
            <a:r>
              <a:rPr lang="en-US" sz="3200" b="1" dirty="0"/>
              <a:t>Duplicates:</a:t>
            </a:r>
            <a:r>
              <a:rPr lang="en-US" sz="3200" dirty="0"/>
              <a:t> 0 duplicates detected and removed.</a:t>
            </a:r>
          </a:p>
          <a:p>
            <a:pPr>
              <a:buFont typeface="Arial" panose="020B0604020202020204" pitchFamily="34" charset="0"/>
              <a:buChar char="•"/>
            </a:pPr>
            <a:r>
              <a:rPr lang="en-US" sz="3200" b="1" dirty="0"/>
              <a:t>Data type verification:</a:t>
            </a:r>
            <a:r>
              <a:rPr lang="en-US" sz="3200" dirty="0"/>
              <a:t> All features correctly formatted as numeric or categorical.</a:t>
            </a:r>
          </a:p>
          <a:p>
            <a:pPr>
              <a:buFont typeface="Arial" panose="020B0604020202020204" pitchFamily="34" charset="0"/>
              <a:buChar char="•"/>
            </a:pPr>
            <a:r>
              <a:rPr lang="en-US" sz="3200" b="1" dirty="0"/>
              <a:t>Encoding:</a:t>
            </a:r>
            <a:r>
              <a:rPr lang="en-US" sz="3200" dirty="0"/>
              <a:t> Converted categorical variables (e.g., Gender, Job Role, Department) into numeric codes using Label Encoding.</a:t>
            </a:r>
          </a:p>
          <a:p>
            <a:pPr>
              <a:buFont typeface="Arial" panose="020B0604020202020204" pitchFamily="34" charset="0"/>
              <a:buChar char="•"/>
            </a:pPr>
            <a:r>
              <a:rPr lang="en-US" sz="3200" b="1" dirty="0"/>
              <a:t>Normalization/Scaling:</a:t>
            </a:r>
            <a:r>
              <a:rPr lang="en-US" sz="3200" dirty="0"/>
              <a:t> Applied feature scaling on numerical variables such as </a:t>
            </a:r>
            <a:r>
              <a:rPr lang="en-US" sz="3200" dirty="0">
                <a:latin typeface="Courier New" panose="02070309020205020404" pitchFamily="49" charset="0"/>
              </a:rPr>
              <a:t>MonthlyIncome</a:t>
            </a:r>
            <a:r>
              <a:rPr lang="en-US" sz="3200" dirty="0"/>
              <a:t>, </a:t>
            </a:r>
            <a:r>
              <a:rPr lang="en-US" sz="3200" dirty="0">
                <a:latin typeface="Courier New" panose="02070309020205020404" pitchFamily="49" charset="0"/>
              </a:rPr>
              <a:t>Age</a:t>
            </a:r>
            <a:r>
              <a:rPr lang="en-US" sz="3200" dirty="0"/>
              <a:t>, and </a:t>
            </a:r>
            <a:r>
              <a:rPr lang="en-US" sz="3200" dirty="0">
                <a:latin typeface="Courier New" panose="02070309020205020404" pitchFamily="49" charset="0"/>
              </a:rPr>
              <a:t>YearsAtCompany</a:t>
            </a:r>
            <a:r>
              <a:rPr lang="en-US" sz="3200" dirty="0"/>
              <a:t> to improve model convergence.</a:t>
            </a:r>
          </a:p>
          <a:p>
            <a:pPr algn="l">
              <a:lnSpc>
                <a:spcPts val="2380"/>
              </a:lnSpc>
            </a:pPr>
            <a:endParaRPr lang="en-US" sz="3000" spc="-83" dirty="0">
              <a:solidFill>
                <a:srgbClr val="000000"/>
              </a:solidFill>
              <a:latin typeface="TT Interphases"/>
              <a:ea typeface="TT Interphases"/>
              <a:cs typeface="TT Interphases"/>
              <a:sym typeface="TT Interphase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647700"/>
            <a:ext cx="361435" cy="361435"/>
          </a:xfrm>
          <a:custGeom>
            <a:avLst/>
            <a:gdLst/>
            <a:ahLst/>
            <a:cxnLst/>
            <a:rect l="l" t="t" r="r" b="b"/>
            <a:pathLst>
              <a:path w="361435" h="361435">
                <a:moveTo>
                  <a:pt x="0" y="0"/>
                </a:moveTo>
                <a:lnTo>
                  <a:pt x="361435" y="0"/>
                </a:lnTo>
                <a:lnTo>
                  <a:pt x="361435" y="361435"/>
                </a:lnTo>
                <a:lnTo>
                  <a:pt x="0" y="36143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28700" y="4277086"/>
            <a:ext cx="6515100" cy="5145997"/>
          </a:xfrm>
          <a:custGeom>
            <a:avLst/>
            <a:gdLst/>
            <a:ahLst/>
            <a:cxnLst/>
            <a:rect l="l" t="t" r="r" b="b"/>
            <a:pathLst>
              <a:path w="7434401" h="4636363">
                <a:moveTo>
                  <a:pt x="0" y="0"/>
                </a:moveTo>
                <a:lnTo>
                  <a:pt x="7434401" y="0"/>
                </a:lnTo>
                <a:lnTo>
                  <a:pt x="7434401" y="4636363"/>
                </a:lnTo>
                <a:lnTo>
                  <a:pt x="0" y="463636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dirty="0"/>
          </a:p>
        </p:txBody>
      </p:sp>
      <p:sp>
        <p:nvSpPr>
          <p:cNvPr id="4" name="Freeform 4"/>
          <p:cNvSpPr/>
          <p:nvPr/>
        </p:nvSpPr>
        <p:spPr>
          <a:xfrm>
            <a:off x="4446146" y="9204452"/>
            <a:ext cx="735454" cy="437261"/>
          </a:xfrm>
          <a:custGeom>
            <a:avLst/>
            <a:gdLst/>
            <a:ahLst/>
            <a:cxnLst/>
            <a:rect l="l" t="t" r="r" b="b"/>
            <a:pathLst>
              <a:path w="735454" h="437261">
                <a:moveTo>
                  <a:pt x="0" y="0"/>
                </a:moveTo>
                <a:lnTo>
                  <a:pt x="735454" y="0"/>
                </a:lnTo>
                <a:lnTo>
                  <a:pt x="735454" y="437261"/>
                </a:lnTo>
                <a:lnTo>
                  <a:pt x="0" y="43726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876300" y="1218332"/>
            <a:ext cx="15963900" cy="1032719"/>
          </a:xfrm>
          <a:prstGeom prst="rect">
            <a:avLst/>
          </a:prstGeom>
        </p:spPr>
        <p:txBody>
          <a:bodyPr wrap="square" lIns="0" tIns="0" rIns="0" bIns="0" rtlCol="0" anchor="t">
            <a:spAutoFit/>
          </a:bodyPr>
          <a:lstStyle/>
          <a:p>
            <a:pPr>
              <a:lnSpc>
                <a:spcPts val="7656"/>
              </a:lnSpc>
            </a:pPr>
            <a:r>
              <a:rPr lang="en-US" sz="8800" dirty="0"/>
              <a:t>4. Exploratory Data Analysis (EDA)</a:t>
            </a:r>
            <a:endParaRPr lang="en-US" sz="8800" spc="-431" dirty="0">
              <a:solidFill>
                <a:srgbClr val="000000"/>
              </a:solidFill>
              <a:latin typeface="TT Interphases"/>
              <a:ea typeface="TT Interphases"/>
              <a:cs typeface="TT Interphases"/>
              <a:sym typeface="TT Interphases"/>
            </a:endParaRPr>
          </a:p>
        </p:txBody>
      </p:sp>
      <p:sp>
        <p:nvSpPr>
          <p:cNvPr id="12" name="TextBox 11">
            <a:extLst>
              <a:ext uri="{FF2B5EF4-FFF2-40B4-BE49-F238E27FC236}">
                <a16:creationId xmlns:a16="http://schemas.microsoft.com/office/drawing/2014/main" id="{1A3054B7-11AA-EF22-A15A-5C7A7DFAF70B}"/>
              </a:ext>
            </a:extLst>
          </p:cNvPr>
          <p:cNvSpPr txBox="1"/>
          <p:nvPr/>
        </p:nvSpPr>
        <p:spPr>
          <a:xfrm>
            <a:off x="914400" y="2756237"/>
            <a:ext cx="6934200" cy="1015663"/>
          </a:xfrm>
          <a:prstGeom prst="rect">
            <a:avLst/>
          </a:prstGeom>
          <a:noFill/>
        </p:spPr>
        <p:txBody>
          <a:bodyPr wrap="square">
            <a:spAutoFit/>
          </a:bodyPr>
          <a:lstStyle/>
          <a:p>
            <a:r>
              <a:rPr lang="en-US" sz="3000" dirty="0"/>
              <a:t>EDA was carried out to uncover trends and </a:t>
            </a:r>
          </a:p>
          <a:p>
            <a:r>
              <a:rPr lang="en-US" sz="3000" dirty="0"/>
              <a:t>patterns in employee attrition.</a:t>
            </a:r>
            <a:endParaRPr lang="en-IN" sz="3000" dirty="0"/>
          </a:p>
        </p:txBody>
      </p:sp>
      <p:sp>
        <p:nvSpPr>
          <p:cNvPr id="16" name="TextBox 15">
            <a:extLst>
              <a:ext uri="{FF2B5EF4-FFF2-40B4-BE49-F238E27FC236}">
                <a16:creationId xmlns:a16="http://schemas.microsoft.com/office/drawing/2014/main" id="{ACA0DFF4-8E67-8A17-3A4A-27B0E90CB331}"/>
              </a:ext>
            </a:extLst>
          </p:cNvPr>
          <p:cNvSpPr txBox="1"/>
          <p:nvPr/>
        </p:nvSpPr>
        <p:spPr>
          <a:xfrm>
            <a:off x="8534402" y="2756237"/>
            <a:ext cx="9144000" cy="6817251"/>
          </a:xfrm>
          <a:prstGeom prst="rect">
            <a:avLst/>
          </a:prstGeom>
          <a:noFill/>
        </p:spPr>
        <p:txBody>
          <a:bodyPr wrap="square">
            <a:spAutoFit/>
          </a:bodyPr>
          <a:lstStyle/>
          <a:p>
            <a:pPr>
              <a:buNone/>
            </a:pPr>
            <a:r>
              <a:rPr lang="en-US" sz="3200" dirty="0"/>
              <a:t>Key findings include:</a:t>
            </a:r>
          </a:p>
          <a:p>
            <a:pPr>
              <a:buNone/>
            </a:pPr>
            <a:endParaRPr lang="en-US" sz="3200" dirty="0"/>
          </a:p>
          <a:p>
            <a:pPr>
              <a:buFont typeface="Arial" panose="020B0604020202020204" pitchFamily="34" charset="0"/>
              <a:buChar char="•"/>
            </a:pPr>
            <a:r>
              <a:rPr lang="en-US" sz="3200" b="1" dirty="0"/>
              <a:t>Attrition rate:</a:t>
            </a:r>
            <a:r>
              <a:rPr lang="en-US" sz="3200" dirty="0"/>
              <a:t> 16.12% of employees left the company.</a:t>
            </a:r>
          </a:p>
          <a:p>
            <a:pPr>
              <a:buFont typeface="Arial" panose="020B0604020202020204" pitchFamily="34" charset="0"/>
              <a:buChar char="•"/>
            </a:pPr>
            <a:r>
              <a:rPr lang="en-US" sz="3200" b="1" dirty="0"/>
              <a:t>Tenure:</a:t>
            </a:r>
            <a:r>
              <a:rPr lang="en-US" sz="3200" dirty="0"/>
              <a:t> Average employee tenure is about </a:t>
            </a:r>
            <a:r>
              <a:rPr lang="en-US" sz="3200" b="1" dirty="0"/>
              <a:t>7 years</a:t>
            </a:r>
            <a:r>
              <a:rPr lang="en-US" sz="3200" dirty="0"/>
              <a:t>.</a:t>
            </a:r>
          </a:p>
          <a:p>
            <a:pPr>
              <a:buFont typeface="Arial" panose="020B0604020202020204" pitchFamily="34" charset="0"/>
              <a:buChar char="•"/>
            </a:pPr>
            <a:r>
              <a:rPr lang="en-US" sz="3200" b="1" dirty="0"/>
              <a:t>Age:</a:t>
            </a:r>
            <a:r>
              <a:rPr lang="en-US" sz="3200" dirty="0"/>
              <a:t> Most employees are aged </a:t>
            </a:r>
            <a:r>
              <a:rPr lang="en-US" sz="3200" b="1" dirty="0"/>
              <a:t>30–35</a:t>
            </a:r>
            <a:r>
              <a:rPr lang="en-US" sz="3200" dirty="0"/>
              <a:t>, and younger employees show higher attrition rates.</a:t>
            </a:r>
          </a:p>
          <a:p>
            <a:pPr>
              <a:buFont typeface="Arial" panose="020B0604020202020204" pitchFamily="34" charset="0"/>
              <a:buChar char="•"/>
            </a:pPr>
            <a:r>
              <a:rPr lang="en-US" sz="3200" b="1" dirty="0"/>
              <a:t>Gender:</a:t>
            </a:r>
            <a:r>
              <a:rPr lang="en-US" sz="3200" dirty="0"/>
              <a:t> Attrition slightly higher among males.</a:t>
            </a:r>
          </a:p>
          <a:p>
            <a:pPr>
              <a:buFont typeface="Arial" panose="020B0604020202020204" pitchFamily="34" charset="0"/>
              <a:buChar char="•"/>
            </a:pPr>
            <a:r>
              <a:rPr lang="en-US" sz="3200" b="1" dirty="0"/>
              <a:t>Department:</a:t>
            </a:r>
            <a:r>
              <a:rPr lang="en-US" sz="3200" dirty="0"/>
              <a:t> Majority of employees are in </a:t>
            </a:r>
            <a:r>
              <a:rPr lang="en-US" sz="3200" b="1" dirty="0"/>
              <a:t>Research &amp; Development</a:t>
            </a:r>
            <a:r>
              <a:rPr lang="en-US" sz="3200" dirty="0"/>
              <a:t>, followed by </a:t>
            </a:r>
            <a:r>
              <a:rPr lang="en-US" sz="3200" b="1" dirty="0"/>
              <a:t>Sales</a:t>
            </a:r>
            <a:r>
              <a:rPr lang="en-US" sz="3200" dirty="0"/>
              <a:t>.</a:t>
            </a:r>
          </a:p>
          <a:p>
            <a:pPr>
              <a:buFont typeface="Arial" panose="020B0604020202020204" pitchFamily="34" charset="0"/>
              <a:buChar char="•"/>
            </a:pPr>
            <a:r>
              <a:rPr lang="en-US" sz="3200" b="1" dirty="0"/>
              <a:t>Overtime &amp; Work-Life Balance:</a:t>
            </a:r>
            <a:r>
              <a:rPr lang="en-US" sz="3200" dirty="0"/>
              <a:t> Employees working overtime or reporting lower work-life balance have significantly higher attrition rates</a:t>
            </a:r>
          </a:p>
          <a:p>
            <a:pPr marL="0" marR="0" lvl="0" indent="0" algn="l" defTabSz="914400" rtl="0" eaLnBrk="1" fontAlgn="auto" latinLnBrk="0" hangingPunct="1">
              <a:lnSpc>
                <a:spcPts val="2380"/>
              </a:lnSpc>
              <a:spcBef>
                <a:spcPts val="0"/>
              </a:spcBef>
              <a:spcAft>
                <a:spcPts val="0"/>
              </a:spcAft>
              <a:buClrTx/>
              <a:buSzTx/>
              <a:buFontTx/>
              <a:buNone/>
              <a:tabLst/>
              <a:defRPr/>
            </a:pPr>
            <a:endParaRPr kumimoji="0" lang="en-US" sz="3000" b="0" i="0" u="none" strike="noStrike" kern="1200" cap="none" spc="-83" normalizeH="0" baseline="0" noProof="0" dirty="0">
              <a:ln>
                <a:noFill/>
              </a:ln>
              <a:solidFill>
                <a:srgbClr val="000000"/>
              </a:solidFill>
              <a:effectLst/>
              <a:uLnTx/>
              <a:uFillTx/>
              <a:latin typeface="TT Interphases"/>
              <a:ea typeface="TT Interphases"/>
              <a:cs typeface="TT Interphases"/>
              <a:sym typeface="TT Interphase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FFBA30B-8856-3A37-88F1-27401735EC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14300"/>
            <a:ext cx="17754600" cy="998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701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25BE9881-3D02-0A40-857D-299E789EC0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0"/>
            <a:ext cx="17830800" cy="1028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506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876300"/>
            <a:ext cx="361435" cy="361435"/>
          </a:xfrm>
          <a:custGeom>
            <a:avLst/>
            <a:gdLst/>
            <a:ahLst/>
            <a:cxnLst/>
            <a:rect l="l" t="t" r="r" b="b"/>
            <a:pathLst>
              <a:path w="361435" h="361435">
                <a:moveTo>
                  <a:pt x="0" y="0"/>
                </a:moveTo>
                <a:lnTo>
                  <a:pt x="361435" y="0"/>
                </a:lnTo>
                <a:lnTo>
                  <a:pt x="361435" y="361435"/>
                </a:lnTo>
                <a:lnTo>
                  <a:pt x="0" y="36143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TextBox 14">
            <a:extLst>
              <a:ext uri="{FF2B5EF4-FFF2-40B4-BE49-F238E27FC236}">
                <a16:creationId xmlns:a16="http://schemas.microsoft.com/office/drawing/2014/main" id="{5E9E29A4-07DD-CAFD-5939-C0F5374BAE2A}"/>
              </a:ext>
            </a:extLst>
          </p:cNvPr>
          <p:cNvSpPr txBox="1"/>
          <p:nvPr/>
        </p:nvSpPr>
        <p:spPr>
          <a:xfrm>
            <a:off x="914400" y="2620625"/>
            <a:ext cx="16764000" cy="7478970"/>
          </a:xfrm>
          <a:prstGeom prst="rect">
            <a:avLst/>
          </a:prstGeom>
          <a:noFill/>
        </p:spPr>
        <p:txBody>
          <a:bodyPr wrap="square">
            <a:spAutoFit/>
          </a:bodyPr>
          <a:lstStyle/>
          <a:p>
            <a:pPr>
              <a:buNone/>
            </a:pPr>
            <a:r>
              <a:rPr lang="en-US" sz="2400" b="1" dirty="0"/>
              <a:t>1. Overall Attrition Rate</a:t>
            </a:r>
          </a:p>
          <a:p>
            <a:pPr>
              <a:buFont typeface="Arial" panose="020B0604020202020204" pitchFamily="34" charset="0"/>
              <a:buChar char="•"/>
            </a:pPr>
            <a:r>
              <a:rPr lang="en-US" sz="2400" dirty="0"/>
              <a:t>About </a:t>
            </a:r>
            <a:r>
              <a:rPr lang="en-US" sz="2400" b="1" dirty="0"/>
              <a:t>16.1% of employees left</a:t>
            </a:r>
            <a:r>
              <a:rPr lang="en-US" sz="2400" dirty="0"/>
              <a:t> the company, while </a:t>
            </a:r>
            <a:r>
              <a:rPr lang="en-US" sz="2400" b="1" dirty="0"/>
              <a:t>83.9% stayed</a:t>
            </a:r>
            <a:r>
              <a:rPr lang="en-US" sz="2400" dirty="0"/>
              <a:t>.</a:t>
            </a:r>
          </a:p>
          <a:p>
            <a:pPr>
              <a:buFont typeface="Arial" panose="020B0604020202020204" pitchFamily="34" charset="0"/>
              <a:buChar char="•"/>
            </a:pPr>
            <a:r>
              <a:rPr lang="en-US" sz="2400" dirty="0"/>
              <a:t>This confirms a </a:t>
            </a:r>
            <a:r>
              <a:rPr lang="en-US" sz="2400" b="1" dirty="0"/>
              <a:t>class imbalance</a:t>
            </a:r>
            <a:r>
              <a:rPr lang="en-US" sz="2400" dirty="0"/>
              <a:t>, which was later handled using SMOTE.</a:t>
            </a:r>
          </a:p>
          <a:p>
            <a:pPr>
              <a:buNone/>
            </a:pPr>
            <a:endParaRPr lang="en-US" sz="2400" dirty="0"/>
          </a:p>
          <a:p>
            <a:pPr>
              <a:buNone/>
            </a:pPr>
            <a:r>
              <a:rPr lang="en-US" sz="2400" b="1" dirty="0"/>
              <a:t>2. Business Travel</a:t>
            </a:r>
          </a:p>
          <a:p>
            <a:pPr>
              <a:buFont typeface="Arial" panose="020B0604020202020204" pitchFamily="34" charset="0"/>
              <a:buChar char="•"/>
            </a:pPr>
            <a:r>
              <a:rPr lang="en-US" sz="2400" dirty="0"/>
              <a:t>Employees who </a:t>
            </a:r>
            <a:r>
              <a:rPr lang="en-US" sz="2400" b="1" dirty="0"/>
              <a:t>travel frequently</a:t>
            </a:r>
            <a:r>
              <a:rPr lang="en-US" sz="2400" dirty="0"/>
              <a:t> have </a:t>
            </a:r>
            <a:r>
              <a:rPr lang="en-US" sz="2400" b="1" dirty="0"/>
              <a:t>higher attrition (14.1%)</a:t>
            </a:r>
            <a:r>
              <a:rPr lang="en-US" sz="2400" dirty="0"/>
              <a:t> compared to those who travel rarely (10.6%).</a:t>
            </a:r>
          </a:p>
          <a:p>
            <a:pPr>
              <a:buFont typeface="Arial" panose="020B0604020202020204" pitchFamily="34" charset="0"/>
              <a:buChar char="•"/>
            </a:pPr>
            <a:r>
              <a:rPr lang="en-US" sz="2400" b="1" dirty="0"/>
              <a:t>Non-traveling employees</a:t>
            </a:r>
            <a:r>
              <a:rPr lang="en-US" sz="2400" dirty="0"/>
              <a:t> show the </a:t>
            </a:r>
            <a:r>
              <a:rPr lang="en-US" sz="2400" b="1" dirty="0"/>
              <a:t>lowest attrition rate (0.8%)</a:t>
            </a:r>
            <a:r>
              <a:rPr lang="en-US" sz="2400" dirty="0"/>
              <a:t>, suggesting travel workload may affect retention.</a:t>
            </a:r>
            <a:br>
              <a:rPr lang="en-US" sz="2400" dirty="0"/>
            </a:br>
            <a:endParaRPr lang="en-US" sz="2400" dirty="0"/>
          </a:p>
          <a:p>
            <a:pPr>
              <a:buNone/>
            </a:pPr>
            <a:r>
              <a:rPr lang="en-US" sz="2400" b="1" dirty="0"/>
              <a:t>3. Department</a:t>
            </a:r>
          </a:p>
          <a:p>
            <a:pPr>
              <a:buFont typeface="Arial" panose="020B0604020202020204" pitchFamily="34" charset="0"/>
              <a:buChar char="•"/>
            </a:pPr>
            <a:r>
              <a:rPr lang="en-US" sz="2400" dirty="0"/>
              <a:t>Most employees work in </a:t>
            </a:r>
            <a:r>
              <a:rPr lang="en-US" sz="2400" b="1" dirty="0"/>
              <a:t>Research &amp; Development</a:t>
            </a:r>
            <a:r>
              <a:rPr lang="en-US" sz="2400" dirty="0"/>
              <a:t>, followed by </a:t>
            </a:r>
            <a:r>
              <a:rPr lang="en-US" sz="2400" b="1" dirty="0"/>
              <a:t>Sales</a:t>
            </a:r>
            <a:r>
              <a:rPr lang="en-US" sz="2400" dirty="0"/>
              <a:t>.</a:t>
            </a:r>
          </a:p>
          <a:p>
            <a:pPr>
              <a:buFont typeface="Arial" panose="020B0604020202020204" pitchFamily="34" charset="0"/>
              <a:buChar char="•"/>
            </a:pPr>
            <a:r>
              <a:rPr lang="en-US" sz="2400" b="1" dirty="0"/>
              <a:t>Sales department</a:t>
            </a:r>
            <a:r>
              <a:rPr lang="en-US" sz="2400" dirty="0"/>
              <a:t> has a relatively </a:t>
            </a:r>
            <a:r>
              <a:rPr lang="en-US" sz="2400" b="1" dirty="0"/>
              <a:t>higher attrition rate (6.3%)</a:t>
            </a:r>
            <a:r>
              <a:rPr lang="en-US" sz="2400" dirty="0"/>
              <a:t>, indicating possible stress or performance pressure in sales roles.</a:t>
            </a:r>
          </a:p>
          <a:p>
            <a:pPr>
              <a:buNone/>
            </a:pPr>
            <a:endParaRPr lang="en-US" sz="2400" dirty="0"/>
          </a:p>
          <a:p>
            <a:pPr>
              <a:buNone/>
            </a:pPr>
            <a:r>
              <a:rPr lang="en-US" sz="2400" b="1" dirty="0"/>
              <a:t>4. Education Field</a:t>
            </a:r>
          </a:p>
          <a:p>
            <a:pPr>
              <a:buFont typeface="Arial" panose="020B0604020202020204" pitchFamily="34" charset="0"/>
              <a:buChar char="•"/>
            </a:pPr>
            <a:r>
              <a:rPr lang="en-US" sz="2400" dirty="0"/>
              <a:t>Employees from </a:t>
            </a:r>
            <a:r>
              <a:rPr lang="en-US" sz="2400" b="1" dirty="0"/>
              <a:t>Life Sciences</a:t>
            </a:r>
            <a:r>
              <a:rPr lang="en-US" sz="2400" dirty="0"/>
              <a:t> and </a:t>
            </a:r>
            <a:r>
              <a:rPr lang="en-US" sz="2400" b="1" dirty="0"/>
              <a:t>Medical</a:t>
            </a:r>
            <a:r>
              <a:rPr lang="en-US" sz="2400" dirty="0"/>
              <a:t> fields dominate the dataset.</a:t>
            </a:r>
          </a:p>
          <a:p>
            <a:pPr>
              <a:buFont typeface="Arial" panose="020B0604020202020204" pitchFamily="34" charset="0"/>
              <a:buChar char="•"/>
            </a:pPr>
            <a:r>
              <a:rPr lang="en-US" sz="2400" dirty="0"/>
              <a:t>Attrition is slightly higher among </a:t>
            </a:r>
            <a:r>
              <a:rPr lang="en-US" sz="2400" b="1" dirty="0"/>
              <a:t>Life Sciences</a:t>
            </a:r>
            <a:r>
              <a:rPr lang="en-US" sz="2400" dirty="0"/>
              <a:t> employees compared to other fields.</a:t>
            </a:r>
          </a:p>
          <a:p>
            <a:pPr>
              <a:buNone/>
            </a:pPr>
            <a:br>
              <a:rPr lang="en-US" sz="2400" dirty="0"/>
            </a:br>
            <a:r>
              <a:rPr lang="en-US" sz="2400" b="1" dirty="0"/>
              <a:t>5. Gender</a:t>
            </a:r>
          </a:p>
          <a:p>
            <a:pPr>
              <a:buFont typeface="Arial" panose="020B0604020202020204" pitchFamily="34" charset="0"/>
              <a:buChar char="•"/>
            </a:pPr>
            <a:r>
              <a:rPr lang="en-US" sz="2400" b="1" dirty="0"/>
              <a:t>Male employees</a:t>
            </a:r>
            <a:r>
              <a:rPr lang="en-US" sz="2400" dirty="0"/>
              <a:t> have a slightly </a:t>
            </a:r>
            <a:r>
              <a:rPr lang="en-US" sz="2400" b="1" dirty="0"/>
              <a:t>higher attrition rate (10.2%)</a:t>
            </a:r>
            <a:r>
              <a:rPr lang="en-US" sz="2400" dirty="0"/>
              <a:t> compared to females (5.9%).</a:t>
            </a:r>
          </a:p>
          <a:p>
            <a:pPr>
              <a:buFont typeface="Arial" panose="020B0604020202020204" pitchFamily="34" charset="0"/>
              <a:buChar char="•"/>
            </a:pPr>
            <a:r>
              <a:rPr lang="en-US" sz="2400" dirty="0"/>
              <a:t>This suggests possible gender-related differences in workload or job satisfaction.</a:t>
            </a:r>
          </a:p>
          <a:p>
            <a:pPr>
              <a:buNone/>
            </a:pPr>
            <a:endParaRPr lang="en-US" sz="2400" dirty="0"/>
          </a:p>
        </p:txBody>
      </p:sp>
      <p:sp>
        <p:nvSpPr>
          <p:cNvPr id="17" name="TextBox 16">
            <a:extLst>
              <a:ext uri="{FF2B5EF4-FFF2-40B4-BE49-F238E27FC236}">
                <a16:creationId xmlns:a16="http://schemas.microsoft.com/office/drawing/2014/main" id="{784367EB-34BA-37F3-BDF7-823B00A0DFE8}"/>
              </a:ext>
            </a:extLst>
          </p:cNvPr>
          <p:cNvSpPr txBox="1"/>
          <p:nvPr/>
        </p:nvSpPr>
        <p:spPr>
          <a:xfrm>
            <a:off x="914400" y="1333500"/>
            <a:ext cx="16962120" cy="830997"/>
          </a:xfrm>
          <a:prstGeom prst="rect">
            <a:avLst/>
          </a:prstGeom>
          <a:noFill/>
        </p:spPr>
        <p:txBody>
          <a:bodyPr wrap="square">
            <a:spAutoFit/>
          </a:bodyPr>
          <a:lstStyle/>
          <a:p>
            <a:r>
              <a:rPr lang="en-US" sz="4800" dirty="0"/>
              <a:t>5.Categorical Insights from EDA — Attrition vs Categorical Features</a:t>
            </a:r>
            <a:endParaRPr lang="en-IN" sz="4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536F5D-2B5C-6496-9486-0F51AB591F36}"/>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782BCE43-295F-89B2-F301-9525646725D5}"/>
              </a:ext>
            </a:extLst>
          </p:cNvPr>
          <p:cNvSpPr/>
          <p:nvPr/>
        </p:nvSpPr>
        <p:spPr>
          <a:xfrm>
            <a:off x="1028700" y="876300"/>
            <a:ext cx="361435" cy="361435"/>
          </a:xfrm>
          <a:custGeom>
            <a:avLst/>
            <a:gdLst/>
            <a:ahLst/>
            <a:cxnLst/>
            <a:rect l="l" t="t" r="r" b="b"/>
            <a:pathLst>
              <a:path w="361435" h="361435">
                <a:moveTo>
                  <a:pt x="0" y="0"/>
                </a:moveTo>
                <a:lnTo>
                  <a:pt x="361435" y="0"/>
                </a:lnTo>
                <a:lnTo>
                  <a:pt x="361435" y="361435"/>
                </a:lnTo>
                <a:lnTo>
                  <a:pt x="0" y="36143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TextBox 14">
            <a:extLst>
              <a:ext uri="{FF2B5EF4-FFF2-40B4-BE49-F238E27FC236}">
                <a16:creationId xmlns:a16="http://schemas.microsoft.com/office/drawing/2014/main" id="{B5558AFA-54FA-CA9B-63A5-CB825467B308}"/>
              </a:ext>
            </a:extLst>
          </p:cNvPr>
          <p:cNvSpPr txBox="1"/>
          <p:nvPr/>
        </p:nvSpPr>
        <p:spPr>
          <a:xfrm>
            <a:off x="914400" y="2620625"/>
            <a:ext cx="16764000" cy="7478970"/>
          </a:xfrm>
          <a:prstGeom prst="rect">
            <a:avLst/>
          </a:prstGeom>
          <a:noFill/>
        </p:spPr>
        <p:txBody>
          <a:bodyPr wrap="square">
            <a:spAutoFit/>
          </a:bodyPr>
          <a:lstStyle/>
          <a:p>
            <a:pPr>
              <a:buNone/>
            </a:pPr>
            <a:r>
              <a:rPr lang="en-US" sz="2400" b="1" dirty="0"/>
              <a:t>6. Job Role</a:t>
            </a:r>
          </a:p>
          <a:p>
            <a:pPr>
              <a:buFont typeface="Arial" panose="020B0604020202020204" pitchFamily="34" charset="0"/>
              <a:buChar char="•"/>
            </a:pPr>
            <a:r>
              <a:rPr lang="en-US" sz="2400" b="1" dirty="0"/>
              <a:t>Sales Executives</a:t>
            </a:r>
            <a:r>
              <a:rPr lang="en-US" sz="2400" dirty="0"/>
              <a:t> and </a:t>
            </a:r>
            <a:r>
              <a:rPr lang="en-US" sz="2400" b="1" dirty="0"/>
              <a:t>Laboratory Technicians</a:t>
            </a:r>
            <a:r>
              <a:rPr lang="en-US" sz="2400" dirty="0"/>
              <a:t> show the </a:t>
            </a:r>
            <a:r>
              <a:rPr lang="en-US" sz="2400" b="1" dirty="0"/>
              <a:t>highest attrition rates</a:t>
            </a:r>
            <a:r>
              <a:rPr lang="en-US" sz="2400" dirty="0"/>
              <a:t>.</a:t>
            </a:r>
          </a:p>
          <a:p>
            <a:pPr>
              <a:buFont typeface="Arial" panose="020B0604020202020204" pitchFamily="34" charset="0"/>
              <a:buChar char="•"/>
            </a:pPr>
            <a:r>
              <a:rPr lang="en-US" sz="2400" dirty="0"/>
              <a:t>Roles like </a:t>
            </a:r>
            <a:r>
              <a:rPr lang="en-US" sz="2400" b="1" dirty="0"/>
              <a:t>Research Director</a:t>
            </a:r>
            <a:r>
              <a:rPr lang="en-US" sz="2400" dirty="0"/>
              <a:t> and </a:t>
            </a:r>
            <a:r>
              <a:rPr lang="en-US" sz="2400" b="1" dirty="0"/>
              <a:t>Manager</a:t>
            </a:r>
            <a:r>
              <a:rPr lang="en-US" sz="2400" dirty="0"/>
              <a:t> have </a:t>
            </a:r>
            <a:r>
              <a:rPr lang="en-US" sz="2400" b="1" dirty="0"/>
              <a:t>low attrition</a:t>
            </a:r>
            <a:r>
              <a:rPr lang="en-US" sz="2400" dirty="0"/>
              <a:t>, likely due to seniority and stability.</a:t>
            </a:r>
          </a:p>
          <a:p>
            <a:pPr>
              <a:buNone/>
            </a:pPr>
            <a:endParaRPr lang="en-US" sz="2400" dirty="0"/>
          </a:p>
          <a:p>
            <a:pPr>
              <a:buNone/>
            </a:pPr>
            <a:endParaRPr lang="en-US" sz="2400" dirty="0"/>
          </a:p>
          <a:p>
            <a:pPr>
              <a:buNone/>
            </a:pPr>
            <a:r>
              <a:rPr lang="en-US" sz="2400" b="1" dirty="0"/>
              <a:t>7. Marital Status</a:t>
            </a:r>
          </a:p>
          <a:p>
            <a:pPr>
              <a:buFont typeface="Arial" panose="020B0604020202020204" pitchFamily="34" charset="0"/>
              <a:buChar char="•"/>
            </a:pPr>
            <a:r>
              <a:rPr lang="en-US" sz="2400" b="1" dirty="0"/>
              <a:t>Single employees</a:t>
            </a:r>
            <a:r>
              <a:rPr lang="en-US" sz="2400" dirty="0"/>
              <a:t> show </a:t>
            </a:r>
            <a:r>
              <a:rPr lang="en-US" sz="2400" b="1" dirty="0"/>
              <a:t>higher attrition (8.2%)</a:t>
            </a:r>
            <a:r>
              <a:rPr lang="en-US" sz="2400" dirty="0"/>
              <a:t> than married or divorced employees.</a:t>
            </a:r>
          </a:p>
          <a:p>
            <a:pPr>
              <a:buFont typeface="Arial" panose="020B0604020202020204" pitchFamily="34" charset="0"/>
              <a:buChar char="•"/>
            </a:pPr>
            <a:r>
              <a:rPr lang="en-US" sz="2400" dirty="0"/>
              <a:t>Indicates younger or unmarried employees are more likely to leave, possibly for career growth.</a:t>
            </a:r>
          </a:p>
          <a:p>
            <a:pPr>
              <a:buNone/>
            </a:pPr>
            <a:endParaRPr lang="en-US" sz="2400" dirty="0"/>
          </a:p>
          <a:p>
            <a:pPr>
              <a:buNone/>
            </a:pPr>
            <a:endParaRPr lang="en-US" sz="2400" dirty="0"/>
          </a:p>
          <a:p>
            <a:pPr>
              <a:buNone/>
            </a:pPr>
            <a:r>
              <a:rPr lang="en-US" sz="2400" b="1" dirty="0"/>
              <a:t>8. OverTime</a:t>
            </a:r>
          </a:p>
          <a:p>
            <a:pPr>
              <a:buFont typeface="Arial" panose="020B0604020202020204" pitchFamily="34" charset="0"/>
              <a:buChar char="•"/>
            </a:pPr>
            <a:r>
              <a:rPr lang="en-US" sz="2400" dirty="0"/>
              <a:t>Employees working </a:t>
            </a:r>
            <a:r>
              <a:rPr lang="en-US" sz="2400" b="1" dirty="0"/>
              <a:t>OverTime</a:t>
            </a:r>
            <a:r>
              <a:rPr lang="en-US" sz="2400" dirty="0"/>
              <a:t> have a </a:t>
            </a:r>
            <a:r>
              <a:rPr lang="en-US" sz="2400" b="1" dirty="0"/>
              <a:t>significantly higher attrition rate (8.6%)</a:t>
            </a:r>
            <a:r>
              <a:rPr lang="en-US" sz="2400" dirty="0"/>
              <a:t>.</a:t>
            </a:r>
          </a:p>
          <a:p>
            <a:pPr>
              <a:buFont typeface="Arial" panose="020B0604020202020204" pitchFamily="34" charset="0"/>
              <a:buChar char="•"/>
            </a:pPr>
            <a:r>
              <a:rPr lang="en-US" sz="2400" dirty="0"/>
              <a:t>Those who </a:t>
            </a:r>
            <a:r>
              <a:rPr lang="en-US" sz="2400" b="1" dirty="0"/>
              <a:t>don’t work overtime</a:t>
            </a:r>
            <a:r>
              <a:rPr lang="en-US" sz="2400" dirty="0"/>
              <a:t> are more likely to stay, emphasizing the impact of </a:t>
            </a:r>
            <a:r>
              <a:rPr lang="en-US" sz="2400" b="1" dirty="0"/>
              <a:t>work-life balance</a:t>
            </a:r>
            <a:r>
              <a:rPr lang="en-US" sz="2400" dirty="0"/>
              <a:t> on retention.</a:t>
            </a:r>
          </a:p>
          <a:p>
            <a:pPr>
              <a:buNone/>
            </a:pPr>
            <a:endParaRPr lang="en-US" sz="2400" dirty="0"/>
          </a:p>
          <a:p>
            <a:pPr>
              <a:buNone/>
            </a:pPr>
            <a:endParaRPr lang="en-US" sz="2400" dirty="0"/>
          </a:p>
          <a:p>
            <a:pPr>
              <a:buNone/>
            </a:pPr>
            <a:r>
              <a:rPr lang="en-US" sz="2400" b="1" dirty="0"/>
              <a:t>Summary Insight:</a:t>
            </a:r>
            <a:br>
              <a:rPr lang="en-US" sz="2400" dirty="0"/>
            </a:br>
            <a:r>
              <a:rPr lang="en-US" sz="2400" dirty="0"/>
              <a:t>Attrition is notably higher among </a:t>
            </a:r>
            <a:r>
              <a:rPr lang="en-US" sz="2400" b="1" dirty="0"/>
              <a:t>younger, single, and frequently traveling employees</a:t>
            </a:r>
            <a:r>
              <a:rPr lang="en-US" sz="2400" dirty="0"/>
              <a:t>, especially those </a:t>
            </a:r>
            <a:r>
              <a:rPr lang="en-US" sz="2400" b="1" dirty="0"/>
              <a:t>working overtime</a:t>
            </a:r>
            <a:r>
              <a:rPr lang="en-US" sz="2400" dirty="0"/>
              <a:t> or in </a:t>
            </a:r>
            <a:r>
              <a:rPr lang="en-US" sz="2400" b="1" dirty="0"/>
              <a:t>sales-related roles</a:t>
            </a:r>
            <a:r>
              <a:rPr lang="en-US" sz="2400" dirty="0"/>
              <a:t>.</a:t>
            </a:r>
            <a:br>
              <a:rPr lang="en-US" sz="2400" dirty="0"/>
            </a:br>
            <a:r>
              <a:rPr lang="en-US" sz="2400" dirty="0"/>
              <a:t>Work-life balance, role expectations, and travel stress appear to be the key drivers of employee turnover.</a:t>
            </a:r>
          </a:p>
          <a:p>
            <a:pPr>
              <a:buNone/>
            </a:pPr>
            <a:endParaRPr lang="en-US" sz="2400" dirty="0"/>
          </a:p>
        </p:txBody>
      </p:sp>
      <p:sp>
        <p:nvSpPr>
          <p:cNvPr id="17" name="TextBox 16">
            <a:extLst>
              <a:ext uri="{FF2B5EF4-FFF2-40B4-BE49-F238E27FC236}">
                <a16:creationId xmlns:a16="http://schemas.microsoft.com/office/drawing/2014/main" id="{F568CD68-DAF9-0B05-4F00-E764637F3E16}"/>
              </a:ext>
            </a:extLst>
          </p:cNvPr>
          <p:cNvSpPr txBox="1"/>
          <p:nvPr/>
        </p:nvSpPr>
        <p:spPr>
          <a:xfrm>
            <a:off x="914400" y="1333500"/>
            <a:ext cx="16962120" cy="830997"/>
          </a:xfrm>
          <a:prstGeom prst="rect">
            <a:avLst/>
          </a:prstGeom>
          <a:noFill/>
        </p:spPr>
        <p:txBody>
          <a:bodyPr wrap="square">
            <a:spAutoFit/>
          </a:bodyPr>
          <a:lstStyle/>
          <a:p>
            <a:r>
              <a:rPr lang="en-US" sz="4800" dirty="0"/>
              <a:t>Categorical Insights from EDA — Attrition vs Categorical Features</a:t>
            </a:r>
            <a:endParaRPr lang="en-IN" sz="4800" dirty="0"/>
          </a:p>
        </p:txBody>
      </p:sp>
    </p:spTree>
    <p:extLst>
      <p:ext uri="{BB962C8B-B14F-4D97-AF65-F5344CB8AC3E}">
        <p14:creationId xmlns:p14="http://schemas.microsoft.com/office/powerpoint/2010/main" val="35405574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TotalTime>
  <Words>2029</Words>
  <Application>Microsoft Office PowerPoint</Application>
  <PresentationFormat>Custom</PresentationFormat>
  <Paragraphs>258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TT Interphases</vt:lpstr>
      <vt:lpstr>Courier New</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umesh chandra</dc:creator>
  <cp:lastModifiedBy>umesh chandra</cp:lastModifiedBy>
  <cp:revision>3</cp:revision>
  <dcterms:created xsi:type="dcterms:W3CDTF">2006-08-16T00:00:00Z</dcterms:created>
  <dcterms:modified xsi:type="dcterms:W3CDTF">2025-10-07T03:08:04Z</dcterms:modified>
  <dc:identifier>DAG08HTWp-8</dc:identifier>
</cp:coreProperties>
</file>