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  <p:sldMasterId id="2147483684" r:id="rId5"/>
    <p:sldMasterId id="2147483687" r:id="rId6"/>
  </p:sldMasterIdLst>
  <p:notesMasterIdLst>
    <p:notesMasterId r:id="rId13"/>
  </p:notesMasterIdLst>
  <p:handoutMasterIdLst>
    <p:handoutMasterId r:id="rId14"/>
  </p:handoutMasterIdLst>
  <p:sldIdLst>
    <p:sldId id="256" r:id="rId7"/>
    <p:sldId id="259" r:id="rId8"/>
    <p:sldId id="264" r:id="rId9"/>
    <p:sldId id="261" r:id="rId10"/>
    <p:sldId id="32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Front-End	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Back-End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Database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01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  <a:spcAft>
              <a:spcPts val="0"/>
            </a:spcAft>
          </a:pPr>
          <a:r>
            <a:rPr lang="en-US" sz="1200" dirty="0">
              <a:solidFill>
                <a:schemeClr val="tx2"/>
              </a:solidFill>
            </a:rPr>
            <a:t>What type of application were we trying to build?</a:t>
          </a:r>
        </a:p>
        <a:p>
          <a:pPr>
            <a:lnSpc>
              <a:spcPts val="1500"/>
            </a:lnSpc>
            <a:spcAft>
              <a:spcPts val="0"/>
            </a:spcAft>
          </a:pPr>
          <a:endParaRPr lang="en-US" sz="1200" dirty="0">
            <a:solidFill>
              <a:schemeClr val="tx2"/>
            </a:solidFill>
          </a:endParaRPr>
        </a:p>
        <a:p>
          <a:pPr>
            <a:lnSpc>
              <a:spcPts val="1500"/>
            </a:lnSpc>
            <a:spcAft>
              <a:spcPts val="0"/>
            </a:spcAft>
          </a:pPr>
          <a:r>
            <a:rPr lang="en-US" sz="1200" dirty="0">
              <a:solidFill>
                <a:schemeClr val="tx2"/>
              </a:solidFill>
            </a:rPr>
            <a:t>Blueprint and brainstorm User Stories.</a:t>
          </a: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</a:pPr>
          <a:r>
            <a:rPr lang="en-US" sz="1200" dirty="0">
              <a:solidFill>
                <a:schemeClr val="tx2"/>
              </a:solidFill>
            </a:rPr>
            <a:t>Split into groups working on database, back-end and front-end.</a:t>
          </a:r>
        </a:p>
        <a:p>
          <a:pPr>
            <a:lnSpc>
              <a:spcPts val="1500"/>
            </a:lnSpc>
          </a:pPr>
          <a:r>
            <a:rPr lang="en-US" sz="1200" dirty="0">
              <a:solidFill>
                <a:schemeClr val="tx2"/>
              </a:solidFill>
            </a:rPr>
            <a:t>Defining the information for the application.</a:t>
          </a: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03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</a:pPr>
          <a:r>
            <a:rPr lang="en-US" sz="1200" dirty="0">
              <a:solidFill>
                <a:schemeClr val="tx2"/>
              </a:solidFill>
            </a:rPr>
            <a:t>Input</a:t>
          </a:r>
          <a:r>
            <a:rPr lang="en-US" sz="1200" baseline="0" dirty="0">
              <a:solidFill>
                <a:schemeClr val="tx2"/>
              </a:solidFill>
            </a:rPr>
            <a:t> C# learning information into the  HTML main page.</a:t>
          </a:r>
        </a:p>
        <a:p>
          <a:pPr>
            <a:lnSpc>
              <a:spcPts val="1500"/>
            </a:lnSpc>
          </a:pPr>
          <a:r>
            <a:rPr lang="en-US" sz="1200" baseline="0" dirty="0">
              <a:solidFill>
                <a:schemeClr val="tx2"/>
              </a:solidFill>
            </a:rPr>
            <a:t>Create a stable API to talk to the database with Entity Framework.</a:t>
          </a:r>
          <a:endParaRPr lang="en-US" sz="1200" dirty="0">
            <a:solidFill>
              <a:schemeClr val="tx2"/>
            </a:solidFill>
          </a:endParaRP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02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32CCB050-072A-41BF-BE1B-388CF53E5629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04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/>
        </a:p>
      </dgm:t>
    </dgm:pt>
    <dgm:pt modelId="{9E838AE2-4659-4603-ABC8-58DF4222C0D4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05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endParaRPr lang="ru-RU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endParaRPr lang="ru-RU"/>
        </a:p>
      </dgm:t>
    </dgm:pt>
    <dgm:pt modelId="{04A40292-9119-41B2-B968-7B651F20675D}">
      <dgm:prSet custT="1"/>
      <dgm:spPr/>
      <dgm:t>
        <a:bodyPr lIns="108000" tIns="648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Create connection from Angular Front-End to the API.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endParaRPr lang="en-US" sz="1200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Correct any errors.</a:t>
          </a: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/>
        </a:p>
      </dgm:t>
    </dgm:pt>
    <dgm:pt modelId="{C8E903CE-0CFD-4D68-A857-80E14557005E}">
      <dgm:prSet custT="1"/>
      <dgm:spPr/>
      <dgm:t>
        <a:bodyPr lIns="108000" tIns="648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Deploy Front-end to App Services.</a:t>
          </a: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endParaRPr lang="en-US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F5592489-4EC4-4CD3-8C9F-861313656D99}" type="pres">
      <dgm:prSet presAssocID="{9B090D9D-470E-46E2-AABB-0368A52481AA}" presName="space" presStyleCnt="0"/>
      <dgm:spPr/>
    </dgm:pt>
    <dgm:pt modelId="{62262EA1-D674-4DE8-B444-FEC3F6748520}" type="pres">
      <dgm:prSet presAssocID="{32CCB050-072A-41BF-BE1B-388CF53E5629}" presName="composite" presStyleCnt="0"/>
      <dgm:spPr/>
    </dgm:pt>
    <dgm:pt modelId="{7BF6E820-C6E3-4E2C-BB23-ADF9AD641C6B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046455-4EBB-40A8-838B-B584850A8B8E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D84544C-5924-422B-9546-A86AE4927E4C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D05E404-1B63-4FC9-A7B8-277860DEBCD0}" type="pres">
      <dgm:prSet presAssocID="{32CCB050-072A-41BF-BE1B-388CF53E5629}" presName="EmptyPlaceHolder" presStyleCnt="0"/>
      <dgm:spPr/>
    </dgm:pt>
    <dgm:pt modelId="{AB144E95-E2AA-430B-870C-A44D04CCB5A8}" type="pres">
      <dgm:prSet presAssocID="{BF05D8EE-4413-4737-8721-DAF10D6CAB04}" presName="space" presStyleCnt="0"/>
      <dgm:spPr/>
    </dgm:pt>
    <dgm:pt modelId="{D0A9E9B9-B6D2-49AA-91D6-7CE223E637D0}" type="pres">
      <dgm:prSet presAssocID="{9E838AE2-4659-4603-ABC8-58DF4222C0D4}" presName="composite" presStyleCnt="0"/>
      <dgm:spPr/>
    </dgm:pt>
    <dgm:pt modelId="{0EE416CF-D8AE-41BD-BF35-9148040E1274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559A9A18-D6AE-4459-8C7F-A17CAB50744A}" type="pres">
      <dgm:prSet presAssocID="{9E838AE2-4659-4603-ABC8-58DF4222C0D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7F54B493-FCA8-4A1F-A2B1-FCB26CA9C396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73F5E39-8993-4D6C-9D92-8E8F41E329B8}" type="pres">
      <dgm:prSet presAssocID="{9E838AE2-4659-4603-ABC8-58DF4222C0D4}" presName="EmptyPlaceHolder" presStyleCnt="0"/>
      <dgm:spPr/>
    </dgm:pt>
  </dgm:ptLst>
  <dgm:cxnLst>
    <dgm:cxn modelId="{20190A0D-EF75-4224-80CC-FC8EBDEF2138}" type="presOf" srcId="{C8E903CE-0CFD-4D68-A857-80E14557005E}" destId="{7F54B493-FCA8-4A1F-A2B1-FCB26CA9C396}" srcOrd="0" destOrd="0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993A834D-F9E7-487D-A46B-FD9A309F5C59}" type="presOf" srcId="{04A40292-9119-41B2-B968-7B651F20675D}" destId="{1D84544C-5924-422B-9546-A86AE4927E4C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DB636DF2-EC68-445F-B7E9-11D2D9235026}" type="presOf" srcId="{9E838AE2-4659-4603-ABC8-58DF4222C0D4}" destId="{559A9A18-D6AE-4459-8C7F-A17CAB50744A}" srcOrd="0" destOrd="0" presId="urn:microsoft.com/office/officeart/2016/7/layout/AccentHomeChevronProcess"/>
    <dgm:cxn modelId="{10122CFA-F2C6-4519-A06A-6ABCC8B80C59}" type="presOf" srcId="{32CCB050-072A-41BF-BE1B-388CF53E5629}" destId="{B8046455-4EBB-40A8-838B-B584850A8B8E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76487C60-81CC-4808-A6F6-74C757E56AA2}" type="presParOf" srcId="{594BF422-752C-42F3-A230-3D0E6AE9A886}" destId="{F5592489-4EC4-4CD3-8C9F-861313656D99}" srcOrd="5" destOrd="0" presId="urn:microsoft.com/office/officeart/2016/7/layout/AccentHomeChevronProcess"/>
    <dgm:cxn modelId="{DF11AE77-7C6F-4023-B9CA-C466C92E9683}" type="presParOf" srcId="{594BF422-752C-42F3-A230-3D0E6AE9A886}" destId="{62262EA1-D674-4DE8-B444-FEC3F6748520}" srcOrd="6" destOrd="0" presId="urn:microsoft.com/office/officeart/2016/7/layout/AccentHomeChevronProcess"/>
    <dgm:cxn modelId="{18CDA0B2-B372-4A35-AE00-5304AC3837D3}" type="presParOf" srcId="{62262EA1-D674-4DE8-B444-FEC3F6748520}" destId="{7BF6E820-C6E3-4E2C-BB23-ADF9AD641C6B}" srcOrd="0" destOrd="0" presId="urn:microsoft.com/office/officeart/2016/7/layout/AccentHomeChevronProcess"/>
    <dgm:cxn modelId="{0DF47D5B-8611-4D8E-928B-AA2D5766C18B}" type="presParOf" srcId="{62262EA1-D674-4DE8-B444-FEC3F6748520}" destId="{B8046455-4EBB-40A8-838B-B584850A8B8E}" srcOrd="1" destOrd="0" presId="urn:microsoft.com/office/officeart/2016/7/layout/AccentHomeChevronProcess"/>
    <dgm:cxn modelId="{7C4A88D9-8926-4433-834A-47C1FDDF722F}" type="presParOf" srcId="{62262EA1-D674-4DE8-B444-FEC3F6748520}" destId="{1D84544C-5924-422B-9546-A86AE4927E4C}" srcOrd="2" destOrd="0" presId="urn:microsoft.com/office/officeart/2016/7/layout/AccentHomeChevronProcess"/>
    <dgm:cxn modelId="{43D30544-AB0A-43E8-A43D-B1F41277B0F8}" type="presParOf" srcId="{62262EA1-D674-4DE8-B444-FEC3F6748520}" destId="{ED05E404-1B63-4FC9-A7B8-277860DEBCD0}" srcOrd="3" destOrd="0" presId="urn:microsoft.com/office/officeart/2016/7/layout/AccentHomeChevronProcess"/>
    <dgm:cxn modelId="{6BC4A82E-C8CE-405D-BE38-CA09533ECB3A}" type="presParOf" srcId="{594BF422-752C-42F3-A230-3D0E6AE9A886}" destId="{AB144E95-E2AA-430B-870C-A44D04CCB5A8}" srcOrd="7" destOrd="0" presId="urn:microsoft.com/office/officeart/2016/7/layout/AccentHomeChevronProcess"/>
    <dgm:cxn modelId="{B07B5F95-29F3-4EBA-881F-2F9C82CD9290}" type="presParOf" srcId="{594BF422-752C-42F3-A230-3D0E6AE9A886}" destId="{D0A9E9B9-B6D2-49AA-91D6-7CE223E637D0}" srcOrd="8" destOrd="0" presId="urn:microsoft.com/office/officeart/2016/7/layout/AccentHomeChevronProcess"/>
    <dgm:cxn modelId="{6DCE379C-942E-4A9E-8128-B2C269A9781F}" type="presParOf" srcId="{D0A9E9B9-B6D2-49AA-91D6-7CE223E637D0}" destId="{0EE416CF-D8AE-41BD-BF35-9148040E1274}" srcOrd="0" destOrd="0" presId="urn:microsoft.com/office/officeart/2016/7/layout/AccentHomeChevronProcess"/>
    <dgm:cxn modelId="{FE2C896A-6834-4EDF-8664-05B479C8F0ED}" type="presParOf" srcId="{D0A9E9B9-B6D2-49AA-91D6-7CE223E637D0}" destId="{559A9A18-D6AE-4459-8C7F-A17CAB50744A}" srcOrd="1" destOrd="0" presId="urn:microsoft.com/office/officeart/2016/7/layout/AccentHomeChevronProcess"/>
    <dgm:cxn modelId="{10CD1AE1-F5D1-4C7E-9DFC-2BC8AB439A36}" type="presParOf" srcId="{D0A9E9B9-B6D2-49AA-91D6-7CE223E637D0}" destId="{7F54B493-FCA8-4A1F-A2B1-FCB26CA9C396}" srcOrd="2" destOrd="0" presId="urn:microsoft.com/office/officeart/2016/7/layout/AccentHomeChevronProcess"/>
    <dgm:cxn modelId="{3BA0BF32-4C4F-4617-8C77-FB7B13572D62}" type="presParOf" srcId="{D0A9E9B9-B6D2-49AA-91D6-7CE223E637D0}" destId="{D73F5E39-8993-4D6C-9D92-8E8F41E329B8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Front-End	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Back-End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Database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1123324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100" y="3510000"/>
          <a:ext cx="2239374" cy="810000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01</a:t>
          </a:r>
        </a:p>
      </dsp:txBody>
      <dsp:txXfrm>
        <a:off x="2100" y="3510000"/>
        <a:ext cx="2138124" cy="810000"/>
      </dsp:txXfrm>
    </dsp:sp>
    <dsp:sp modelId="{810D7AA7-A541-4507-BE7F-36CCF210089F}">
      <dsp:nvSpPr>
        <dsp:cNvPr id="0" name=""/>
        <dsp:cNvSpPr/>
      </dsp:nvSpPr>
      <dsp:spPr>
        <a:xfrm>
          <a:off x="181250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What type of application were we trying to build?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endParaRPr lang="en-US" sz="1200" kern="1200" dirty="0">
            <a:solidFill>
              <a:schemeClr val="tx2"/>
            </a:solidFill>
          </a:endParaRP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Blueprint and brainstorm User Stories.</a:t>
          </a:r>
        </a:p>
      </dsp:txBody>
      <dsp:txXfrm>
        <a:off x="181250" y="1187489"/>
        <a:ext cx="1818372" cy="1806356"/>
      </dsp:txXfrm>
    </dsp:sp>
    <dsp:sp modelId="{E41E7729-FD3F-426D-804C-45BD60BD762D}">
      <dsp:nvSpPr>
        <dsp:cNvPr id="0" name=""/>
        <dsp:cNvSpPr/>
      </dsp:nvSpPr>
      <dsp:spPr>
        <a:xfrm rot="5400000">
          <a:off x="1004081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129506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02</a:t>
          </a:r>
        </a:p>
      </dsp:txBody>
      <dsp:txXfrm>
        <a:off x="2332006" y="3510000"/>
        <a:ext cx="1834374" cy="810000"/>
      </dsp:txXfrm>
    </dsp:sp>
    <dsp:sp modelId="{5E07F9E4-149C-4A89-848F-4ABDD305F0C5}">
      <dsp:nvSpPr>
        <dsp:cNvPr id="0" name=""/>
        <dsp:cNvSpPr/>
      </dsp:nvSpPr>
      <dsp:spPr>
        <a:xfrm>
          <a:off x="2308656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Split into groups working on database, back-end and front-end.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Defining the information for the application.</a:t>
          </a:r>
        </a:p>
      </dsp:txBody>
      <dsp:txXfrm>
        <a:off x="2308656" y="1187489"/>
        <a:ext cx="1818372" cy="1806356"/>
      </dsp:txXfrm>
    </dsp:sp>
    <dsp:sp modelId="{473F2067-7126-4D56-A328-5A8CFD3D8D52}">
      <dsp:nvSpPr>
        <dsp:cNvPr id="0" name=""/>
        <dsp:cNvSpPr/>
      </dsp:nvSpPr>
      <dsp:spPr>
        <a:xfrm rot="5400000">
          <a:off x="3131487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256912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03</a:t>
          </a:r>
        </a:p>
      </dsp:txBody>
      <dsp:txXfrm>
        <a:off x="4459412" y="3510000"/>
        <a:ext cx="1834374" cy="810000"/>
      </dsp:txXfrm>
    </dsp:sp>
    <dsp:sp modelId="{FD7B29F2-0D66-4B4B-BC8A-82DA23575305}">
      <dsp:nvSpPr>
        <dsp:cNvPr id="0" name=""/>
        <dsp:cNvSpPr/>
      </dsp:nvSpPr>
      <dsp:spPr>
        <a:xfrm>
          <a:off x="4436062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Input</a:t>
          </a:r>
          <a:r>
            <a:rPr lang="en-US" sz="1200" kern="1200" baseline="0" dirty="0">
              <a:solidFill>
                <a:schemeClr val="tx2"/>
              </a:solidFill>
            </a:rPr>
            <a:t> C# learning information into the  HTML main page.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>
              <a:solidFill>
                <a:schemeClr val="tx2"/>
              </a:solidFill>
            </a:rPr>
            <a:t>Create a stable API to talk to the database with Entity Framework.</a:t>
          </a:r>
          <a:endParaRPr lang="en-US" sz="1200" kern="1200" dirty="0">
            <a:solidFill>
              <a:schemeClr val="tx2"/>
            </a:solidFill>
          </a:endParaRPr>
        </a:p>
      </dsp:txBody>
      <dsp:txXfrm>
        <a:off x="4436062" y="1187489"/>
        <a:ext cx="1818372" cy="1806356"/>
      </dsp:txXfrm>
    </dsp:sp>
    <dsp:sp modelId="{7BF6E820-C6E3-4E2C-BB23-ADF9AD641C6B}">
      <dsp:nvSpPr>
        <dsp:cNvPr id="0" name=""/>
        <dsp:cNvSpPr/>
      </dsp:nvSpPr>
      <dsp:spPr>
        <a:xfrm rot="5400000">
          <a:off x="5258893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46455-4EBB-40A8-838B-B584850A8B8E}">
      <dsp:nvSpPr>
        <dsp:cNvPr id="0" name=""/>
        <dsp:cNvSpPr/>
      </dsp:nvSpPr>
      <dsp:spPr>
        <a:xfrm>
          <a:off x="6384318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04</a:t>
          </a:r>
          <a:endParaRPr lang="ru-RU" sz="20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6586818" y="3510000"/>
        <a:ext cx="1834374" cy="810000"/>
      </dsp:txXfrm>
    </dsp:sp>
    <dsp:sp modelId="{1D84544C-5924-422B-9546-A86AE4927E4C}">
      <dsp:nvSpPr>
        <dsp:cNvPr id="0" name=""/>
        <dsp:cNvSpPr/>
      </dsp:nvSpPr>
      <dsp:spPr>
        <a:xfrm>
          <a:off x="6563468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Create connection from Angular Front-End to the API.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endParaRPr lang="en-US" sz="1200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Correct any errors.</a:t>
          </a:r>
        </a:p>
      </dsp:txBody>
      <dsp:txXfrm>
        <a:off x="6563468" y="1187489"/>
        <a:ext cx="1818372" cy="1806356"/>
      </dsp:txXfrm>
    </dsp:sp>
    <dsp:sp modelId="{0EE416CF-D8AE-41BD-BF35-9148040E1274}">
      <dsp:nvSpPr>
        <dsp:cNvPr id="0" name=""/>
        <dsp:cNvSpPr/>
      </dsp:nvSpPr>
      <dsp:spPr>
        <a:xfrm rot="5400000">
          <a:off x="7386299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A9A18-D6AE-4459-8C7F-A17CAB50744A}">
      <dsp:nvSpPr>
        <dsp:cNvPr id="0" name=""/>
        <dsp:cNvSpPr/>
      </dsp:nvSpPr>
      <dsp:spPr>
        <a:xfrm>
          <a:off x="8511724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05</a:t>
          </a:r>
          <a:endParaRPr lang="ru-RU" sz="20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8714224" y="3510000"/>
        <a:ext cx="1834374" cy="810000"/>
      </dsp:txXfrm>
    </dsp:sp>
    <dsp:sp modelId="{7F54B493-FCA8-4A1F-A2B1-FCB26CA9C396}">
      <dsp:nvSpPr>
        <dsp:cNvPr id="0" name=""/>
        <dsp:cNvSpPr/>
      </dsp:nvSpPr>
      <dsp:spPr>
        <a:xfrm>
          <a:off x="8690874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Deploy Front-end to App Services.</a:t>
          </a:r>
        </a:p>
      </dsp:txBody>
      <dsp:txXfrm>
        <a:off x="8690874" y="1187489"/>
        <a:ext cx="1818372" cy="1806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Project Timeline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4522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787583" y="1181100"/>
            <a:ext cx="288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784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B8498729-8E0E-452C-9DE5-20C4280E68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8339" y="5310000"/>
            <a:ext cx="4536000" cy="1548000"/>
          </a:xfrm>
          <a:solidFill>
            <a:schemeClr val="bg1">
              <a:lumMod val="85000"/>
              <a:alpha val="80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02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F6ED01E-03BA-4CB7-BDDB-4A7F0B0DA4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7583" y="5310000"/>
            <a:ext cx="2778470" cy="1548000"/>
          </a:xfrm>
          <a:solidFill>
            <a:schemeClr val="bg1">
              <a:lumMod val="95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01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330606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C51713D-9A60-48EF-A25A-764AEDE9E6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6626" y="5310000"/>
            <a:ext cx="3103200" cy="1548000"/>
          </a:xfrm>
          <a:solidFill>
            <a:schemeClr val="bg1">
              <a:lumMod val="95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3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787583" y="1181100"/>
            <a:ext cx="288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256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4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5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9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7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6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8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6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3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0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4C4A8-C2EB-4D2A-A43E-BE19EA9A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42BD-2E9C-46B7-AFF7-A440C094D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F001-24C4-4191-A568-B1096B9AB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F280-24DB-415F-8DF8-72D7FF3C4BF0}" type="datetimeFigureOut">
              <a:rPr lang="en-US" noProof="0" smtClean="0"/>
              <a:t>5/8/2022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E5E6E-ED1A-4700-A7E8-68DEBCDD6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6C46-B63C-4A83-8155-0AE7FABAD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790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28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diagramData" Target="../diagrams/data2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Project 2 – S.P.A.C.E.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C# Learning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What was built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803478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 descr="SmartArt Process diagram">
            <a:extLst>
              <a:ext uri="{FF2B5EF4-FFF2-40B4-BE49-F238E27FC236}">
                <a16:creationId xmlns:a16="http://schemas.microsoft.com/office/drawing/2014/main" id="{703FAB33-C653-48B0-9838-6BDC8704C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9549154"/>
              </p:ext>
            </p:extLst>
          </p:nvPr>
        </p:nvGraphicFramePr>
        <p:xfrm>
          <a:off x="789873" y="894186"/>
          <a:ext cx="107532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6585CB-312C-4D99-8A71-22BECD2130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bg2"/>
                </a:solidFill>
                <a:latin typeface="+mn-lt"/>
              </a:rPr>
              <a:t>Andrew and Jay went back and forth creating a stable API.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D41C1-17EE-441C-A604-3FDE978E56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bg2"/>
                </a:solidFill>
                <a:latin typeface="+mn-lt"/>
              </a:rPr>
              <a:t>Austin created the main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chemeClr val="bg2"/>
                </a:solidFill>
                <a:latin typeface="+mn-lt"/>
              </a:rPr>
              <a:t>Aure</a:t>
            </a:r>
            <a:r>
              <a:rPr lang="en-US" sz="1200" b="0" dirty="0">
                <a:solidFill>
                  <a:schemeClr val="bg2"/>
                </a:solidFill>
                <a:latin typeface="+mn-lt"/>
              </a:rPr>
              <a:t> and Tuan helped to make up the learning information.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5B7BD-52A2-46CD-9905-3906831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  <a:endParaRPr lang="en-US" b="0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0D3D6B-80DD-4821-B86D-75FFA8C446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46626" y="5310000"/>
            <a:ext cx="3096000" cy="154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bg2"/>
                </a:solidFill>
                <a:latin typeface="+mn-lt"/>
              </a:rPr>
              <a:t>Andrew and Jay used Entity Framework (Code-First) to create our tables in the database.</a:t>
            </a:r>
          </a:p>
        </p:txBody>
      </p:sp>
      <p:sp>
        <p:nvSpPr>
          <p:cNvPr id="10" name="Rectangle 9" descr="Red square">
            <a:extLst>
              <a:ext uri="{FF2B5EF4-FFF2-40B4-BE49-F238E27FC236}">
                <a16:creationId xmlns:a16="http://schemas.microsoft.com/office/drawing/2014/main" id="{A12CC26A-5315-4976-ADC0-5433567BBAE9}"/>
              </a:ext>
            </a:extLst>
          </p:cNvPr>
          <p:cNvSpPr/>
          <p:nvPr/>
        </p:nvSpPr>
        <p:spPr>
          <a:xfrm>
            <a:off x="790594" y="1892518"/>
            <a:ext cx="688931" cy="6889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 descr="Orange square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2917717" y="1892518"/>
            <a:ext cx="688931" cy="6889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 descr="Orange square">
            <a:extLst>
              <a:ext uri="{FF2B5EF4-FFF2-40B4-BE49-F238E27FC236}">
                <a16:creationId xmlns:a16="http://schemas.microsoft.com/office/drawing/2014/main" id="{3465B29B-8058-46D1-9660-8E77A907D117}"/>
              </a:ext>
            </a:extLst>
          </p:cNvPr>
          <p:cNvSpPr/>
          <p:nvPr/>
        </p:nvSpPr>
        <p:spPr>
          <a:xfrm>
            <a:off x="5050060" y="1875283"/>
            <a:ext cx="688931" cy="68893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 descr="Orange square">
            <a:extLst>
              <a:ext uri="{FF2B5EF4-FFF2-40B4-BE49-F238E27FC236}">
                <a16:creationId xmlns:a16="http://schemas.microsoft.com/office/drawing/2014/main" id="{EEFF73B8-4E1C-489B-A505-D683624E688D}"/>
              </a:ext>
            </a:extLst>
          </p:cNvPr>
          <p:cNvSpPr/>
          <p:nvPr/>
        </p:nvSpPr>
        <p:spPr>
          <a:xfrm>
            <a:off x="7172120" y="1892518"/>
            <a:ext cx="688931" cy="68893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ectangle 15" descr="Yellow square">
            <a:extLst>
              <a:ext uri="{FF2B5EF4-FFF2-40B4-BE49-F238E27FC236}">
                <a16:creationId xmlns:a16="http://schemas.microsoft.com/office/drawing/2014/main" id="{5B34B083-2C6A-4916-B16C-EEDE2F7E0A91}"/>
              </a:ext>
            </a:extLst>
          </p:cNvPr>
          <p:cNvSpPr/>
          <p:nvPr/>
        </p:nvSpPr>
        <p:spPr>
          <a:xfrm>
            <a:off x="9310332" y="1892518"/>
            <a:ext cx="688931" cy="68893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8" name="Graphic 17" descr="Clock">
            <a:extLst>
              <a:ext uri="{FF2B5EF4-FFF2-40B4-BE49-F238E27FC236}">
                <a16:creationId xmlns:a16="http://schemas.microsoft.com/office/drawing/2014/main" id="{429D621D-3AC8-4789-B37A-514D514B81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048" y="2012365"/>
            <a:ext cx="432000" cy="432000"/>
          </a:xfrm>
          <a:prstGeom prst="rect">
            <a:avLst/>
          </a:prstGeom>
        </p:spPr>
      </p:pic>
      <p:pic>
        <p:nvPicPr>
          <p:cNvPr id="19" name="Graphic 18" descr="Target">
            <a:extLst>
              <a:ext uri="{FF2B5EF4-FFF2-40B4-BE49-F238E27FC236}">
                <a16:creationId xmlns:a16="http://schemas.microsoft.com/office/drawing/2014/main" id="{9FBDC2B8-6333-4FE7-85AE-BAA8AC4753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60087" y="2012365"/>
            <a:ext cx="432000" cy="432000"/>
          </a:xfrm>
          <a:prstGeom prst="rect">
            <a:avLst/>
          </a:prstGeom>
        </p:spPr>
      </p:pic>
      <p:pic>
        <p:nvPicPr>
          <p:cNvPr id="24" name="Graphic 23" descr="Research">
            <a:extLst>
              <a:ext uri="{FF2B5EF4-FFF2-40B4-BE49-F238E27FC236}">
                <a16:creationId xmlns:a16="http://schemas.microsoft.com/office/drawing/2014/main" id="{B3B066BF-DC70-46FA-B9ED-2111EF601B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8959" y="2012365"/>
            <a:ext cx="432000" cy="432000"/>
          </a:xfrm>
          <a:prstGeom prst="rect">
            <a:avLst/>
          </a:prstGeom>
        </p:spPr>
      </p:pic>
      <p:pic>
        <p:nvPicPr>
          <p:cNvPr id="25" name="Graphic 24" descr="Flip calendar">
            <a:extLst>
              <a:ext uri="{FF2B5EF4-FFF2-40B4-BE49-F238E27FC236}">
                <a16:creationId xmlns:a16="http://schemas.microsoft.com/office/drawing/2014/main" id="{8E331209-A339-4EA7-9A9C-60B841670A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05283" y="2012365"/>
            <a:ext cx="432000" cy="432000"/>
          </a:xfrm>
          <a:prstGeom prst="rect">
            <a:avLst/>
          </a:prstGeom>
        </p:spPr>
      </p:pic>
      <p:pic>
        <p:nvPicPr>
          <p:cNvPr id="26" name="Graphic 25" descr="Presentation with bar chart">
            <a:extLst>
              <a:ext uri="{FF2B5EF4-FFF2-40B4-BE49-F238E27FC236}">
                <a16:creationId xmlns:a16="http://schemas.microsoft.com/office/drawing/2014/main" id="{E30E2A91-829E-4A17-993C-634E1C3B82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38797" y="2012365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8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Database Tables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5D2E7A67-539C-3138-1C2C-C6E211C26C7E}"/>
              </a:ext>
            </a:extLst>
          </p:cNvPr>
          <p:cNvSpPr txBox="1">
            <a:spLocks/>
          </p:cNvSpPr>
          <p:nvPr/>
        </p:nvSpPr>
        <p:spPr>
          <a:xfrm>
            <a:off x="447817" y="874643"/>
            <a:ext cx="7368596" cy="60889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Table</a:t>
            </a:r>
          </a:p>
        </p:txBody>
      </p:sp>
      <p:graphicFrame>
        <p:nvGraphicFramePr>
          <p:cNvPr id="8" name="Table Placeholder 10">
            <a:extLst>
              <a:ext uri="{FF2B5EF4-FFF2-40B4-BE49-F238E27FC236}">
                <a16:creationId xmlns:a16="http://schemas.microsoft.com/office/drawing/2014/main" id="{96ECF220-925D-0322-344F-AF41E951B5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0358529"/>
              </p:ext>
            </p:extLst>
          </p:nvPr>
        </p:nvGraphicFramePr>
        <p:xfrm>
          <a:off x="447817" y="1474920"/>
          <a:ext cx="8683756" cy="698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939">
                  <a:extLst>
                    <a:ext uri="{9D8B030D-6E8A-4147-A177-3AD203B41FA5}">
                      <a16:colId xmlns:a16="http://schemas.microsoft.com/office/drawing/2014/main" val="4235906612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84311610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1235871454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126728798"/>
                    </a:ext>
                  </a:extLst>
                </a:gridCol>
              </a:tblGrid>
              <a:tr h="698309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 err="1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>
                          <a:solidFill>
                            <a:srgbClr val="3F3F3F"/>
                          </a:solidFill>
                        </a:rPr>
                        <a:t>UserName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3F3F3F"/>
                          </a:solidFill>
                        </a:rPr>
                        <a:t>Email</a:t>
                      </a: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512D438-99F8-69F7-A647-5F30F7D74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61202"/>
              </p:ext>
            </p:extLst>
          </p:nvPr>
        </p:nvGraphicFramePr>
        <p:xfrm>
          <a:off x="447816" y="2847355"/>
          <a:ext cx="6512817" cy="698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939">
                  <a:extLst>
                    <a:ext uri="{9D8B030D-6E8A-4147-A177-3AD203B41FA5}">
                      <a16:colId xmlns:a16="http://schemas.microsoft.com/office/drawing/2014/main" val="310397551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728359105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39092086"/>
                    </a:ext>
                  </a:extLst>
                </a:gridCol>
              </a:tblGrid>
              <a:tr h="698309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 err="1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Comment_ID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>
                          <a:solidFill>
                            <a:srgbClr val="3F3F3F"/>
                          </a:solidFill>
                        </a:rPr>
                        <a:t>Comment_Descrip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 err="1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761024"/>
                  </a:ext>
                </a:extLst>
              </a:tr>
            </a:tbl>
          </a:graphicData>
        </a:graphic>
      </p:graphicFrame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83BBCE6-6FE4-6B5A-990C-F5910DD89984}"/>
              </a:ext>
            </a:extLst>
          </p:cNvPr>
          <p:cNvSpPr txBox="1">
            <a:spLocks/>
          </p:cNvSpPr>
          <p:nvPr/>
        </p:nvSpPr>
        <p:spPr>
          <a:xfrm>
            <a:off x="447817" y="2359015"/>
            <a:ext cx="7368596" cy="60889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Comment Table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D2C516F5-35D3-D298-0626-2F9ADFB634B1}"/>
              </a:ext>
            </a:extLst>
          </p:cNvPr>
          <p:cNvSpPr txBox="1">
            <a:spLocks/>
          </p:cNvSpPr>
          <p:nvPr/>
        </p:nvSpPr>
        <p:spPr>
          <a:xfrm>
            <a:off x="447817" y="3697355"/>
            <a:ext cx="7368596" cy="60889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Challenge Table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7BEE6B1-C9B3-68CD-9AB4-0579A9B35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075151"/>
              </p:ext>
            </p:extLst>
          </p:nvPr>
        </p:nvGraphicFramePr>
        <p:xfrm>
          <a:off x="447816" y="4185695"/>
          <a:ext cx="4341878" cy="698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939">
                  <a:extLst>
                    <a:ext uri="{9D8B030D-6E8A-4147-A177-3AD203B41FA5}">
                      <a16:colId xmlns:a16="http://schemas.microsoft.com/office/drawing/2014/main" val="310397551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728359105"/>
                    </a:ext>
                  </a:extLst>
                </a:gridCol>
              </a:tblGrid>
              <a:tr h="698309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 err="1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Challenge_ID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>
                          <a:solidFill>
                            <a:srgbClr val="3F3F3F"/>
                          </a:solidFill>
                        </a:rPr>
                        <a:t>Challenge_Descrip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761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Make good folder and branch structures.</a:t>
            </a:r>
          </a:p>
          <a:p>
            <a:pPr lvl="0"/>
            <a:r>
              <a:rPr lang="en-US" dirty="0"/>
              <a:t>Work from the same project folder.</a:t>
            </a:r>
          </a:p>
          <a:p>
            <a:pPr lvl="0"/>
            <a:r>
              <a:rPr lang="en-US" dirty="0"/>
              <a:t>Update early and often.</a:t>
            </a:r>
          </a:p>
          <a:p>
            <a:pPr lvl="0"/>
            <a:r>
              <a:rPr lang="en-US" dirty="0"/>
              <a:t>Interconnected communication is key.</a:t>
            </a:r>
          </a:p>
          <a:p>
            <a:pPr lvl="0"/>
            <a:r>
              <a:rPr lang="en-US" dirty="0"/>
              <a:t>Work on one component at a time.</a:t>
            </a:r>
          </a:p>
          <a:p>
            <a:pPr lvl="0"/>
            <a:r>
              <a:rPr lang="en-US" dirty="0"/>
              <a:t>Watch out for your commits.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 for listening everyone!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Andrew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</a:rPr>
              <a:t>Aure</a:t>
            </a: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Austin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Jay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Tuan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Custom 53">
      <a:dk1>
        <a:sysClr val="windowText" lastClr="000000"/>
      </a:dk1>
      <a:lt1>
        <a:sysClr val="window" lastClr="FFFFFF"/>
      </a:lt1>
      <a:dk2>
        <a:srgbClr val="666666"/>
      </a:dk2>
      <a:lt2>
        <a:srgbClr val="808080"/>
      </a:lt2>
      <a:accent1>
        <a:srgbClr val="ED1C24"/>
      </a:accent1>
      <a:accent2>
        <a:srgbClr val="F15A24"/>
      </a:accent2>
      <a:accent3>
        <a:srgbClr val="F7931E"/>
      </a:accent3>
      <a:accent4>
        <a:srgbClr val="FBB03B"/>
      </a:accent4>
      <a:accent5>
        <a:srgbClr val="FCCB00"/>
      </a:accent5>
      <a:accent6>
        <a:srgbClr val="70AD47"/>
      </a:accent6>
      <a:hlink>
        <a:srgbClr val="666666"/>
      </a:hlink>
      <a:folHlink>
        <a:srgbClr val="666666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line from SmartArt_01_MO - v4" id="{E57269B8-54F0-49BD-A8EA-8A70876CC409}" vid="{E9570212-5BEE-4588-9CB3-61D60C5AAAE2}"/>
    </a:ext>
  </a:extLst>
</a:theme>
</file>

<file path=ppt/theme/theme3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304</TotalTime>
  <Words>250</Words>
  <Application>Microsoft Office PowerPoint</Application>
  <PresentationFormat>Widescreen</PresentationFormat>
  <Paragraphs>60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Century Gothic</vt:lpstr>
      <vt:lpstr>Gill Sans MT</vt:lpstr>
      <vt:lpstr>Wingdings 2</vt:lpstr>
      <vt:lpstr>Dividend</vt:lpstr>
      <vt:lpstr>Office Theme</vt:lpstr>
      <vt:lpstr>Blue atom design template</vt:lpstr>
      <vt:lpstr>Project 2 – S.P.A.C.E. </vt:lpstr>
      <vt:lpstr>What was built</vt:lpstr>
      <vt:lpstr>Project Timeline</vt:lpstr>
      <vt:lpstr>Database Tables</vt:lpstr>
      <vt:lpstr>WHAT WE HAVE LEARNED</vt:lpstr>
      <vt:lpstr>Thank You for listening everyone!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– S.P.A.C.E.</dc:title>
  <dc:creator>No Name Person</dc:creator>
  <cp:lastModifiedBy>No Name Person</cp:lastModifiedBy>
  <cp:revision>1</cp:revision>
  <dcterms:created xsi:type="dcterms:W3CDTF">2022-05-06T14:47:15Z</dcterms:created>
  <dcterms:modified xsi:type="dcterms:W3CDTF">2022-05-08T15:03:09Z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