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74c089a9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74c089a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174c089a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174c089a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74c089a9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74c089a9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74c089a9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74c089a9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174c089a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174c089a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174c089a9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174c089a9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174c089a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74c089a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 arraylist linkedlist stack vector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oracle.com/javase/8/docs/api/java/util/List.html" TargetMode="External"/><Relationship Id="rId4" Type="http://schemas.openxmlformats.org/officeDocument/2006/relationships/hyperlink" Target="https://docs.oracle.com/javase/8/docs/api/java/util/ArrayList.html" TargetMode="External"/><Relationship Id="rId5" Type="http://schemas.openxmlformats.org/officeDocument/2006/relationships/hyperlink" Target="https://docs.oracle.com/javase/8/docs/api/java/util/LinkedList.html" TargetMode="External"/><Relationship Id="rId6" Type="http://schemas.openxmlformats.org/officeDocument/2006/relationships/hyperlink" Target="https://docs.oracle.com/javase/8/docs/api/java/util/concurrent/CopyOnWriteArrayLis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gif"/><Relationship Id="rId4" Type="http://schemas.openxmlformats.org/officeDocument/2006/relationships/image" Target="../media/image4.png"/><Relationship Id="rId5" Type="http://schemas.openxmlformats.org/officeDocument/2006/relationships/image" Target="../media/image1.jpg"/><Relationship Id="rId6" Type="http://schemas.openxmlformats.org/officeDocument/2006/relationships/image" Target="../media/image2.jpg"/><Relationship Id="rId7"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Lists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the List Data Structure? </a:t>
            </a:r>
            <a:endParaRPr/>
          </a:p>
        </p:txBody>
      </p:sp>
      <p:sp>
        <p:nvSpPr>
          <p:cNvPr id="69" name="Google Shape;69;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What is a data structure?</a:t>
            </a:r>
            <a:endParaRPr sz="1200"/>
          </a:p>
          <a:p>
            <a:pPr indent="-304800" lvl="1" marL="914400" rtl="0" algn="l">
              <a:spcBef>
                <a:spcPts val="0"/>
              </a:spcBef>
              <a:spcAft>
                <a:spcPts val="0"/>
              </a:spcAft>
              <a:buSzPts val="1200"/>
              <a:buChar char="○"/>
            </a:pPr>
            <a:r>
              <a:rPr lang="en" sz="1200"/>
              <a:t>A Data structure is a particular way of storing and organizing data in a computer system so that operations on the data can be implemented more efficiently.</a:t>
            </a:r>
            <a:endParaRPr sz="1200"/>
          </a:p>
          <a:p>
            <a:pPr indent="-304800" lvl="0" marL="457200" rtl="0" algn="l">
              <a:spcBef>
                <a:spcPts val="0"/>
              </a:spcBef>
              <a:spcAft>
                <a:spcPts val="0"/>
              </a:spcAft>
              <a:buSzPts val="1200"/>
              <a:buChar char="●"/>
            </a:pPr>
            <a:r>
              <a:rPr lang="en" sz="1200"/>
              <a:t>Opposed to “unstructured” data</a:t>
            </a:r>
            <a:endParaRPr sz="1200"/>
          </a:p>
          <a:p>
            <a:pPr indent="-304800" lvl="1" marL="914400" rtl="0" algn="l">
              <a:spcBef>
                <a:spcPts val="0"/>
              </a:spcBef>
              <a:spcAft>
                <a:spcPts val="0"/>
              </a:spcAft>
              <a:buSzPts val="1200"/>
              <a:buChar char="○"/>
            </a:pPr>
            <a:r>
              <a:rPr lang="en" sz="1200"/>
              <a:t>This means it does not have a data model and is not organized in a way that will allow efficient operation on the said data. </a:t>
            </a:r>
            <a:endParaRPr sz="1200"/>
          </a:p>
          <a:p>
            <a:pPr indent="-304800" lvl="0" marL="457200" rtl="0" algn="l">
              <a:spcBef>
                <a:spcPts val="0"/>
              </a:spcBef>
              <a:spcAft>
                <a:spcPts val="0"/>
              </a:spcAft>
              <a:buSzPts val="1200"/>
              <a:buChar char="●"/>
            </a:pPr>
            <a:r>
              <a:rPr lang="en" sz="1200"/>
              <a:t>In Java, a list interface is an ordered collection of objects in which duplicate values can be stored. Since a List preserves the insertion order, it allows positional access and insertion of elements.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2290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Different Implementations (Fatemeh)</a:t>
            </a:r>
            <a:endParaRPr/>
          </a:p>
        </p:txBody>
      </p:sp>
      <p:sp>
        <p:nvSpPr>
          <p:cNvPr id="75" name="Google Shape;75;p15"/>
          <p:cNvSpPr txBox="1"/>
          <p:nvPr>
            <p:ph idx="1" type="body"/>
          </p:nvPr>
        </p:nvSpPr>
        <p:spPr>
          <a:xfrm>
            <a:off x="387900" y="858625"/>
            <a:ext cx="8368200" cy="4150800"/>
          </a:xfrm>
          <a:prstGeom prst="rect">
            <a:avLst/>
          </a:prstGeom>
        </p:spPr>
        <p:txBody>
          <a:bodyPr anchorCtr="0" anchor="t" bIns="91425" lIns="91425" spcFirstLastPara="1" rIns="91425" wrap="square" tIns="91425">
            <a:normAutofit fontScale="25000" lnSpcReduction="20000"/>
          </a:bodyPr>
          <a:lstStyle/>
          <a:p>
            <a:pPr indent="-314691" lvl="0" marL="457200" rtl="0" algn="l">
              <a:lnSpc>
                <a:spcPct val="150000"/>
              </a:lnSpc>
              <a:spcBef>
                <a:spcPts val="1800"/>
              </a:spcBef>
              <a:spcAft>
                <a:spcPts val="0"/>
              </a:spcAft>
              <a:buSzPct val="100000"/>
              <a:buFont typeface="Arial"/>
              <a:buChar char="➔"/>
            </a:pPr>
            <a:r>
              <a:rPr lang="en" sz="5423">
                <a:latin typeface="Arial"/>
                <a:ea typeface="Arial"/>
                <a:cs typeface="Arial"/>
                <a:sym typeface="Arial"/>
              </a:rPr>
              <a:t>General-Purpose List Implementations</a:t>
            </a:r>
            <a:r>
              <a:rPr lang="en" sz="5423">
                <a:latin typeface="Arial"/>
                <a:ea typeface="Arial"/>
                <a:cs typeface="Arial"/>
                <a:sym typeface="Arial"/>
              </a:rPr>
              <a:t>:</a:t>
            </a:r>
            <a:endParaRPr sz="5423">
              <a:latin typeface="Arial"/>
              <a:ea typeface="Arial"/>
              <a:cs typeface="Arial"/>
              <a:sym typeface="Arial"/>
            </a:endParaRPr>
          </a:p>
          <a:p>
            <a:pPr indent="0" lvl="0" marL="914400" rtl="0" algn="l">
              <a:lnSpc>
                <a:spcPct val="150000"/>
              </a:lnSpc>
              <a:spcBef>
                <a:spcPts val="1800"/>
              </a:spcBef>
              <a:spcAft>
                <a:spcPts val="0"/>
              </a:spcAft>
              <a:buNone/>
            </a:pPr>
            <a:r>
              <a:rPr lang="en" sz="4323"/>
              <a:t>There are two general-purpose </a:t>
            </a:r>
            <a:r>
              <a:rPr lang="en" sz="4323">
                <a:uFill>
                  <a:noFill/>
                </a:uFill>
                <a:hlinkClick r:id="rId3"/>
              </a:rPr>
              <a:t>List</a:t>
            </a:r>
            <a:r>
              <a:rPr lang="en" sz="4323"/>
              <a:t> implementations — </a:t>
            </a:r>
            <a:r>
              <a:rPr lang="en" sz="4323">
                <a:uFill>
                  <a:noFill/>
                </a:uFill>
                <a:hlinkClick r:id="rId4"/>
              </a:rPr>
              <a:t>ArrayList</a:t>
            </a:r>
            <a:r>
              <a:rPr lang="en" sz="4323"/>
              <a:t> and </a:t>
            </a:r>
            <a:r>
              <a:rPr lang="en" sz="4323">
                <a:uFill>
                  <a:noFill/>
                </a:uFill>
                <a:hlinkClick r:id="rId5"/>
              </a:rPr>
              <a:t>LinkedList</a:t>
            </a:r>
            <a:r>
              <a:rPr lang="en" sz="4323"/>
              <a:t>.</a:t>
            </a:r>
            <a:endParaRPr sz="5423">
              <a:latin typeface="Arial"/>
              <a:ea typeface="Arial"/>
              <a:cs typeface="Arial"/>
              <a:sym typeface="Arial"/>
            </a:endParaRPr>
          </a:p>
          <a:p>
            <a:pPr indent="-314691" lvl="1" marL="914400" rtl="0" algn="l">
              <a:lnSpc>
                <a:spcPct val="150000"/>
              </a:lnSpc>
              <a:spcBef>
                <a:spcPts val="1800"/>
              </a:spcBef>
              <a:spcAft>
                <a:spcPts val="0"/>
              </a:spcAft>
              <a:buSzPct val="100000"/>
              <a:buFont typeface="Arial"/>
              <a:buChar char="◆"/>
            </a:pPr>
            <a:r>
              <a:rPr lang="en" sz="5423">
                <a:latin typeface="Arial"/>
                <a:ea typeface="Arial"/>
                <a:cs typeface="Arial"/>
                <a:sym typeface="Arial"/>
              </a:rPr>
              <a:t>ArrayList : </a:t>
            </a:r>
            <a:endParaRPr sz="5423">
              <a:latin typeface="Arial"/>
              <a:ea typeface="Arial"/>
              <a:cs typeface="Arial"/>
              <a:sym typeface="Arial"/>
            </a:endParaRPr>
          </a:p>
          <a:p>
            <a:pPr indent="0" lvl="0" marL="1828800" marR="0" rtl="0" algn="l">
              <a:lnSpc>
                <a:spcPct val="150000"/>
              </a:lnSpc>
              <a:spcBef>
                <a:spcPts val="400"/>
              </a:spcBef>
              <a:spcAft>
                <a:spcPts val="0"/>
              </a:spcAft>
              <a:buNone/>
            </a:pPr>
            <a:r>
              <a:rPr lang="en" sz="4323"/>
              <a:t>The ArrayList class is a resizable array, which can be found in the java.util package.</a:t>
            </a:r>
            <a:endParaRPr sz="4323"/>
          </a:p>
          <a:p>
            <a:pPr indent="0" lvl="0" marL="1828800" marR="0" rtl="0" algn="l">
              <a:lnSpc>
                <a:spcPct val="150000"/>
              </a:lnSpc>
              <a:spcBef>
                <a:spcPts val="0"/>
              </a:spcBef>
              <a:spcAft>
                <a:spcPts val="0"/>
              </a:spcAft>
              <a:buNone/>
            </a:pPr>
            <a:r>
              <a:rPr lang="en" sz="4323"/>
              <a:t>The difference between a built-in array and an ArrayList in Java, is that the size of an array cannot be modified (if you want to add or remove elements to/from an array, you have to create a new one). While elements can be added and removed from an ArrayList whenever you want. </a:t>
            </a:r>
            <a:endParaRPr sz="4323"/>
          </a:p>
          <a:p>
            <a:pPr indent="-314691" lvl="1" marL="914400" rtl="0" algn="l">
              <a:lnSpc>
                <a:spcPct val="150000"/>
              </a:lnSpc>
              <a:spcBef>
                <a:spcPts val="0"/>
              </a:spcBef>
              <a:spcAft>
                <a:spcPts val="0"/>
              </a:spcAft>
              <a:buSzPct val="100000"/>
              <a:buFont typeface="Arial"/>
              <a:buChar char="◆"/>
            </a:pPr>
            <a:r>
              <a:rPr lang="en" sz="5423">
                <a:latin typeface="Arial"/>
                <a:ea typeface="Arial"/>
                <a:cs typeface="Arial"/>
                <a:sym typeface="Arial"/>
              </a:rPr>
              <a:t>LinkedList: </a:t>
            </a:r>
            <a:endParaRPr sz="4923">
              <a:solidFill>
                <a:srgbClr val="000000"/>
              </a:solidFill>
              <a:highlight>
                <a:schemeClr val="dk1"/>
              </a:highlight>
              <a:latin typeface="Arial"/>
              <a:ea typeface="Arial"/>
              <a:cs typeface="Arial"/>
              <a:sym typeface="Arial"/>
            </a:endParaRPr>
          </a:p>
          <a:p>
            <a:pPr indent="0" lvl="0" marL="1828800" rtl="0" algn="l">
              <a:lnSpc>
                <a:spcPct val="150000"/>
              </a:lnSpc>
              <a:spcBef>
                <a:spcPts val="1200"/>
              </a:spcBef>
              <a:spcAft>
                <a:spcPts val="0"/>
              </a:spcAft>
              <a:buNone/>
            </a:pPr>
            <a:r>
              <a:rPr lang="en" sz="4123"/>
              <a:t>The LinkedList class is a collection which can contain many objects of the same type, just like the ArrayList.</a:t>
            </a:r>
            <a:endParaRPr sz="4923">
              <a:solidFill>
                <a:srgbClr val="000000"/>
              </a:solidFill>
              <a:highlight>
                <a:schemeClr val="dk1"/>
              </a:highlight>
              <a:latin typeface="Arial"/>
              <a:ea typeface="Arial"/>
              <a:cs typeface="Arial"/>
              <a:sym typeface="Arial"/>
            </a:endParaRPr>
          </a:p>
          <a:p>
            <a:pPr indent="-314691" lvl="0" marL="457200" rtl="0" algn="l">
              <a:spcBef>
                <a:spcPts val="1800"/>
              </a:spcBef>
              <a:spcAft>
                <a:spcPts val="0"/>
              </a:spcAft>
              <a:buSzPct val="100000"/>
              <a:buFont typeface="Arial"/>
              <a:buChar char="➔"/>
            </a:pPr>
            <a:r>
              <a:rPr lang="en" sz="5423">
                <a:latin typeface="Arial"/>
                <a:ea typeface="Arial"/>
                <a:cs typeface="Arial"/>
                <a:sym typeface="Arial"/>
              </a:rPr>
              <a:t>Special-Purpose List Implementations</a:t>
            </a:r>
            <a:endParaRPr sz="5423">
              <a:latin typeface="Arial"/>
              <a:ea typeface="Arial"/>
              <a:cs typeface="Arial"/>
              <a:sym typeface="Arial"/>
            </a:endParaRPr>
          </a:p>
          <a:p>
            <a:pPr indent="-314691" lvl="1" marL="914400" rtl="0" algn="l">
              <a:spcBef>
                <a:spcPts val="0"/>
              </a:spcBef>
              <a:spcAft>
                <a:spcPts val="0"/>
              </a:spcAft>
              <a:buSzPct val="100000"/>
              <a:buFont typeface="Arial"/>
              <a:buChar char="◆"/>
            </a:pPr>
            <a:r>
              <a:rPr lang="en" sz="5423">
                <a:uFill>
                  <a:noFill/>
                </a:uFill>
                <a:latin typeface="Arial"/>
                <a:ea typeface="Arial"/>
                <a:cs typeface="Arial"/>
                <a:sym typeface="Arial"/>
                <a:hlinkClick r:id="rId6"/>
              </a:rPr>
              <a:t>CopyOnWriteArrayList</a:t>
            </a:r>
            <a:r>
              <a:rPr lang="en" sz="5423">
                <a:latin typeface="Arial"/>
                <a:ea typeface="Arial"/>
                <a:cs typeface="Arial"/>
                <a:sym typeface="Arial"/>
              </a:rPr>
              <a:t> : </a:t>
            </a:r>
            <a:r>
              <a:rPr lang="en" sz="4323"/>
              <a:t>is a List implementation backed up by a copy-on-write array. </a:t>
            </a:r>
            <a:endParaRPr sz="5423">
              <a:latin typeface="Arial"/>
              <a:ea typeface="Arial"/>
              <a:cs typeface="Arial"/>
              <a:sym typeface="Arial"/>
            </a:endParaRPr>
          </a:p>
          <a:p>
            <a:pPr indent="-314691" lvl="1" marL="914400" rtl="0" algn="l">
              <a:spcBef>
                <a:spcPts val="0"/>
              </a:spcBef>
              <a:spcAft>
                <a:spcPts val="0"/>
              </a:spcAft>
              <a:buSzPct val="100000"/>
              <a:buFont typeface="Arial"/>
              <a:buChar char="◆"/>
            </a:pPr>
            <a:r>
              <a:rPr lang="en" sz="5423">
                <a:latin typeface="Arial"/>
                <a:ea typeface="Arial"/>
                <a:cs typeface="Arial"/>
                <a:sym typeface="Arial"/>
              </a:rPr>
              <a:t>Vector</a:t>
            </a:r>
            <a:endParaRPr sz="5423">
              <a:latin typeface="Arial"/>
              <a:ea typeface="Arial"/>
              <a:cs typeface="Arial"/>
              <a:sym typeface="Arial"/>
            </a:endParaRPr>
          </a:p>
          <a:p>
            <a:pPr indent="0" lvl="0" marL="457200" rtl="0" algn="l">
              <a:spcBef>
                <a:spcPts val="400"/>
              </a:spcBef>
              <a:spcAft>
                <a:spcPts val="0"/>
              </a:spcAft>
              <a:buNone/>
            </a:pPr>
            <a:r>
              <a:t/>
            </a:r>
            <a:endParaRPr sz="3400"/>
          </a:p>
          <a:p>
            <a:pPr indent="0" lvl="0" marL="0" rtl="0" algn="l">
              <a:spcBef>
                <a:spcPts val="1800"/>
              </a:spcBef>
              <a:spcAft>
                <a:spcPts val="0"/>
              </a:spcAft>
              <a:buNone/>
            </a:pPr>
            <a:r>
              <a:t/>
            </a:r>
            <a:endParaRPr sz="3400"/>
          </a:p>
          <a:p>
            <a:pPr indent="0" lvl="0" marL="0" rtl="0" algn="l">
              <a:spcBef>
                <a:spcPts val="800"/>
              </a:spcBef>
              <a:spcAft>
                <a:spcPts val="0"/>
              </a:spcAft>
              <a:buNone/>
            </a:pPr>
            <a:r>
              <a:t/>
            </a:r>
            <a:endParaRPr sz="3400"/>
          </a:p>
          <a:p>
            <a:pPr indent="0" lvl="0" marL="0" rtl="0" algn="l">
              <a:spcBef>
                <a:spcPts val="800"/>
              </a:spcBef>
              <a:spcAft>
                <a:spcPts val="0"/>
              </a:spcAft>
              <a:buNone/>
            </a:pPr>
            <a:r>
              <a:t/>
            </a:r>
            <a:endParaRPr sz="24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sz="24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sz="24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sz="2400">
              <a:solidFill>
                <a:srgbClr val="000000"/>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4086100" y="342200"/>
            <a:ext cx="1476375" cy="1912575"/>
          </a:xfrm>
          <a:prstGeom prst="rect">
            <a:avLst/>
          </a:prstGeom>
          <a:noFill/>
          <a:ln>
            <a:noFill/>
          </a:ln>
        </p:spPr>
      </p:pic>
      <p:pic>
        <p:nvPicPr>
          <p:cNvPr id="81" name="Google Shape;81;p16"/>
          <p:cNvPicPr preferRelativeResize="0"/>
          <p:nvPr/>
        </p:nvPicPr>
        <p:blipFill>
          <a:blip r:embed="rId4">
            <a:alphaModFix/>
          </a:blip>
          <a:stretch>
            <a:fillRect/>
          </a:stretch>
        </p:blipFill>
        <p:spPr>
          <a:xfrm>
            <a:off x="1343898" y="675960"/>
            <a:ext cx="1144851" cy="1082125"/>
          </a:xfrm>
          <a:prstGeom prst="rect">
            <a:avLst/>
          </a:prstGeom>
          <a:noFill/>
          <a:ln>
            <a:noFill/>
          </a:ln>
        </p:spPr>
      </p:pic>
      <p:pic>
        <p:nvPicPr>
          <p:cNvPr id="82" name="Google Shape;82;p16"/>
          <p:cNvPicPr preferRelativeResize="0"/>
          <p:nvPr/>
        </p:nvPicPr>
        <p:blipFill rotWithShape="1">
          <a:blip r:embed="rId5">
            <a:alphaModFix/>
          </a:blip>
          <a:srcRect b="8541" l="19650" r="22825" t="18262"/>
          <a:stretch/>
        </p:blipFill>
        <p:spPr>
          <a:xfrm>
            <a:off x="2760201" y="838912"/>
            <a:ext cx="964400" cy="919150"/>
          </a:xfrm>
          <a:prstGeom prst="rect">
            <a:avLst/>
          </a:prstGeom>
          <a:noFill/>
          <a:ln>
            <a:noFill/>
          </a:ln>
        </p:spPr>
      </p:pic>
      <p:sp>
        <p:nvSpPr>
          <p:cNvPr id="83" name="Google Shape;83;p16"/>
          <p:cNvSpPr txBox="1"/>
          <p:nvPr>
            <p:ph type="title"/>
          </p:nvPr>
        </p:nvSpPr>
        <p:spPr>
          <a:xfrm>
            <a:off x="310300" y="2584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Useful Case(Chenxi)</a:t>
            </a:r>
            <a:endParaRPr/>
          </a:p>
        </p:txBody>
      </p:sp>
      <p:sp>
        <p:nvSpPr>
          <p:cNvPr id="84" name="Google Shape;84;p16"/>
          <p:cNvSpPr txBox="1"/>
          <p:nvPr>
            <p:ph idx="1" type="body"/>
          </p:nvPr>
        </p:nvSpPr>
        <p:spPr>
          <a:xfrm>
            <a:off x="310300" y="1279224"/>
            <a:ext cx="8368200" cy="3078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Array List:</a:t>
            </a:r>
            <a:endParaRPr/>
          </a:p>
          <a:p>
            <a:pPr indent="0" lvl="0" marL="0" rtl="0" algn="l">
              <a:spcBef>
                <a:spcPts val="1200"/>
              </a:spcBef>
              <a:spcAft>
                <a:spcPts val="0"/>
              </a:spcAft>
              <a:buNone/>
            </a:pPr>
            <a:r>
              <a:rPr lang="en"/>
              <a:t>store dynamically sized collection of elements</a:t>
            </a:r>
            <a:endParaRPr/>
          </a:p>
          <a:p>
            <a:pPr indent="0" lvl="0" marL="0" rtl="0" algn="l">
              <a:spcBef>
                <a:spcPts val="1200"/>
              </a:spcBef>
              <a:spcAft>
                <a:spcPts val="0"/>
              </a:spcAft>
              <a:buNone/>
            </a:pPr>
            <a:r>
              <a:rPr lang="en"/>
              <a:t>Since an array is static in nature i.e. you cannot change the size of an array once created, So, if you need an array which can resize itself then you should use the ArrayList. This is the fundamental difference between an array and an ArrayList.</a:t>
            </a:r>
            <a:endParaRPr/>
          </a:p>
          <a:p>
            <a:pPr indent="0" lvl="0" marL="0" rtl="0" algn="l">
              <a:spcBef>
                <a:spcPts val="1200"/>
              </a:spcBef>
              <a:spcAft>
                <a:spcPts val="0"/>
              </a:spcAft>
              <a:buNone/>
            </a:pPr>
            <a:r>
              <a:rPr lang="en"/>
              <a:t>ArrayList provides constant time for search operation, so it is better to use ArrayList if searching is more frequent operation than add and remove operation.</a:t>
            </a:r>
            <a:endParaRPr/>
          </a:p>
          <a:p>
            <a:pPr indent="0" lvl="0" marL="0" rtl="0" algn="l">
              <a:spcBef>
                <a:spcPts val="1200"/>
              </a:spcBef>
              <a:spcAft>
                <a:spcPts val="0"/>
              </a:spcAft>
              <a:buNone/>
            </a:pPr>
            <a:r>
              <a:rPr lang="en"/>
              <a:t>add duplicate elements to the list</a:t>
            </a:r>
            <a:endParaRPr/>
          </a:p>
          <a:p>
            <a:pPr indent="0" lvl="0" marL="0" rtl="0" algn="l">
              <a:spcBef>
                <a:spcPts val="1200"/>
              </a:spcBef>
              <a:spcAft>
                <a:spcPts val="0"/>
              </a:spcAft>
              <a:buNone/>
            </a:pPr>
            <a:r>
              <a:rPr lang="en"/>
              <a:t>Easy to learn for fundamentals!</a:t>
            </a:r>
            <a:endParaRPr/>
          </a:p>
          <a:p>
            <a:pPr indent="0" lvl="0" marL="0" rtl="0" algn="l">
              <a:spcBef>
                <a:spcPts val="1200"/>
              </a:spcBef>
              <a:spcAft>
                <a:spcPts val="0"/>
              </a:spcAft>
              <a:buNone/>
            </a:pPr>
            <a:r>
              <a:rPr lang="en"/>
              <a:t> The Linked List provides constant time for add and remove operations. So it is better to use LinkedList for manipulation.</a:t>
            </a:r>
            <a:endParaRPr/>
          </a:p>
          <a:p>
            <a:pPr indent="0" lvl="0" marL="0" rtl="0" algn="l">
              <a:spcBef>
                <a:spcPts val="1200"/>
              </a:spcBef>
              <a:spcAft>
                <a:spcPts val="1200"/>
              </a:spcAft>
              <a:buNone/>
            </a:pPr>
            <a:r>
              <a:rPr lang="en"/>
              <a:t>Stacks and queues are very clear examples of linked lists</a:t>
            </a:r>
            <a:endParaRPr/>
          </a:p>
        </p:txBody>
      </p:sp>
      <p:pic>
        <p:nvPicPr>
          <p:cNvPr id="85" name="Google Shape;85;p16"/>
          <p:cNvPicPr preferRelativeResize="0"/>
          <p:nvPr/>
        </p:nvPicPr>
        <p:blipFill>
          <a:blip r:embed="rId6">
            <a:alphaModFix/>
          </a:blip>
          <a:stretch>
            <a:fillRect/>
          </a:stretch>
        </p:blipFill>
        <p:spPr>
          <a:xfrm rot="844360">
            <a:off x="359650" y="4309181"/>
            <a:ext cx="1676450" cy="1219624"/>
          </a:xfrm>
          <a:prstGeom prst="rect">
            <a:avLst/>
          </a:prstGeom>
          <a:noFill/>
          <a:ln>
            <a:noFill/>
          </a:ln>
        </p:spPr>
      </p:pic>
      <p:pic>
        <p:nvPicPr>
          <p:cNvPr id="86" name="Google Shape;86;p16"/>
          <p:cNvPicPr preferRelativeResize="0"/>
          <p:nvPr/>
        </p:nvPicPr>
        <p:blipFill>
          <a:blip r:embed="rId7">
            <a:alphaModFix/>
          </a:blip>
          <a:stretch>
            <a:fillRect/>
          </a:stretch>
        </p:blipFill>
        <p:spPr>
          <a:xfrm>
            <a:off x="2346245" y="4280532"/>
            <a:ext cx="2026975" cy="9191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not to use (Mohammad)</a:t>
            </a:r>
            <a:endParaRPr/>
          </a:p>
        </p:txBody>
      </p:sp>
      <p:sp>
        <p:nvSpPr>
          <p:cNvPr id="92" name="Google Shape;92;p17"/>
          <p:cNvSpPr txBox="1"/>
          <p:nvPr>
            <p:ph idx="1" type="body"/>
          </p:nvPr>
        </p:nvSpPr>
        <p:spPr>
          <a:xfrm>
            <a:off x="387900" y="1519449"/>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ArrayList has extra overhead, if you have no need of the extra features of ArrayList then it is wasteful to use an ArrayList. In case that we have the same type of all objects we better use an array instead of ArrayList because arrays are faster than ArrayList data structure.</a:t>
            </a:r>
            <a:endParaRPr/>
          </a:p>
          <a:p>
            <a:pPr indent="0" lvl="0" marL="0" rtl="0" algn="l">
              <a:spcBef>
                <a:spcPts val="1200"/>
              </a:spcBef>
              <a:spcAft>
                <a:spcPts val="0"/>
              </a:spcAft>
              <a:buNone/>
            </a:pPr>
            <a:r>
              <a:rPr lang="en"/>
              <a:t>Linked lists do not provide a contiguous storage guarantee and you cannot hope to get this performance boost. This is also the reason why random iteration (accessing elements randomly) performs worse than forward iteration (accessing elements in order) for contiguous containers.</a:t>
            </a:r>
            <a:endParaRPr/>
          </a:p>
          <a:p>
            <a:pPr indent="0" lvl="0" marL="0" rtl="0" algn="l">
              <a:spcBef>
                <a:spcPts val="1200"/>
              </a:spcBef>
              <a:spcAft>
                <a:spcPts val="0"/>
              </a:spcAft>
              <a:buNone/>
            </a:pPr>
            <a:r>
              <a:rPr lang="en"/>
              <a:t>Random access is not possible in Stack data structure and as a result, if you need to have access the elements of your data structure in a random manner then you better think about using any other implementation of the List interface</a:t>
            </a:r>
            <a:endParaRPr/>
          </a:p>
          <a:p>
            <a:pPr indent="0" lvl="0" marL="0" rtl="0" algn="l">
              <a:spcBef>
                <a:spcPts val="1200"/>
              </a:spcBef>
              <a:spcAft>
                <a:spcPts val="1200"/>
              </a:spcAft>
              <a:buNone/>
            </a:pPr>
            <a:r>
              <a:rPr lang="en"/>
              <a:t>Vectors are dynamic arrays and as a result, if you have a fixed amount of elements and do not want to delete any elements by mistake then vector is not your best choice for storing your data. A vector is an object so memory consumption is more compared to arrays.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to use(Tony)</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You would use a List when you have data of a dynamic/unknown size, trying to store ordered data of different types and where you need bidirectional access through the </a:t>
            </a:r>
            <a:r>
              <a:rPr i="1" lang="en"/>
              <a:t>list iterator</a:t>
            </a:r>
            <a:r>
              <a:rPr lang="en"/>
              <a:t>.</a:t>
            </a:r>
            <a:endParaRPr/>
          </a:p>
          <a:p>
            <a:pPr indent="0" lvl="0" marL="0" rtl="0" algn="l">
              <a:spcBef>
                <a:spcPts val="1200"/>
              </a:spcBef>
              <a:spcAft>
                <a:spcPts val="0"/>
              </a:spcAft>
              <a:buNone/>
            </a:pPr>
            <a:r>
              <a:rPr lang="en"/>
              <a:t>Use an ArrayList for more </a:t>
            </a:r>
            <a:r>
              <a:rPr lang="en"/>
              <a:t>efficient</a:t>
            </a:r>
            <a:r>
              <a:rPr lang="en"/>
              <a:t> </a:t>
            </a:r>
            <a:r>
              <a:rPr i="1" lang="en"/>
              <a:t>access </a:t>
            </a:r>
            <a:r>
              <a:rPr lang="en"/>
              <a:t>of elements by index from random locations within the list. (When searching the list is more frequent)</a:t>
            </a:r>
            <a:endParaRPr/>
          </a:p>
          <a:p>
            <a:pPr indent="0" lvl="0" marL="0" rtl="0" algn="l">
              <a:spcBef>
                <a:spcPts val="1200"/>
              </a:spcBef>
              <a:spcAft>
                <a:spcPts val="0"/>
              </a:spcAft>
              <a:buNone/>
            </a:pPr>
            <a:r>
              <a:rPr lang="en"/>
              <a:t>Use a LinkedList for more efficient </a:t>
            </a:r>
            <a:r>
              <a:rPr i="1" lang="en"/>
              <a:t>addition &amp; removal</a:t>
            </a:r>
            <a:r>
              <a:rPr lang="en"/>
              <a:t> of elements at random locations within the list. (When manipulating the list is more frequent)</a:t>
            </a:r>
            <a:endParaRPr/>
          </a:p>
          <a:p>
            <a:pPr indent="0" lvl="0" marL="0" rtl="0" algn="l">
              <a:spcBef>
                <a:spcPts val="1200"/>
              </a:spcBef>
              <a:spcAft>
                <a:spcPts val="0"/>
              </a:spcAft>
              <a:buNone/>
            </a:pPr>
            <a:r>
              <a:rPr lang="en"/>
              <a:t>Use a Vector in multi-threaded workflows to allow access to one thread at a time for more accurate data &amp; when you need random access. </a:t>
            </a:r>
            <a:endParaRPr/>
          </a:p>
          <a:p>
            <a:pPr indent="0" lvl="0" marL="0" rtl="0" algn="l">
              <a:spcBef>
                <a:spcPts val="1200"/>
              </a:spcBef>
              <a:spcAft>
                <a:spcPts val="1200"/>
              </a:spcAft>
              <a:buNone/>
            </a:pPr>
            <a:r>
              <a:rPr lang="en"/>
              <a:t>Use a Stack when working with data that uses a last-in-first out type workflow and when you are more concerned with items at the end of the list. (One use case: Recording data/actions that must be undone frequently)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ArrayList vs LinkedList</a:t>
            </a:r>
            <a:endParaRPr sz="4000">
              <a:solidFill>
                <a:srgbClr val="000000"/>
              </a:solidFill>
              <a:highlight>
                <a:srgbClr val="FFFFFF"/>
              </a:highlight>
              <a:latin typeface="Arial"/>
              <a:ea typeface="Arial"/>
              <a:cs typeface="Arial"/>
              <a:sym typeface="Arial"/>
            </a:endParaRPr>
          </a:p>
        </p:txBody>
      </p:sp>
      <p:sp>
        <p:nvSpPr>
          <p:cNvPr id="104" name="Google Shape;104;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950"/>
              <a:t>The LinkedList class has all of the same methods as the ArrayList class because they both implement the List interface. This means that you can add items, change items, remove items and clear the list in the same way.</a:t>
            </a:r>
            <a:endParaRPr sz="950"/>
          </a:p>
          <a:p>
            <a:pPr indent="0" lvl="0" marL="0" rtl="0" algn="l">
              <a:spcBef>
                <a:spcPts val="1200"/>
              </a:spcBef>
              <a:spcAft>
                <a:spcPts val="0"/>
              </a:spcAft>
              <a:buSzPts val="275"/>
              <a:buNone/>
            </a:pPr>
            <a:r>
              <a:rPr lang="en" sz="950"/>
              <a:t>However, while the ArrayList class and the LinkedList class can be used in the same way, they are built very differently.</a:t>
            </a:r>
            <a:endParaRPr sz="950"/>
          </a:p>
          <a:p>
            <a:pPr indent="0" lvl="0" marL="0" rtl="0" algn="l">
              <a:spcBef>
                <a:spcPts val="1200"/>
              </a:spcBef>
              <a:spcAft>
                <a:spcPts val="0"/>
              </a:spcAft>
              <a:buSzPts val="275"/>
              <a:buNone/>
            </a:pPr>
            <a:r>
              <a:rPr lang="en" sz="950"/>
              <a:t>For many cases, the ArrayList is more efficient as it is common to need access to random items in the list, but the LinkedList provides several methods to do certain operations more efficiently</a:t>
            </a:r>
            <a:endParaRPr sz="950"/>
          </a:p>
          <a:p>
            <a:pPr indent="0" lvl="0" marL="0" rtl="0" algn="l">
              <a:spcBef>
                <a:spcPts val="1200"/>
              </a:spcBef>
              <a:spcAft>
                <a:spcPts val="0"/>
              </a:spcAft>
              <a:buSzPts val="275"/>
              <a:buNone/>
            </a:pPr>
            <a:r>
              <a:rPr lang="en" sz="950"/>
              <a:t>Most of the time, you'll probably use ArrayList, which offers constant-time positional access and is just plain fast. It does not have to allocate a node object for each element in the List, and it can take advantage of System.arraycopy when it has to move multiple elements at the same time. Think of ArrayList as Vector without the synchronization overhead.</a:t>
            </a:r>
            <a:endParaRPr sz="950"/>
          </a:p>
          <a:p>
            <a:pPr indent="0" lvl="0" marL="0" rtl="0" algn="l">
              <a:spcBef>
                <a:spcPts val="1200"/>
              </a:spcBef>
              <a:spcAft>
                <a:spcPts val="0"/>
              </a:spcAft>
              <a:buSzPts val="275"/>
              <a:buNone/>
            </a:pPr>
            <a:r>
              <a:rPr lang="en" sz="950"/>
              <a:t>If you frequently add elements to the beginning of the List or iterate over the List to delete elements from its interior, you should consider using LinkedList. These operations require constant-time in a LinkedList and linear-time in an ArrayList. But you pay a big price in performance. Positional access requires linear-time in a LinkedList and constant-time in an ArrayList. Furthermore, the constant factor for LinkedList is much worse. If you think you want to use a LinkedList, measure the performance of your application with both LinkedList and ArrayList before making your choice; ArrayList is usually faster.</a:t>
            </a:r>
            <a:endParaRPr sz="950"/>
          </a:p>
          <a:p>
            <a:pPr indent="0" lvl="0" marL="0" rtl="0" algn="l">
              <a:spcBef>
                <a:spcPts val="1200"/>
              </a:spcBef>
              <a:spcAft>
                <a:spcPts val="1200"/>
              </a:spcAft>
              <a:buSzPts val="275"/>
              <a:buNone/>
            </a:pPr>
            <a:r>
              <a:t/>
            </a:r>
            <a:endParaRPr sz="5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3119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Pros and Cons</a:t>
            </a:r>
            <a:endParaRPr/>
          </a:p>
        </p:txBody>
      </p:sp>
      <p:sp>
        <p:nvSpPr>
          <p:cNvPr id="110" name="Google Shape;110;p20"/>
          <p:cNvSpPr txBox="1"/>
          <p:nvPr>
            <p:ph idx="1" type="body"/>
          </p:nvPr>
        </p:nvSpPr>
        <p:spPr>
          <a:xfrm>
            <a:off x="387900" y="1129525"/>
            <a:ext cx="3948300" cy="38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PROs</a:t>
            </a:r>
            <a:endParaRPr sz="2000"/>
          </a:p>
          <a:p>
            <a:pPr indent="0" lvl="0" marL="0" rtl="0" algn="l">
              <a:spcBef>
                <a:spcPts val="1200"/>
              </a:spcBef>
              <a:spcAft>
                <a:spcPts val="0"/>
              </a:spcAft>
              <a:buNone/>
            </a:pPr>
            <a:r>
              <a:rPr lang="en" sz="2000"/>
              <a:t>ArrayList: Better performance using get and set methods</a:t>
            </a:r>
            <a:endParaRPr sz="2000"/>
          </a:p>
          <a:p>
            <a:pPr indent="0" lvl="0" marL="0" rtl="0" algn="l">
              <a:spcBef>
                <a:spcPts val="1200"/>
              </a:spcBef>
              <a:spcAft>
                <a:spcPts val="0"/>
              </a:spcAft>
              <a:buNone/>
            </a:pPr>
            <a:r>
              <a:rPr lang="en" sz="2000"/>
              <a:t>LinkedList: Better using add and remove, has access to queue methods like peek() and poll()</a:t>
            </a:r>
            <a:endParaRPr sz="2000"/>
          </a:p>
          <a:p>
            <a:pPr indent="0" lvl="0" marL="0" rtl="0" algn="l">
              <a:spcBef>
                <a:spcPts val="1200"/>
              </a:spcBef>
              <a:spcAft>
                <a:spcPts val="0"/>
              </a:spcAft>
              <a:buNone/>
            </a:pPr>
            <a:r>
              <a:rPr lang="en" sz="2000"/>
              <a:t>Stack: Less expensive on resources</a:t>
            </a:r>
            <a:endParaRPr sz="2000"/>
          </a:p>
          <a:p>
            <a:pPr indent="0" lvl="0" marL="0" rtl="0" algn="l">
              <a:spcBef>
                <a:spcPts val="1200"/>
              </a:spcBef>
              <a:spcAft>
                <a:spcPts val="0"/>
              </a:spcAft>
              <a:buNone/>
            </a:pPr>
            <a:r>
              <a:rPr lang="en" sz="2000"/>
              <a:t>Vector: Thread-safe</a:t>
            </a:r>
            <a:endParaRPr sz="2000"/>
          </a:p>
          <a:p>
            <a:pPr indent="0" lvl="0" marL="0" rtl="0" algn="l">
              <a:spcBef>
                <a:spcPts val="1200"/>
              </a:spcBef>
              <a:spcAft>
                <a:spcPts val="1200"/>
              </a:spcAft>
              <a:buNone/>
            </a:pPr>
            <a:r>
              <a:t/>
            </a:r>
            <a:endParaRPr sz="2000"/>
          </a:p>
        </p:txBody>
      </p:sp>
      <p:sp>
        <p:nvSpPr>
          <p:cNvPr id="111" name="Google Shape;111;p20"/>
          <p:cNvSpPr txBox="1"/>
          <p:nvPr/>
        </p:nvSpPr>
        <p:spPr>
          <a:xfrm>
            <a:off x="6969350" y="7205150"/>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2" name="Google Shape;112;p20"/>
          <p:cNvSpPr txBox="1"/>
          <p:nvPr/>
        </p:nvSpPr>
        <p:spPr>
          <a:xfrm>
            <a:off x="4572000" y="1146275"/>
            <a:ext cx="4231500" cy="591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CONs</a:t>
            </a:r>
            <a:endParaRPr sz="2000">
              <a:solidFill>
                <a:schemeClr val="dk1"/>
              </a:solidFill>
              <a:latin typeface="Roboto"/>
              <a:ea typeface="Roboto"/>
              <a:cs typeface="Roboto"/>
              <a:sym typeface="Roboto"/>
            </a:endParaRPr>
          </a:p>
          <a:p>
            <a:pPr indent="0" lvl="0" marL="0" rtl="0" algn="ctr">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ArrayList: Adding elements beyond default capacity increases size 50%</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LinkedList: Slower to traverse </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Stack: Less flexible, uses FILO</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Vector: Adding elements beyond capacity doubles  size, synchronization uses resources</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