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77450" cy="56689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9280" y="1439280"/>
            <a:ext cx="899712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9280" y="3225960"/>
            <a:ext cx="899712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9280" y="143928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9800" y="143928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9280" y="322596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9800" y="322596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9280" y="1439280"/>
            <a:ext cx="289692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1280" y="1439280"/>
            <a:ext cx="289692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3640" y="1439280"/>
            <a:ext cx="289692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9280" y="3225960"/>
            <a:ext cx="289692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1280" y="3225960"/>
            <a:ext cx="289692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3640" y="3225960"/>
            <a:ext cx="289692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9280" y="1439280"/>
            <a:ext cx="8997120" cy="34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9280" y="1439280"/>
            <a:ext cx="899712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9280" y="1439280"/>
            <a:ext cx="439056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9800" y="1439280"/>
            <a:ext cx="439056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3280" y="269280"/>
            <a:ext cx="701784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9280" y="143928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9800" y="1439280"/>
            <a:ext cx="439056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9280" y="322596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9280" y="1439280"/>
            <a:ext cx="439056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9800" y="143928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9800" y="322596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9280" y="143928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9800" y="1439280"/>
            <a:ext cx="439056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9280" y="3225960"/>
            <a:ext cx="8997120" cy="163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35280" y="89280"/>
            <a:ext cx="7737480" cy="1170000"/>
          </a:xfrm>
          <a:prstGeom prst="rect">
            <a:avLst/>
          </a:prstGeom>
          <a:solidFill>
            <a:srgbClr val="3465a4"/>
          </a:solidFill>
          <a:ln w="18000">
            <a:solidFill>
              <a:srgbClr val="ffbf00"/>
            </a:solidFill>
            <a:round/>
          </a:ln>
          <a:effectLst>
            <a:outerShdw dist="35638" dir="2700000" blurRad="0">
              <a:srgbClr val="3465a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280" y="269280"/>
            <a:ext cx="701784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39280" y="1439280"/>
            <a:ext cx="8997120" cy="34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Second Outline Level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68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4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latin typeface="Arial"/>
              </a:rPr>
              <a:t>Fourth Outline Level</a:t>
            </a:r>
            <a:endParaRPr b="0" lang="en-US" sz="1600" spc="-1" strike="noStrike">
              <a:latin typeface="Arial"/>
            </a:endParaRPr>
          </a:p>
          <a:p>
            <a:pPr lvl="4" marL="2160000" indent="-216000">
              <a:spcAft>
                <a:spcPts val="22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90" spc="-1" strike="noStrike">
                <a:latin typeface="Arial"/>
              </a:rPr>
              <a:t>Fifth Outline Level</a:t>
            </a:r>
            <a:endParaRPr b="0" lang="en-US" sz="1590" spc="-1" strike="noStrike">
              <a:latin typeface="Arial"/>
            </a:endParaRPr>
          </a:p>
          <a:p>
            <a:pPr lvl="5" marL="2592000" indent="-216000">
              <a:spcAft>
                <a:spcPts val="22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90" spc="-1" strike="noStrike">
                <a:latin typeface="Arial"/>
              </a:rPr>
              <a:t>Sixth Outline Level</a:t>
            </a:r>
            <a:endParaRPr b="0" lang="en-US" sz="1590" spc="-1" strike="noStrike">
              <a:latin typeface="Arial"/>
            </a:endParaRPr>
          </a:p>
          <a:p>
            <a:pPr lvl="6" marL="3024000" indent="-216000">
              <a:spcAft>
                <a:spcPts val="21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90" spc="-1" strike="noStrike">
                <a:latin typeface="Arial"/>
              </a:rPr>
              <a:t>Seventh Outline Level</a:t>
            </a:r>
            <a:endParaRPr b="0" lang="en-US" sz="159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3280" y="516384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5200" y="5163840"/>
            <a:ext cx="319392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4120" y="5163840"/>
            <a:ext cx="23475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5FA1B79-0842-4E0B-8811-EAAEF81AAE3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2a609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503280" y="215280"/>
            <a:ext cx="701784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Stacks In Java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28840" y="1276200"/>
            <a:ext cx="8997120" cy="41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</a:rPr>
              <a:t>Anthony Clark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Frederick Cashaw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Robert J. Sutton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Randall Hale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Khalid Ettaleb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William Bjerke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Screenshots and information from GeeksforGeeks and oracle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19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Deque Interface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Dequeue Interface and classes that implement it do not have push, pop, and peek. Instead use the equivalent method.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3138840"/>
            <a:ext cx="10076400" cy="746280"/>
          </a:xfrm>
          <a:prstGeom prst="rect">
            <a:avLst/>
          </a:prstGeom>
          <a:ln w="18000">
            <a:noFill/>
          </a:ln>
          <a:effectLst>
            <a:outerShdw dist="35638" dir="2700000" blurRad="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Deque Interface Methods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1142280"/>
            <a:ext cx="10076400" cy="4371840"/>
          </a:xfrm>
          <a:prstGeom prst="rect">
            <a:avLst/>
          </a:prstGeom>
          <a:ln w="18000">
            <a:noFill/>
          </a:ln>
          <a:effectLst>
            <a:outerShdw dist="35638" dir="2700000" blurRad="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Deque Interface Methods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5200" y="1139400"/>
            <a:ext cx="10076400" cy="4345560"/>
          </a:xfrm>
          <a:prstGeom prst="rect">
            <a:avLst/>
          </a:prstGeom>
          <a:ln w="18000">
            <a:noFill/>
          </a:ln>
          <a:effectLst>
            <a:outerShdw dist="35638" dir="2700000" blurRad="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Stacks are a way to store data in a specific way that is useful to programmers.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They store data in a linear structure. Either as an array or a linked list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Arrays are more data efficient, linked lists can take up a non-continuous space of memory and are dynamically sized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Basic methods: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push() method puts an element on top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pop() method returns the top element and deletes it from the stack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peek() method returns the top element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33333"/>
            </a:gs>
            <a:gs pos="100000">
              <a:srgbClr val="00000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What is a Stack?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 linear data structure using a LIFO(last in, first out), or FILO(first in, last out) model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Usually implemented with an array due to the lack of needing to delete an object in the middle of it.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Basic methods: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push() method puts an element on top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pop() method returns the top element and deletes it from the stack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 peek() method returns the top element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What is a Stack?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Last in first out means that objects put in a stack are taken out in reverse order.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Good examples are a Pringels can, stack of plates, or a deck of cards.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Elements should not be taken or added out of order.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Used in code like an undo feature, website forward and backward button, or backtracking in a video game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Stacks in Java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There are two main ways to create stacks in Java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Class Stack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Font typeface="StarSymbol"/>
              <a:buAutoNum type="arabicParenR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Use a class that implements the interface Deque, such as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Class ArrayDeque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Font typeface="StarSymbol"/>
              <a:buAutoNum type="arabicParenR"/>
            </a:pPr>
            <a:r>
              <a:rPr b="0" lang="en-US" sz="2600" spc="-1" strike="noStrike">
                <a:latin typeface="Arial"/>
              </a:rPr>
              <a:t>Class LinkedList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13709"/>
            </a:gs>
            <a:gs pos="28000">
              <a:srgbClr val="4b2204"/>
            </a:gs>
            <a:gs pos="100000">
              <a:srgbClr val="4b2204"/>
            </a:gs>
          </a:gsLst>
          <a:path path="rect">
            <a:fillToRect l="70000" t="60000" r="30000" b="4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Stack Class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39280" y="9226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legacy way to make stacks in Java. It is recommended you use the Deque interface and it’s implementations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However, it is easier to use correctly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Implements from Vector, which is an array which can change size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d281e"/>
            </a:gs>
            <a:gs pos="100000">
              <a:srgbClr val="000000"/>
            </a:gs>
          </a:gsLst>
          <a:path path="rect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Stack Class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8000"/>
          </a:bodyPr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java.util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Class Stack&lt;E&gt;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</a:t>
            </a:r>
            <a:r>
              <a:rPr b="0" lang="en-US" sz="2600" spc="-1" strike="noStrike">
                <a:latin typeface="Arial"/>
              </a:rPr>
              <a:t>java.lang.Object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    </a:t>
            </a:r>
            <a:r>
              <a:rPr b="0" lang="en-US" sz="2600" spc="-1" strike="noStrike">
                <a:latin typeface="Arial"/>
              </a:rPr>
              <a:t>java.util.AbstractCollection&lt;E&gt;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        </a:t>
            </a:r>
            <a:r>
              <a:rPr b="0" lang="en-US" sz="2600" spc="-1" strike="noStrike">
                <a:latin typeface="Arial"/>
              </a:rPr>
              <a:t>java.util.AbstractList&lt;E&gt;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            </a:t>
            </a:r>
            <a:r>
              <a:rPr b="0" lang="en-US" sz="2600" spc="-1" strike="noStrike">
                <a:latin typeface="Arial"/>
              </a:rPr>
              <a:t>java.util.Vector&lt;E&gt;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                </a:t>
            </a:r>
            <a:r>
              <a:rPr b="0" lang="en-US" sz="2600" spc="-1" strike="noStrike">
                <a:latin typeface="Arial"/>
              </a:rPr>
              <a:t>java.util.Stack&lt;E&gt; 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</a:t>
            </a:r>
            <a:r>
              <a:rPr b="0" lang="en-US" sz="2600" spc="-1" strike="noStrike">
                <a:latin typeface="Arial"/>
              </a:rPr>
              <a:t>All Implemented Interfaces: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    </a:t>
            </a:r>
            <a:r>
              <a:rPr b="0" lang="en-US" sz="2600" spc="-1" strike="noStrike">
                <a:latin typeface="Arial"/>
              </a:rPr>
              <a:t>Serializable, Cloneable, Iterable&lt;E&gt;, Collection&lt;E&gt;, List&lt;E&gt;, RandomAccess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Stack Class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39280" y="1142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Fields: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capacityIncrement, elementCount, elementData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Constructor: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Stack()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Creates an empty Stack.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Methods: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3885120"/>
            <a:ext cx="10076400" cy="1701360"/>
          </a:xfrm>
          <a:prstGeom prst="rect">
            <a:avLst/>
          </a:prstGeom>
          <a:ln w="18000">
            <a:noFill/>
          </a:ln>
          <a:effectLst>
            <a:outerShdw dist="35638" dir="2700000" blurRad="0">
              <a:srgbClr val="3465a4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Deque Interface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 deque is a double ended queue. By using some of the methods, a deque can be used as a stack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Implemented by ArrayDeque, ConcurrentLinkedDeque, LinkedBlockingDeque, LinkedList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You can also implement it in your own program to create your own stack, queue, or dequeue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Using the deque interface is preferable to using the Stack Class.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You can use this to have your stack be an array or linked list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503280" y="269280"/>
            <a:ext cx="701784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Deque Interface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39280" y="1439280"/>
            <a:ext cx="899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0000"/>
          </a:bodyPr>
          <a:p>
            <a:r>
              <a:rPr b="0" lang="en-US" sz="2600" spc="-1" strike="noStrike">
                <a:latin typeface="Arial"/>
              </a:rPr>
              <a:t>java.util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Interface Deque&lt;E&gt;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</a:t>
            </a:r>
            <a:r>
              <a:rPr b="0" lang="en-US" sz="2600" spc="-1" strike="noStrike">
                <a:latin typeface="Arial"/>
              </a:rPr>
              <a:t>Type Parameters: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    </a:t>
            </a:r>
            <a:r>
              <a:rPr b="0" lang="en-US" sz="2600" spc="-1" strike="noStrike">
                <a:latin typeface="Arial"/>
              </a:rPr>
              <a:t>E - the type of elements held in this collection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</a:t>
            </a:r>
            <a:r>
              <a:rPr b="0" lang="en-US" sz="2600" spc="-1" strike="noStrike">
                <a:latin typeface="Arial"/>
              </a:rPr>
              <a:t>All Superinterfaces: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    </a:t>
            </a:r>
            <a:r>
              <a:rPr b="0" lang="en-US" sz="2600" spc="-1" strike="noStrike">
                <a:latin typeface="Arial"/>
              </a:rPr>
              <a:t>Collection&lt;E&gt;, Iterable&lt;E&gt;, Queue&lt;E&gt;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</a:t>
            </a:r>
            <a:r>
              <a:rPr b="0" lang="en-US" sz="2600" spc="-1" strike="noStrike">
                <a:latin typeface="Arial"/>
              </a:rPr>
              <a:t>All Known Subinterfaces: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    </a:t>
            </a:r>
            <a:r>
              <a:rPr b="0" lang="en-US" sz="2600" spc="-1" strike="noStrike">
                <a:latin typeface="Arial"/>
              </a:rPr>
              <a:t>BlockingDeque&lt;E&gt;</a:t>
            </a:r>
            <a:endParaRPr b="0" lang="en-US" sz="2600" spc="-1" strike="noStrike">
              <a:latin typeface="Arial"/>
            </a:endParaRPr>
          </a:p>
          <a:p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</a:t>
            </a:r>
            <a:r>
              <a:rPr b="0" lang="en-US" sz="2600" spc="-1" strike="noStrike">
                <a:latin typeface="Arial"/>
              </a:rPr>
              <a:t>All Known Implementing Classes: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latin typeface="Arial"/>
              </a:rPr>
              <a:t>        </a:t>
            </a:r>
            <a:r>
              <a:rPr b="0" lang="en-US" sz="2600" spc="-1" strike="noStrike">
                <a:latin typeface="Arial"/>
              </a:rPr>
              <a:t>ArrayDeque, ConcurrentLinkedDeque, LinkedBlockingDeque, LinkedList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2022-04-06T11:06:30Z</dcterms:created>
  <dc:creator/>
  <dc:description/>
  <dc:language>en-US</dc:language>
  <cp:lastModifiedBy/>
  <dcterms:modified xsi:type="dcterms:W3CDTF">2022-04-06T14:21:32Z</dcterms:modified>
  <cp:revision>7</cp:revision>
  <dc:subject/>
  <dc:title>Bright Blue</dc:title>
</cp:coreProperties>
</file>