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506e155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506e155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06e155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06e155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06e155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506e155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06e1554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06e1554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06e1554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06e1554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Jermaine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06e1554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506e1554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506e155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506e155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Ware    ** Kevin, click the screen once for “Accessible” to appear. Click once more for “Responsive” to appear. And one last click should bring “Interactive” in from the left.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STEAL MY STEAZE Jk. If you need the logo, use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06e1554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06e1554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and Randy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506e15541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506e15541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33319b942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33319b942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Jamaal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06e15541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06e15541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506e15541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506e15541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Edith Kennedy-Tynes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Briceson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06e1554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06e1554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506e15541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506e15541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Eyyyyyyyyyy Lmao based    What in the world???        Don’t worry about it </a:t>
            </a:r>
            <a:br>
              <a:rPr lang="en"/>
            </a:br>
            <a:r>
              <a:rPr lang="en"/>
              <a:t>CHAOS ENTROPY     I’m doing the conclusion, dude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It’s my outro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literally just rolling the credits</a:t>
            </a:r>
            <a:br>
              <a:rPr lang="en"/>
            </a:br>
            <a:r>
              <a:rPr lang="en"/>
              <a:t>A NEVER ENDING CYCLE Yes but I’m causing chaos Son of a biscuit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like biscuits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506e15541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506e15541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B5357"/>
                </a:solidFill>
                <a:latin typeface="Roboto"/>
                <a:ea typeface="Roboto"/>
                <a:cs typeface="Roboto"/>
                <a:sym typeface="Roboto"/>
              </a:rPr>
              <a:t>The FitnessGram PACER Test is a multistage aerobic capacity test that progressively gets more difficult as it continues.</a:t>
            </a:r>
            <a:endParaRPr sz="1500">
              <a:solidFill>
                <a:srgbClr val="4B53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B5357"/>
                </a:solidFill>
                <a:latin typeface="Roboto"/>
                <a:ea typeface="Roboto"/>
                <a:cs typeface="Roboto"/>
                <a:sym typeface="Roboto"/>
              </a:rPr>
              <a:t>The test is used to measure a student's aerobic capacity as part of the FitnessGram assessment. Students run back and forth as many times as they can, each lap signaled by a beep sound. The test get progressively faster as it continues until the student reaches their max lap score.</a:t>
            </a:r>
            <a:endParaRPr sz="1500">
              <a:solidFill>
                <a:srgbClr val="4B53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B5357"/>
                </a:solidFill>
                <a:latin typeface="Roboto"/>
                <a:ea typeface="Roboto"/>
                <a:cs typeface="Roboto"/>
                <a:sym typeface="Roboto"/>
              </a:rPr>
              <a:t>The PACER Test score is combined in the FitnessGram software with scores for muscular strength, endurance, flexibility and body composition to determine whether a student is in the Healthy Fitness Zone™ or the Needs Improvement Zone™.</a:t>
            </a:r>
            <a:endParaRPr sz="1500">
              <a:solidFill>
                <a:srgbClr val="4B53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6e15541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506e15541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06e1554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06e1554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06e15541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06e15541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506e1554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506e1554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506e15541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506e15541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506e15541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506e15541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506e15541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506e15541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0010" y="-3712"/>
            <a:ext cx="62226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0010" y="1111084"/>
            <a:ext cx="8384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21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1.jpg"/><Relationship Id="rId7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30.png"/><Relationship Id="rId8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30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263333" y="1337800"/>
            <a:ext cx="8520600" cy="205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38100">
              <a:schemeClr val="accent1">
                <a:alpha val="72000"/>
              </a:scheme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300"/>
              <a:t>TranslaGenix</a:t>
            </a:r>
            <a:endParaRPr sz="6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63325" y="4056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Making connections through communication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5200" y="4294225"/>
            <a:ext cx="1828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950" y="120925"/>
            <a:ext cx="709450" cy="7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588750" y="178900"/>
            <a:ext cx="7641000" cy="105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33">
                <a:solidFill>
                  <a:srgbClr val="2B3A5B"/>
                </a:solidFill>
              </a:rPr>
              <a:t>Backend</a:t>
            </a:r>
            <a:endParaRPr b="1" sz="4733">
              <a:solidFill>
                <a:srgbClr val="2B3A5B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accent1"/>
              </a:solidFill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655975" y="2474850"/>
            <a:ext cx="81762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rgbClr val="2B3A5B"/>
                </a:solidFill>
              </a:rPr>
              <a:t>Sean Letts, Jermaine Williams &amp; Marcos Fonseca</a:t>
            </a:r>
            <a:endParaRPr b="1"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4294225"/>
            <a:ext cx="1828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460650" y="129425"/>
            <a:ext cx="776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2B3A5B"/>
                </a:solidFill>
              </a:rPr>
              <a:t>Entity Framework</a:t>
            </a:r>
            <a:endParaRPr b="1" sz="3900">
              <a:solidFill>
                <a:srgbClr val="2B3A5B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1340150"/>
            <a:ext cx="8520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Code first approach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Marked Variables as unique within C#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Did some manual edits to databases within SQL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Whenever a new object is created (User, Point, Words, etc) the id is automatically created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Added the migration commands as comments at the bottom of the DbContext file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975" y="3783674"/>
            <a:ext cx="3881075" cy="10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3" y="1224200"/>
            <a:ext cx="8932973" cy="381447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5"/>
          <p:cNvSpPr txBox="1"/>
          <p:nvPr/>
        </p:nvSpPr>
        <p:spPr>
          <a:xfrm>
            <a:off x="494700" y="129425"/>
            <a:ext cx="7735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2B3A5B"/>
                </a:solidFill>
              </a:rPr>
              <a:t>SonarCloud</a:t>
            </a:r>
            <a:endParaRPr b="1" sz="3900">
              <a:solidFill>
                <a:srgbClr val="2B3A5B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895350" y="354700"/>
            <a:ext cx="31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2B3A5B"/>
                </a:solidFill>
              </a:rPr>
              <a:t>Tests</a:t>
            </a:r>
            <a:endParaRPr b="1" sz="3900">
              <a:solidFill>
                <a:srgbClr val="2B3A5B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895350" y="1828350"/>
            <a:ext cx="7334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We used xUnit testing tool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Moq library that allows us to create mock objects in test code.</a:t>
            </a:r>
            <a:endParaRPr sz="25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025" y="3481475"/>
            <a:ext cx="1305025" cy="13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000" y="3481475"/>
            <a:ext cx="1305025" cy="13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1870350" y="120925"/>
            <a:ext cx="540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2B3A5B"/>
                </a:solidFill>
              </a:rPr>
              <a:t>Controllers</a:t>
            </a:r>
            <a:endParaRPr b="1" sz="3900">
              <a:solidFill>
                <a:srgbClr val="2B3A5B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904800" y="906025"/>
            <a:ext cx="73344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Variety of controllers for different functions of the app.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Ex. Get </a:t>
            </a:r>
            <a:r>
              <a:rPr lang="en" sz="2500">
                <a:solidFill>
                  <a:schemeClr val="dk1"/>
                </a:solidFill>
              </a:rPr>
              <a:t>All </a:t>
            </a:r>
            <a:r>
              <a:rPr lang="en" sz="2500">
                <a:solidFill>
                  <a:schemeClr val="dk1"/>
                </a:solidFill>
              </a:rPr>
              <a:t>Users by Firstname/Username/Email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Had to refine/alter the methods to make compatible with Okta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Testing covers the controllers the most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Try Catch blocks for preventing crashes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452575" y="213825"/>
            <a:ext cx="7777200" cy="135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4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2B3A5B"/>
                </a:solidFill>
              </a:rPr>
              <a:t>Frontend</a:t>
            </a:r>
            <a:endParaRPr b="1" sz="4400">
              <a:solidFill>
                <a:srgbClr val="2B3A5B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4400">
              <a:solidFill>
                <a:schemeClr val="accent1"/>
              </a:solidFill>
            </a:endParaRPr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rgbClr val="2B3A5B"/>
                </a:solidFill>
              </a:rPr>
              <a:t>Lead: Leo Ware</a:t>
            </a:r>
            <a:endParaRPr b="1">
              <a:solidFill>
                <a:srgbClr val="2B3A5B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rgbClr val="2B3A5B"/>
                </a:solidFill>
              </a:rPr>
              <a:t>Steve Burgos, Jamaal Fisher, Edith Kennedy-Tynes, Gabriel Garcia, Randy Robinson, Briceson Roy</a:t>
            </a:r>
            <a:endParaRPr b="1"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4294225"/>
            <a:ext cx="1828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763" y="1464350"/>
            <a:ext cx="694101" cy="97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863" y="3886600"/>
            <a:ext cx="1031925" cy="10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0625" y="2712587"/>
            <a:ext cx="796405" cy="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6725" y="180100"/>
            <a:ext cx="1059821" cy="11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1240425" y="669150"/>
            <a:ext cx="416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B3A5B"/>
                </a:solidFill>
              </a:rPr>
              <a:t>Accessible</a:t>
            </a:r>
            <a:endParaRPr sz="2700">
              <a:solidFill>
                <a:srgbClr val="2B3A5B"/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1740500" y="2200913"/>
            <a:ext cx="5449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B3A5B"/>
                </a:solidFill>
              </a:rPr>
              <a:t>Responsive</a:t>
            </a:r>
            <a:endParaRPr>
              <a:solidFill>
                <a:srgbClr val="2B3A5B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2103075" y="3732675"/>
            <a:ext cx="445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2B3A5B"/>
                </a:solidFill>
              </a:rPr>
              <a:t>Interactive</a:t>
            </a:r>
            <a:endParaRPr sz="2700">
              <a:solidFill>
                <a:srgbClr val="2B3A5B"/>
              </a:solidFill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59700" y="105300"/>
            <a:ext cx="563850" cy="5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80005" y="1111075"/>
            <a:ext cx="43563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B3A5B"/>
                </a:solidFill>
              </a:rPr>
              <a:t>Okta is an identity access management service provider. It provides cloud software, that allows companies manage and secure user authentication into applications. </a:t>
            </a:r>
            <a:endParaRPr b="1" sz="1700">
              <a:solidFill>
                <a:srgbClr val="2B3A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B3A5B"/>
                </a:solidFill>
              </a:rPr>
              <a:t>Okta has built in database management, or you can still manage your own.</a:t>
            </a:r>
            <a:endParaRPr b="1" sz="1700">
              <a:solidFill>
                <a:srgbClr val="2B3A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2B3A5B"/>
                </a:solidFill>
              </a:rPr>
              <a:t>Make the ‘stack’ of your Choice work better for you. </a:t>
            </a:r>
            <a:endParaRPr b="1" sz="2100">
              <a:solidFill>
                <a:srgbClr val="2B3A5B"/>
              </a:solidFill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138175" y="213825"/>
            <a:ext cx="8091600" cy="88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400">
                <a:solidFill>
                  <a:srgbClr val="2B3A5B"/>
                </a:solidFill>
              </a:rPr>
              <a:t>Okta Login and Registration</a:t>
            </a:r>
            <a:endParaRPr>
              <a:solidFill>
                <a:srgbClr val="2B3A5B"/>
              </a:solidFill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325" y="4505575"/>
            <a:ext cx="1987725" cy="5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4083125" y="2568300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350" y="914650"/>
            <a:ext cx="36576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60800" y="303400"/>
            <a:ext cx="7768800" cy="60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4400">
                <a:solidFill>
                  <a:srgbClr val="2B3A5B"/>
                </a:solidFill>
              </a:rPr>
              <a:t>Speech to Text</a:t>
            </a:r>
            <a:endParaRPr b="1" sz="4400"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A5B"/>
              </a:solidFill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819200" y="2135925"/>
            <a:ext cx="42570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80">
                <a:solidFill>
                  <a:srgbClr val="2B3A5B"/>
                </a:solidFill>
              </a:rPr>
              <a:t>Important Technology</a:t>
            </a:r>
            <a:endParaRPr b="1" sz="1580">
              <a:solidFill>
                <a:srgbClr val="2B3A5B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2B3A5B"/>
              </a:buClr>
              <a:buSzPts val="1395"/>
              <a:buChar char="●"/>
            </a:pPr>
            <a:r>
              <a:rPr lang="en" sz="1395">
                <a:solidFill>
                  <a:srgbClr val="2B3A5B"/>
                </a:solidFill>
              </a:rPr>
              <a:t>Axios</a:t>
            </a:r>
            <a:endParaRPr sz="1395">
              <a:solidFill>
                <a:srgbClr val="2B3A5B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2B3A5B"/>
              </a:buClr>
              <a:buSzPts val="1395"/>
              <a:buChar char="●"/>
            </a:pPr>
            <a:r>
              <a:rPr lang="en" sz="1395">
                <a:solidFill>
                  <a:srgbClr val="2B3A5B"/>
                </a:solidFill>
              </a:rPr>
              <a:t>Angular</a:t>
            </a:r>
            <a:endParaRPr sz="1395">
              <a:solidFill>
                <a:srgbClr val="2B3A5B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2B3A5B"/>
              </a:buClr>
              <a:buSzPts val="1395"/>
              <a:buChar char="●"/>
            </a:pPr>
            <a:r>
              <a:rPr lang="en" sz="1395">
                <a:solidFill>
                  <a:srgbClr val="2B3A5B"/>
                </a:solidFill>
              </a:rPr>
              <a:t>Annyang Speech Recognition Library</a:t>
            </a:r>
            <a:endParaRPr sz="1395">
              <a:solidFill>
                <a:srgbClr val="2B3A5B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2B3A5B"/>
              </a:buClr>
              <a:buSzPts val="1395"/>
              <a:buChar char="●"/>
            </a:pPr>
            <a:r>
              <a:rPr lang="en" sz="1395">
                <a:solidFill>
                  <a:srgbClr val="2B3A5B"/>
                </a:solidFill>
              </a:rPr>
              <a:t>Azure Cognitive Services Translator</a:t>
            </a:r>
            <a:endParaRPr b="1" sz="1580">
              <a:solidFill>
                <a:srgbClr val="2B3A5B"/>
              </a:solidFill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675" y="-374987"/>
            <a:ext cx="6096000" cy="49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788" y="2571738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150" y="2571738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2713" y="2571738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8300" y="1966656"/>
            <a:ext cx="9144002" cy="500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84600" y="1335250"/>
            <a:ext cx="573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solidFill>
                  <a:srgbClr val="2B3A5B"/>
                </a:solidFill>
              </a:rPr>
              <a:t>An easy way to convert speech to text and translate that text</a:t>
            </a:r>
            <a:endParaRPr i="1" sz="1500">
              <a:solidFill>
                <a:srgbClr val="2B3A5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468250" y="310850"/>
            <a:ext cx="7761600" cy="60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4400">
                <a:solidFill>
                  <a:srgbClr val="2B3A5B"/>
                </a:solidFill>
              </a:rPr>
              <a:t>Learning Words</a:t>
            </a:r>
            <a:endParaRPr b="1" sz="4400"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A5B"/>
              </a:solidFill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845100" y="2170225"/>
            <a:ext cx="4298400" cy="24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B3A5B"/>
                </a:solidFill>
              </a:rPr>
              <a:t>Important Technology</a:t>
            </a:r>
            <a:endParaRPr b="1" sz="1600">
              <a:solidFill>
                <a:srgbClr val="2B3A5B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A5B"/>
              </a:buClr>
              <a:buSzPts val="1400"/>
              <a:buChar char="●"/>
            </a:pPr>
            <a:r>
              <a:rPr lang="en">
                <a:solidFill>
                  <a:srgbClr val="2B3A5B"/>
                </a:solidFill>
              </a:rPr>
              <a:t>Axios</a:t>
            </a:r>
            <a:endParaRPr>
              <a:solidFill>
                <a:srgbClr val="2B3A5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A5B"/>
              </a:buClr>
              <a:buSzPts val="1400"/>
              <a:buChar char="●"/>
            </a:pPr>
            <a:r>
              <a:rPr lang="en">
                <a:solidFill>
                  <a:srgbClr val="2B3A5B"/>
                </a:solidFill>
              </a:rPr>
              <a:t>Angular</a:t>
            </a:r>
            <a:endParaRPr>
              <a:solidFill>
                <a:srgbClr val="2B3A5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A5B"/>
              </a:buClr>
              <a:buSzPts val="1400"/>
              <a:buChar char="●"/>
            </a:pPr>
            <a:r>
              <a:rPr lang="en">
                <a:solidFill>
                  <a:srgbClr val="2B3A5B"/>
                </a:solidFill>
              </a:rPr>
              <a:t>Annyang Speech Recognition Library</a:t>
            </a:r>
            <a:endParaRPr>
              <a:solidFill>
                <a:srgbClr val="2B3A5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A5B"/>
              </a:buClr>
              <a:buSzPts val="1400"/>
              <a:buChar char="●"/>
            </a:pPr>
            <a:r>
              <a:rPr lang="en">
                <a:solidFill>
                  <a:srgbClr val="2B3A5B"/>
                </a:solidFill>
              </a:rPr>
              <a:t>Azure Cognitive Services Translator</a:t>
            </a:r>
            <a:endParaRPr>
              <a:solidFill>
                <a:srgbClr val="2B3A5B"/>
              </a:solidFill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225" y="-336362"/>
            <a:ext cx="6096000" cy="49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788" y="2571738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150" y="2571738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2713" y="2571738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9788" y="1979506"/>
            <a:ext cx="9144002" cy="500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460800" y="1202150"/>
            <a:ext cx="573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rgbClr val="2B3A5B"/>
                </a:solidFill>
              </a:rPr>
              <a:t>A text-to-speech functionality where users are given a random word or phrase to learn in another language.</a:t>
            </a:r>
            <a:endParaRPr b="1" i="1" sz="1500">
              <a:solidFill>
                <a:srgbClr val="2B3A5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500">
              <a:solidFill>
                <a:srgbClr val="2B3A5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4925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3A5B"/>
                </a:solidFill>
              </a:rPr>
              <a:t>Introductions</a:t>
            </a:r>
            <a:endParaRPr>
              <a:solidFill>
                <a:srgbClr val="2B3A5B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4625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Trainer: Pushpinder Kaur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 Owner:  Vladimir Shnyakin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Lead:  Harsh Tamakuwala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Master:  Kevin Pilatzke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DevOps Team Lead:  Daniel Oszczapinski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DevOps Team:  Blake Anderson / Osman Elmahadi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 Team Lead:  Sean Letts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 Team:  Jermaine Williams / Marcos Fonseca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 Team Lead:  Leo 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 Team:  Gabriel Garcia / Briceson Roy / Edith Kennedy-Tynes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Randy Robinson / Steve Burgos / Jamaal Fisher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900" y="280900"/>
            <a:ext cx="616300" cy="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468250" y="330350"/>
            <a:ext cx="7761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4400">
                <a:solidFill>
                  <a:srgbClr val="2B3A5B"/>
                </a:solidFill>
              </a:rPr>
              <a:t>Leaderboard</a:t>
            </a:r>
            <a:endParaRPr b="1" sz="4400"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749425"/>
            <a:ext cx="39999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A5B"/>
              </a:buClr>
              <a:buSzPts val="1400"/>
              <a:buChar char="●"/>
            </a:pPr>
            <a:r>
              <a:rPr lang="en">
                <a:solidFill>
                  <a:srgbClr val="2B3A5B"/>
                </a:solidFill>
              </a:rPr>
              <a:t>Used Kiran Workspace to research user friendly layouts and designs</a:t>
            </a:r>
            <a:endParaRPr>
              <a:solidFill>
                <a:srgbClr val="2B3A5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A5B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A5B"/>
              </a:buClr>
              <a:buSzPts val="1400"/>
              <a:buChar char="●"/>
            </a:pPr>
            <a:r>
              <a:rPr lang="en">
                <a:solidFill>
                  <a:srgbClr val="2B3A5B"/>
                </a:solidFill>
              </a:rPr>
              <a:t>Implemented CSS, SASS, HTML5 and Typescript to implement interactive and responsive design</a:t>
            </a:r>
            <a:endParaRPr>
              <a:solidFill>
                <a:srgbClr val="2B3A5B"/>
              </a:solidFill>
            </a:endParaRPr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125" y="2039975"/>
            <a:ext cx="1620125" cy="16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69450" y="160325"/>
            <a:ext cx="776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900">
                <a:solidFill>
                  <a:srgbClr val="2B3A5B"/>
                </a:solidFill>
              </a:rPr>
              <a:t>File OCR</a:t>
            </a:r>
            <a:endParaRPr b="1" sz="3900">
              <a:solidFill>
                <a:srgbClr val="2B3A5B"/>
              </a:solidFill>
            </a:endParaRPr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80010" y="1111084"/>
            <a:ext cx="8384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A5B"/>
              </a:buClr>
              <a:buSzPts val="1400"/>
              <a:buChar char="●"/>
            </a:pPr>
            <a:r>
              <a:rPr lang="en" sz="1400">
                <a:solidFill>
                  <a:srgbClr val="2B3A5B"/>
                </a:solidFill>
              </a:rPr>
              <a:t>To get the text from an image a file ocr API was implemented.</a:t>
            </a:r>
            <a:endParaRPr sz="1400">
              <a:solidFill>
                <a:srgbClr val="2B3A5B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A5B"/>
              </a:buClr>
              <a:buSzPts val="1400"/>
              <a:buChar char="●"/>
            </a:pPr>
            <a:r>
              <a:rPr lang="en" sz="1400">
                <a:solidFill>
                  <a:srgbClr val="2B3A5B"/>
                </a:solidFill>
              </a:rPr>
              <a:t>We could get text from both files and urls and transcribe the text from them</a:t>
            </a:r>
            <a:endParaRPr sz="1400">
              <a:solidFill>
                <a:srgbClr val="2B3A5B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A5B"/>
              </a:buClr>
              <a:buSzPts val="1400"/>
              <a:buChar char="●"/>
            </a:pPr>
            <a:r>
              <a:rPr lang="en" sz="1400">
                <a:solidFill>
                  <a:srgbClr val="2B3A5B"/>
                </a:solidFill>
              </a:rPr>
              <a:t>Bare in mind that the API is on free tier so certain formats won’t work with it.</a:t>
            </a:r>
            <a:endParaRPr sz="140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B3A5B"/>
                </a:solidFill>
              </a:rPr>
              <a:t>Note: Use only jpg and png format files and image links since those are the most stable.</a:t>
            </a:r>
            <a:endParaRPr sz="1900">
              <a:solidFill>
                <a:srgbClr val="2B3A5B"/>
              </a:solidFill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200" y="3126551"/>
            <a:ext cx="2228300" cy="14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375" y="2782075"/>
            <a:ext cx="2021450" cy="20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ctrTitle"/>
          </p:nvPr>
        </p:nvSpPr>
        <p:spPr>
          <a:xfrm>
            <a:off x="274808" y="1785100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" sz="4400">
                <a:solidFill>
                  <a:srgbClr val="2B3A5B"/>
                </a:solidFill>
              </a:rPr>
              <a:t>We will now demonstrate!</a:t>
            </a:r>
            <a:endParaRPr b="1" sz="4400"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ctrTitle"/>
          </p:nvPr>
        </p:nvSpPr>
        <p:spPr>
          <a:xfrm>
            <a:off x="131050" y="669550"/>
            <a:ext cx="8520600" cy="69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4400">
                <a:solidFill>
                  <a:srgbClr val="2B3A5B"/>
                </a:solidFill>
              </a:rPr>
              <a:t>Conclusion</a:t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321850" y="1602000"/>
            <a:ext cx="6706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Special thanks to: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Our trainer - Pushpinder Kaur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QC team and Jon Infante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Fred Belotte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Nick </a:t>
            </a:r>
            <a:r>
              <a:rPr lang="en" sz="1900"/>
              <a:t>Escalona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Bryan Serfozo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Juniper Song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8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8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8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and A</a:t>
            </a:r>
            <a:endParaRPr/>
          </a:p>
        </p:txBody>
      </p:sp>
      <p:sp>
        <p:nvSpPr>
          <p:cNvPr id="260" name="Google Shape;260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900" y="280900"/>
            <a:ext cx="616300" cy="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3A5B"/>
                </a:solidFill>
              </a:rPr>
              <a:t>Translagenix: </a:t>
            </a:r>
            <a:endParaRPr>
              <a:solidFill>
                <a:srgbClr val="2B3A5B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page application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help with communication despite language barrier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learning component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gaming and competitive element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but powerful due to use of external API’s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</a:t>
            </a:r>
            <a:r>
              <a:rPr lang="en"/>
              <a:t>accessible</a:t>
            </a:r>
            <a:r>
              <a:rPr lang="en"/>
              <a:t> but secure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900" y="280900"/>
            <a:ext cx="616300" cy="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7918200" cy="78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20">
                <a:solidFill>
                  <a:srgbClr val="2B3A5B"/>
                </a:solidFill>
              </a:rPr>
              <a:t>Communication</a:t>
            </a:r>
            <a:endParaRPr b="1" sz="3920">
              <a:solidFill>
                <a:srgbClr val="2B3A5B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46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Asynchronous Work &amp; Communication: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900" y="280900"/>
            <a:ext cx="616300" cy="6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9533" y="3625412"/>
            <a:ext cx="1236517" cy="125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1275" y="3625413"/>
            <a:ext cx="2198262" cy="125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4053" y="2986222"/>
            <a:ext cx="2198253" cy="63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7532" y="2367537"/>
            <a:ext cx="1236517" cy="125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82425" y="3417875"/>
            <a:ext cx="85206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1600">
                <a:solidFill>
                  <a:srgbClr val="2B3A5B"/>
                </a:solidFill>
              </a:rPr>
              <a:t>Lead: Daniel Oszczapinski</a:t>
            </a:r>
            <a:endParaRPr b="1" sz="1600"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B3A5B"/>
                </a:solidFill>
              </a:rPr>
              <a:t>Blake Anderson, Osman Elmahadi</a:t>
            </a:r>
            <a:endParaRPr sz="1600">
              <a:solidFill>
                <a:srgbClr val="2B3A5B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50" y="290325"/>
            <a:ext cx="616300" cy="6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425" y="906625"/>
            <a:ext cx="4760600" cy="20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5200" y="4294225"/>
            <a:ext cx="18288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455551" y="125675"/>
            <a:ext cx="7938900" cy="7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2B3A5B"/>
                </a:solidFill>
              </a:rPr>
              <a:t>Overview</a:t>
            </a:r>
            <a:endParaRPr b="1">
              <a:solidFill>
                <a:srgbClr val="2B3A5B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157375" y="1100525"/>
            <a:ext cx="8602500" cy="369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B3A5B"/>
                </a:solidFill>
              </a:rPr>
              <a:t>•</a:t>
            </a:r>
            <a:r>
              <a:rPr lang="en">
                <a:solidFill>
                  <a:srgbClr val="2B3A5B"/>
                </a:solidFill>
              </a:rPr>
              <a:t>GitHub</a:t>
            </a:r>
            <a:endParaRPr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B3A5B"/>
                </a:solidFill>
              </a:rPr>
              <a:t>•GitHub Actions</a:t>
            </a:r>
            <a:endParaRPr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B3A5B"/>
                </a:solidFill>
              </a:rPr>
              <a:t>•Docker</a:t>
            </a:r>
            <a:endParaRPr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B3A5B"/>
                </a:solidFill>
              </a:rPr>
              <a:t>•Microsoft Azure </a:t>
            </a:r>
            <a:endParaRPr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B3A5B"/>
                </a:solidFill>
              </a:rPr>
              <a:t>•Managed any merge conflicts</a:t>
            </a:r>
            <a:endParaRPr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B3A5B"/>
                </a:solidFill>
              </a:rPr>
              <a:t>•helped with Git issues </a:t>
            </a:r>
            <a:endParaRPr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575" y="301975"/>
            <a:ext cx="616300" cy="6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549" y="918275"/>
            <a:ext cx="1669274" cy="9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025" y="918275"/>
            <a:ext cx="1102425" cy="11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0825" y="1857260"/>
            <a:ext cx="2086477" cy="117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5550" y="3236550"/>
            <a:ext cx="3294825" cy="9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460776" y="-63625"/>
            <a:ext cx="7916400" cy="97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2B3A5B"/>
                </a:solidFill>
              </a:rPr>
              <a:t>CI/CD Pipeline </a:t>
            </a:r>
            <a:r>
              <a:rPr b="1" lang="en" sz="3900">
                <a:solidFill>
                  <a:srgbClr val="2B3A5B"/>
                </a:solidFill>
              </a:rPr>
              <a:t>Explanation</a:t>
            </a:r>
            <a:endParaRPr b="1" sz="4700">
              <a:solidFill>
                <a:srgbClr val="2B3A5B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1250300"/>
            <a:ext cx="8520600" cy="370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rgbClr val="2B3A5B"/>
                </a:solidFill>
              </a:rPr>
              <a:t>•</a:t>
            </a:r>
            <a:r>
              <a:rPr lang="en" sz="2080">
                <a:solidFill>
                  <a:srgbClr val="2B3A5B"/>
                </a:solidFill>
              </a:rPr>
              <a:t>Continuous Integration:</a:t>
            </a:r>
            <a:endParaRPr sz="2080">
              <a:solidFill>
                <a:srgbClr val="2B3A5B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rgbClr val="2B3A5B"/>
                </a:solidFill>
              </a:rPr>
              <a:t>•</a:t>
            </a:r>
            <a:r>
              <a:rPr lang="en" sz="1740">
                <a:solidFill>
                  <a:srgbClr val="2B3A5B"/>
                </a:solidFill>
              </a:rPr>
              <a:t>Is the process of automating the building and testing of an application after each incremental and functional change to the code base.</a:t>
            </a:r>
            <a:endParaRPr sz="1740">
              <a:solidFill>
                <a:srgbClr val="2B3A5B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rgbClr val="2B3A5B"/>
                </a:solidFill>
              </a:rPr>
              <a:t>•</a:t>
            </a:r>
            <a:r>
              <a:rPr lang="en" sz="1740">
                <a:solidFill>
                  <a:srgbClr val="2B3A5B"/>
                </a:solidFill>
              </a:rPr>
              <a:t>Continuous Delivery – </a:t>
            </a:r>
            <a:r>
              <a:rPr lang="en" sz="1740">
                <a:solidFill>
                  <a:srgbClr val="2B3A5B"/>
                </a:solidFill>
              </a:rPr>
              <a:t>Manual process </a:t>
            </a:r>
            <a:r>
              <a:rPr lang="en" sz="1740">
                <a:solidFill>
                  <a:srgbClr val="2B3A5B"/>
                </a:solidFill>
              </a:rPr>
              <a:t>during the pull requests</a:t>
            </a:r>
            <a:endParaRPr sz="1740">
              <a:solidFill>
                <a:srgbClr val="2B3A5B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4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rgbClr val="2B3A5B"/>
                </a:solidFill>
              </a:rPr>
              <a:t>•</a:t>
            </a:r>
            <a:r>
              <a:rPr lang="en" sz="2080">
                <a:solidFill>
                  <a:srgbClr val="2B3A5B"/>
                </a:solidFill>
              </a:rPr>
              <a:t>Continuous Deployment:</a:t>
            </a:r>
            <a:endParaRPr sz="2080">
              <a:solidFill>
                <a:srgbClr val="2B3A5B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rgbClr val="2B3A5B"/>
                </a:solidFill>
              </a:rPr>
              <a:t>•</a:t>
            </a:r>
            <a:r>
              <a:rPr lang="en" sz="1740">
                <a:solidFill>
                  <a:srgbClr val="2B3A5B"/>
                </a:solidFill>
              </a:rPr>
              <a:t>any new code updates or changes that makes it through the rigorous automated test process is deployed directly into the live production environment where it will be visible to customers.</a:t>
            </a:r>
            <a:endParaRPr sz="1740">
              <a:solidFill>
                <a:srgbClr val="2B3A5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8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000" y="198925"/>
            <a:ext cx="616300" cy="6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413" y="969075"/>
            <a:ext cx="1057125" cy="10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442175" y="0"/>
            <a:ext cx="7787700" cy="91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2B3A5B"/>
                </a:solidFill>
              </a:rPr>
              <a:t>Backend – CI/CD Pipeline</a:t>
            </a:r>
            <a:endParaRPr b="1">
              <a:solidFill>
                <a:srgbClr val="2B3A5B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81750" y="1152875"/>
            <a:ext cx="8520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2B3A5B"/>
                </a:solidFill>
              </a:rPr>
              <a:t>Pull Request(CI)</a:t>
            </a:r>
            <a:endParaRPr b="1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B3A5B"/>
                </a:solidFill>
              </a:rPr>
              <a:t>•Implemented </a:t>
            </a:r>
            <a:r>
              <a:rPr lang="en" sz="2400">
                <a:solidFill>
                  <a:srgbClr val="2B3A5B"/>
                </a:solidFill>
              </a:rPr>
              <a:t>SonarCloud</a:t>
            </a:r>
            <a:endParaRPr sz="240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B3A5B"/>
                </a:solidFill>
              </a:rPr>
              <a:t>•Unit Test Coverage </a:t>
            </a:r>
            <a:endParaRPr sz="240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B3A5B"/>
                </a:solidFill>
              </a:rPr>
              <a:t>•Built and Analyzed for </a:t>
            </a:r>
            <a:r>
              <a:rPr lang="en" sz="2400">
                <a:solidFill>
                  <a:srgbClr val="2B3A5B"/>
                </a:solidFill>
              </a:rPr>
              <a:t>vulnerabilities</a:t>
            </a:r>
            <a:r>
              <a:rPr lang="en" sz="2400">
                <a:solidFill>
                  <a:srgbClr val="2B3A5B"/>
                </a:solidFill>
              </a:rPr>
              <a:t> using Sonar cloud</a:t>
            </a:r>
            <a:endParaRPr sz="240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2B3A5B"/>
                </a:solidFill>
              </a:rPr>
              <a:t>Push to main(CI/CD)</a:t>
            </a:r>
            <a:endParaRPr b="1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B3A5B"/>
                </a:solidFill>
              </a:rPr>
              <a:t>•Login, Build and push to Docker</a:t>
            </a:r>
            <a:endParaRPr sz="240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B3A5B"/>
                </a:solidFill>
              </a:rPr>
              <a:t>•Deploy Azure using Docker Container</a:t>
            </a:r>
            <a:endParaRPr sz="240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588"/>
              <a:buFont typeface="Arial"/>
              <a:buNone/>
            </a:pPr>
            <a:r>
              <a:rPr lang="en">
                <a:solidFill>
                  <a:srgbClr val="2B3A5B"/>
                </a:solidFill>
              </a:rPr>
              <a:t>•</a:t>
            </a:r>
            <a:r>
              <a:rPr lang="en" sz="2412">
                <a:solidFill>
                  <a:srgbClr val="2B3A5B"/>
                </a:solidFill>
              </a:rPr>
              <a:t>Environment variables – connection string in Azure</a:t>
            </a:r>
            <a:endParaRPr sz="2412"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225" y="1218625"/>
            <a:ext cx="2727049" cy="7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445875" y="34350"/>
            <a:ext cx="7783800" cy="89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2B3A5B"/>
                </a:solidFill>
              </a:rPr>
              <a:t>Frontend - Deployment</a:t>
            </a:r>
            <a:endParaRPr b="1" sz="4700">
              <a:solidFill>
                <a:srgbClr val="2B3A5B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1340150"/>
            <a:ext cx="8520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2B3A5B"/>
                </a:solidFill>
              </a:rPr>
              <a:t>•Good git practices for less merge conflicts and committing often</a:t>
            </a:r>
            <a:endParaRPr sz="2500">
              <a:solidFill>
                <a:srgbClr val="2B3A5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2B3A5B"/>
                </a:solidFill>
              </a:rPr>
              <a:t>•Manually Deployment on Azure using Azure App Services Extension</a:t>
            </a:r>
            <a:endParaRPr sz="2500">
              <a:solidFill>
                <a:srgbClr val="2B3A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50" y="213825"/>
            <a:ext cx="616300" cy="6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788" y="3427675"/>
            <a:ext cx="1393974" cy="139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