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9"/>
  </p:notesMasterIdLst>
  <p:sldIdLst>
    <p:sldId id="256" r:id="rId2"/>
    <p:sldId id="257" r:id="rId3"/>
    <p:sldId id="275" r:id="rId4"/>
    <p:sldId id="301" r:id="rId5"/>
    <p:sldId id="302" r:id="rId6"/>
    <p:sldId id="258" r:id="rId7"/>
    <p:sldId id="306" r:id="rId8"/>
    <p:sldId id="285" r:id="rId9"/>
    <p:sldId id="298" r:id="rId10"/>
    <p:sldId id="303" r:id="rId11"/>
    <p:sldId id="304" r:id="rId12"/>
    <p:sldId id="305" r:id="rId13"/>
    <p:sldId id="307" r:id="rId14"/>
    <p:sldId id="294" r:id="rId15"/>
    <p:sldId id="265" r:id="rId16"/>
    <p:sldId id="300"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1E60CD-A886-4BB4-B9F3-AA905136533D}">
          <p14:sldIdLst>
            <p14:sldId id="256"/>
            <p14:sldId id="257"/>
            <p14:sldId id="275"/>
            <p14:sldId id="301"/>
            <p14:sldId id="302"/>
            <p14:sldId id="258"/>
            <p14:sldId id="306"/>
            <p14:sldId id="285"/>
            <p14:sldId id="298"/>
            <p14:sldId id="303"/>
            <p14:sldId id="304"/>
            <p14:sldId id="305"/>
            <p14:sldId id="307"/>
            <p14:sldId id="294"/>
            <p14:sldId id="265"/>
            <p14:sldId id="300"/>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21"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4995-324E-49E3-99D3-5091A54B4D19}"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236F9-1F31-4CBB-A0B6-5A0A0AAFAB6E}" type="slidenum">
              <a:rPr lang="en-IN" smtClean="0"/>
              <a:pPr/>
              <a:t>‹#›</a:t>
            </a:fld>
            <a:endParaRPr lang="en-IN"/>
          </a:p>
        </p:txBody>
      </p:sp>
    </p:spTree>
    <p:extLst>
      <p:ext uri="{BB962C8B-B14F-4D97-AF65-F5344CB8AC3E}">
        <p14:creationId xmlns:p14="http://schemas.microsoft.com/office/powerpoint/2010/main" val="152463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3</a:t>
            </a:fld>
            <a:endParaRPr lang="en-IN"/>
          </a:p>
        </p:txBody>
      </p:sp>
    </p:spTree>
    <p:extLst>
      <p:ext uri="{BB962C8B-B14F-4D97-AF65-F5344CB8AC3E}">
        <p14:creationId xmlns:p14="http://schemas.microsoft.com/office/powerpoint/2010/main" val="328597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6</a:t>
            </a:fld>
            <a:endParaRPr lang="en-IN"/>
          </a:p>
        </p:txBody>
      </p:sp>
    </p:spTree>
    <p:extLst>
      <p:ext uri="{BB962C8B-B14F-4D97-AF65-F5344CB8AC3E}">
        <p14:creationId xmlns:p14="http://schemas.microsoft.com/office/powerpoint/2010/main" val="345601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8</a:t>
            </a:fld>
            <a:endParaRPr lang="en-IN"/>
          </a:p>
        </p:txBody>
      </p:sp>
    </p:spTree>
    <p:extLst>
      <p:ext uri="{BB962C8B-B14F-4D97-AF65-F5344CB8AC3E}">
        <p14:creationId xmlns:p14="http://schemas.microsoft.com/office/powerpoint/2010/main" val="334105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15</a:t>
            </a:fld>
            <a:endParaRPr lang="en-IN"/>
          </a:p>
        </p:txBody>
      </p:sp>
    </p:spTree>
    <p:extLst>
      <p:ext uri="{BB962C8B-B14F-4D97-AF65-F5344CB8AC3E}">
        <p14:creationId xmlns:p14="http://schemas.microsoft.com/office/powerpoint/2010/main" val="63746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725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38774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211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8055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02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3038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81867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74886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11291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3836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06026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93271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415392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48145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09274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635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288406-BEC8-42E3-A225-C6D3EF11A0D1}" type="datetimeFigureOut">
              <a:rPr lang="en-IN" smtClean="0"/>
              <a:pPr/>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77441-4581-42C8-81F8-15D8BB691223}" type="slidenum">
              <a:rPr lang="en-IN" smtClean="0"/>
              <a:pPr/>
              <a:t>‹#›</a:t>
            </a:fld>
            <a:endParaRPr lang="en-IN"/>
          </a:p>
        </p:txBody>
      </p:sp>
    </p:spTree>
    <p:extLst>
      <p:ext uri="{BB962C8B-B14F-4D97-AF65-F5344CB8AC3E}">
        <p14:creationId xmlns:p14="http://schemas.microsoft.com/office/powerpoint/2010/main" val="34532243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2203A51506/AIML-BATCH-20/blob/main/diabetic_rethinopathy_detection.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akshaydattatraykhare/diabetes-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5AE511-7F3E-407A-1B62-3B083DF76F11}"/>
              </a:ext>
            </a:extLst>
          </p:cNvPr>
          <p:cNvSpPr>
            <a:spLocks noGrp="1"/>
          </p:cNvSpPr>
          <p:nvPr>
            <p:ph type="title"/>
          </p:nvPr>
        </p:nvSpPr>
        <p:spPr>
          <a:xfrm>
            <a:off x="755374" y="1285461"/>
            <a:ext cx="8819399" cy="2064443"/>
          </a:xfrm>
        </p:spPr>
        <p:txBody>
          <a:bodyPr>
            <a:normAutofit fontScale="90000"/>
          </a:bodyPr>
          <a:lstStyle/>
          <a:p>
            <a:pPr algn="ctr"/>
            <a:r>
              <a:rPr lang="en-IN" dirty="0"/>
              <a:t>   </a:t>
            </a:r>
            <a:br>
              <a:rPr lang="en-IN" dirty="0"/>
            </a:br>
            <a:r>
              <a:rPr lang="en-IN" sz="3600" dirty="0">
                <a:solidFill>
                  <a:schemeClr val="tx1"/>
                </a:solidFill>
                <a:latin typeface="Times New Roman" pitchFamily="18" charset="0"/>
                <a:cs typeface="Times New Roman" pitchFamily="18" charset="0"/>
              </a:rPr>
              <a:t>AI &amp; ML</a:t>
            </a:r>
            <a:r>
              <a:rPr lang="en-IN" dirty="0">
                <a:solidFill>
                  <a:schemeClr val="tx1"/>
                </a:solidFill>
              </a:rPr>
              <a:t> </a:t>
            </a:r>
            <a:r>
              <a:rPr lang="en-IN" sz="3600" dirty="0">
                <a:solidFill>
                  <a:schemeClr val="tx1"/>
                </a:solidFill>
                <a:latin typeface="Times New Roman" panose="02020603050405020304" pitchFamily="18" charset="0"/>
                <a:cs typeface="Times New Roman" panose="02020603050405020304" pitchFamily="18" charset="0"/>
              </a:rPr>
              <a:t>Laboratory Project</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on</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Diabetic Retinopathy Detection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0B2C8A-546F-1456-4E39-98F18B3F6D03}"/>
              </a:ext>
            </a:extLst>
          </p:cNvPr>
          <p:cNvSpPr>
            <a:spLocks noGrp="1"/>
          </p:cNvSpPr>
          <p:nvPr>
            <p:ph type="body" idx="1"/>
          </p:nvPr>
        </p:nvSpPr>
        <p:spPr>
          <a:xfrm>
            <a:off x="-127821" y="3508096"/>
            <a:ext cx="9942653" cy="4142770"/>
          </a:xfrm>
        </p:spPr>
        <p:txBody>
          <a:bodyPr>
            <a:normAutofit fontScale="40000" lnSpcReduction="20000"/>
          </a:bodyPr>
          <a:lstStyle/>
          <a:p>
            <a:pPr algn="just"/>
            <a:r>
              <a:rPr lang="en-IN" dirty="0"/>
              <a:t>                                                       	</a:t>
            </a:r>
            <a:r>
              <a:rPr lang="en-IN" sz="3500" dirty="0"/>
              <a:t>            </a:t>
            </a:r>
            <a:r>
              <a:rPr lang="en-IN" sz="3500" dirty="0">
                <a:latin typeface="Times New Roman" panose="02020603050405020304" pitchFamily="18" charset="0"/>
                <a:cs typeface="Times New Roman" panose="02020603050405020304" pitchFamily="18" charset="0"/>
              </a:rPr>
              <a:t>B . </a:t>
            </a:r>
            <a:r>
              <a:rPr lang="en-IN" sz="3500" dirty="0" err="1">
                <a:latin typeface="Times New Roman" panose="02020603050405020304" pitchFamily="18" charset="0"/>
                <a:cs typeface="Times New Roman" panose="02020603050405020304" pitchFamily="18" charset="0"/>
              </a:rPr>
              <a:t>Sathwika</a:t>
            </a:r>
            <a:r>
              <a:rPr lang="en-IN" sz="3500" dirty="0">
                <a:latin typeface="Times New Roman" panose="02020603050405020304" pitchFamily="18" charset="0"/>
                <a:cs typeface="Times New Roman" panose="02020603050405020304" pitchFamily="18" charset="0"/>
              </a:rPr>
              <a:t> Reddy           2203A51465</a:t>
            </a:r>
          </a:p>
          <a:p>
            <a:pPr algn="just"/>
            <a:r>
              <a:rPr lang="en-IN" sz="3500" dirty="0">
                <a:latin typeface="Times New Roman" panose="02020603050405020304" pitchFamily="18" charset="0"/>
                <a:cs typeface="Times New Roman" panose="02020603050405020304" pitchFamily="18" charset="0"/>
              </a:rPr>
              <a:t>                                                        G . </a:t>
            </a:r>
            <a:r>
              <a:rPr lang="en-IN" sz="3500" dirty="0" err="1">
                <a:latin typeface="Times New Roman" panose="02020603050405020304" pitchFamily="18" charset="0"/>
                <a:cs typeface="Times New Roman" panose="02020603050405020304" pitchFamily="18" charset="0"/>
              </a:rPr>
              <a:t>Indu</a:t>
            </a:r>
            <a:r>
              <a:rPr lang="en-IN" sz="3500" dirty="0">
                <a:latin typeface="Times New Roman" panose="02020603050405020304" pitchFamily="18" charset="0"/>
                <a:cs typeface="Times New Roman" panose="02020603050405020304" pitchFamily="18" charset="0"/>
              </a:rPr>
              <a:t> Reddy                  2203A51476</a:t>
            </a:r>
          </a:p>
          <a:p>
            <a:pPr algn="just"/>
            <a:r>
              <a:rPr lang="en-IN" sz="3500" dirty="0">
                <a:latin typeface="Times New Roman" panose="02020603050405020304" pitchFamily="18" charset="0"/>
                <a:cs typeface="Times New Roman" panose="02020603050405020304" pitchFamily="18" charset="0"/>
              </a:rPr>
              <a:t>                                                        B . Triveni                          2203A51464</a:t>
            </a:r>
          </a:p>
          <a:p>
            <a:pPr algn="just"/>
            <a:r>
              <a:rPr lang="en-IN" sz="3500" dirty="0">
                <a:latin typeface="Times New Roman" panose="02020603050405020304" pitchFamily="18" charset="0"/>
                <a:cs typeface="Times New Roman" panose="02020603050405020304" pitchFamily="18" charset="0"/>
              </a:rPr>
              <a:t>                                                        P . </a:t>
            </a:r>
            <a:r>
              <a:rPr lang="en-IN" sz="3500" dirty="0" err="1">
                <a:latin typeface="Times New Roman" panose="02020603050405020304" pitchFamily="18" charset="0"/>
                <a:cs typeface="Times New Roman" panose="02020603050405020304" pitchFamily="18" charset="0"/>
              </a:rPr>
              <a:t>Sindhuja</a:t>
            </a:r>
            <a:r>
              <a:rPr lang="en-IN" sz="3500" dirty="0">
                <a:latin typeface="Times New Roman" panose="02020603050405020304" pitchFamily="18" charset="0"/>
                <a:cs typeface="Times New Roman" panose="02020603050405020304" pitchFamily="18" charset="0"/>
              </a:rPr>
              <a:t> Reddy            2203A51506</a:t>
            </a:r>
          </a:p>
          <a:p>
            <a:pPr algn="just"/>
            <a:r>
              <a:rPr lang="en-IN" sz="3500" dirty="0">
                <a:latin typeface="Times New Roman" panose="02020603050405020304" pitchFamily="18" charset="0"/>
                <a:cs typeface="Times New Roman" panose="02020603050405020304" pitchFamily="18" charset="0"/>
              </a:rPr>
              <a:t>       </a:t>
            </a:r>
          </a:p>
          <a:p>
            <a:pPr algn="ctr"/>
            <a:r>
              <a:rPr lang="en-IN" sz="4000" dirty="0">
                <a:latin typeface="Times New Roman" panose="02020603050405020304" pitchFamily="18" charset="0"/>
                <a:cs typeface="Times New Roman" panose="02020603050405020304" pitchFamily="18" charset="0"/>
              </a:rPr>
              <a:t>Batch 20</a:t>
            </a:r>
          </a:p>
          <a:p>
            <a:pPr algn="ctr"/>
            <a:r>
              <a:rPr lang="en-US" sz="4000" dirty="0">
                <a:latin typeface="Times New Roman" panose="02020603050405020304" pitchFamily="18" charset="0"/>
                <a:cs typeface="Times New Roman" panose="02020603050405020304" pitchFamily="18" charset="0"/>
              </a:rPr>
              <a:t>Section : G</a:t>
            </a:r>
            <a:endParaRPr lang="en-IN" sz="40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UNDER  THE GUIDANCE OF</a:t>
            </a:r>
          </a:p>
          <a:p>
            <a:pPr algn="ctr"/>
            <a:r>
              <a:rPr lang="en-IN" sz="2600" dirty="0">
                <a:latin typeface="Times New Roman" panose="02020603050405020304" pitchFamily="18" charset="0"/>
                <a:cs typeface="Times New Roman" panose="02020603050405020304" pitchFamily="18" charset="0"/>
              </a:rPr>
              <a:t>                    Dr .Soumik Podder </a:t>
            </a:r>
          </a:p>
          <a:p>
            <a:pPr algn="ctr"/>
            <a:r>
              <a:rPr lang="en-IN" sz="2600" dirty="0">
                <a:latin typeface="Times New Roman" panose="02020603050405020304" pitchFamily="18" charset="0"/>
                <a:cs typeface="Times New Roman" panose="02020603050405020304" pitchFamily="18" charset="0"/>
              </a:rPr>
              <a:t>                       School of Computer Science &amp; Artificial Intelligence </a:t>
            </a:r>
          </a:p>
          <a:p>
            <a:pPr algn="ctr"/>
            <a:r>
              <a:rPr lang="en-IN" sz="2600" dirty="0">
                <a:latin typeface="Times New Roman" panose="02020603050405020304" pitchFamily="18" charset="0"/>
                <a:cs typeface="Times New Roman" panose="02020603050405020304" pitchFamily="18" charset="0"/>
              </a:rPr>
              <a:t>             SR University </a:t>
            </a:r>
          </a:p>
          <a:p>
            <a:pPr algn="ctr"/>
            <a:r>
              <a:rPr lang="en-IN" sz="2600" dirty="0">
                <a:latin typeface="Times New Roman" panose="02020603050405020304" pitchFamily="18" charset="0"/>
                <a:cs typeface="Times New Roman" panose="02020603050405020304" pitchFamily="18" charset="0"/>
              </a:rPr>
              <a:t>        2024      </a:t>
            </a:r>
            <a:r>
              <a:rPr lang="en-IN" sz="2800" dirty="0">
                <a:latin typeface="Times New Roman" panose="02020603050405020304" pitchFamily="18" charset="0"/>
                <a:cs typeface="Times New Roman" panose="02020603050405020304" pitchFamily="18" charset="0"/>
              </a:rPr>
              <a:t>        </a:t>
            </a:r>
            <a:r>
              <a:rPr lang="en-IN" sz="2800" dirty="0"/>
              <a:t>                         </a:t>
            </a:r>
          </a:p>
          <a:p>
            <a:endParaRPr lang="en-IN" dirty="0"/>
          </a:p>
          <a:p>
            <a:r>
              <a:rPr lang="en-IN" dirty="0"/>
              <a:t>                                                                                                </a:t>
            </a:r>
          </a:p>
          <a:p>
            <a:r>
              <a:rPr lang="en-IN" dirty="0"/>
              <a:t>                                                               /                                </a:t>
            </a:r>
          </a:p>
        </p:txBody>
      </p:sp>
      <p:pic>
        <p:nvPicPr>
          <p:cNvPr id="5" name="Picture 4">
            <a:extLst>
              <a:ext uri="{FF2B5EF4-FFF2-40B4-BE49-F238E27FC236}">
                <a16:creationId xmlns:a16="http://schemas.microsoft.com/office/drawing/2014/main" id="{F68C5375-405E-C9BD-92F8-A8E8B606C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227" y="340760"/>
            <a:ext cx="5585944" cy="1379340"/>
          </a:xfrm>
          <a:prstGeom prst="rect">
            <a:avLst/>
          </a:prstGeom>
        </p:spPr>
      </p:pic>
    </p:spTree>
    <p:extLst>
      <p:ext uri="{BB962C8B-B14F-4D97-AF65-F5344CB8AC3E}">
        <p14:creationId xmlns:p14="http://schemas.microsoft.com/office/powerpoint/2010/main" val="295215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D893BA-6DDD-4893-B91E-AF432905F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05558"/>
            <a:ext cx="4981364" cy="4446883"/>
          </a:xfrm>
        </p:spPr>
      </p:pic>
      <p:pic>
        <p:nvPicPr>
          <p:cNvPr id="7" name="Picture 6">
            <a:extLst>
              <a:ext uri="{FF2B5EF4-FFF2-40B4-BE49-F238E27FC236}">
                <a16:creationId xmlns:a16="http://schemas.microsoft.com/office/drawing/2014/main" id="{9979C86B-B0C3-4F0C-A262-BCE747CD3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347" y="1205558"/>
            <a:ext cx="4497417" cy="3893654"/>
          </a:xfrm>
          <a:prstGeom prst="rect">
            <a:avLst/>
          </a:prstGeom>
        </p:spPr>
      </p:pic>
    </p:spTree>
    <p:extLst>
      <p:ext uri="{BB962C8B-B14F-4D97-AF65-F5344CB8AC3E}">
        <p14:creationId xmlns:p14="http://schemas.microsoft.com/office/powerpoint/2010/main" val="401543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06FAAD-EF20-4B78-BFA6-3DB16C4FC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7" y="1557727"/>
            <a:ext cx="4585252" cy="3503637"/>
          </a:xfrm>
        </p:spPr>
      </p:pic>
      <p:pic>
        <p:nvPicPr>
          <p:cNvPr id="7" name="Picture 6">
            <a:extLst>
              <a:ext uri="{FF2B5EF4-FFF2-40B4-BE49-F238E27FC236}">
                <a16:creationId xmlns:a16="http://schemas.microsoft.com/office/drawing/2014/main" id="{1FB63036-D859-46E6-8255-EC8AFF861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09" y="1510748"/>
            <a:ext cx="4919571" cy="3467790"/>
          </a:xfrm>
          <a:prstGeom prst="rect">
            <a:avLst/>
          </a:prstGeom>
        </p:spPr>
      </p:pic>
    </p:spTree>
    <p:extLst>
      <p:ext uri="{BB962C8B-B14F-4D97-AF65-F5344CB8AC3E}">
        <p14:creationId xmlns:p14="http://schemas.microsoft.com/office/powerpoint/2010/main" val="5170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4BC05E-6101-44FE-BE6F-717F1CABE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32" y="0"/>
            <a:ext cx="4541352" cy="3881437"/>
          </a:xfrm>
        </p:spPr>
      </p:pic>
      <p:pic>
        <p:nvPicPr>
          <p:cNvPr id="7" name="Picture 6">
            <a:extLst>
              <a:ext uri="{FF2B5EF4-FFF2-40B4-BE49-F238E27FC236}">
                <a16:creationId xmlns:a16="http://schemas.microsoft.com/office/drawing/2014/main" id="{52C1E0BC-5247-4E85-8D92-50321049F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404" y="3429000"/>
            <a:ext cx="5071393" cy="3244505"/>
          </a:xfrm>
          <a:prstGeom prst="rect">
            <a:avLst/>
          </a:prstGeom>
        </p:spPr>
      </p:pic>
    </p:spTree>
    <p:extLst>
      <p:ext uri="{BB962C8B-B14F-4D97-AF65-F5344CB8AC3E}">
        <p14:creationId xmlns:p14="http://schemas.microsoft.com/office/powerpoint/2010/main" val="319223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455303-7923-4CB7-8A5E-8B9367FB3EBA}"/>
              </a:ext>
            </a:extLst>
          </p:cNvPr>
          <p:cNvSpPr/>
          <p:nvPr/>
        </p:nvSpPr>
        <p:spPr>
          <a:xfrm>
            <a:off x="1073425" y="1060174"/>
            <a:ext cx="6427304" cy="474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ED0F6EDF-ABA8-4FA2-9294-32FFDC5B443C}"/>
              </a:ext>
            </a:extLst>
          </p:cNvPr>
          <p:cNvCxnSpPr>
            <a:cxnSpLocks/>
          </p:cNvCxnSpPr>
          <p:nvPr/>
        </p:nvCxnSpPr>
        <p:spPr>
          <a:xfrm>
            <a:off x="1656522" y="1046922"/>
            <a:ext cx="0" cy="475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32AF67-FC35-4202-B95F-0047529BD26F}"/>
              </a:ext>
            </a:extLst>
          </p:cNvPr>
          <p:cNvCxnSpPr/>
          <p:nvPr/>
        </p:nvCxnSpPr>
        <p:spPr>
          <a:xfrm>
            <a:off x="2729948" y="1053548"/>
            <a:ext cx="0" cy="475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6264F-2C57-4C5E-89AA-06432B468481}"/>
              </a:ext>
            </a:extLst>
          </p:cNvPr>
          <p:cNvCxnSpPr/>
          <p:nvPr/>
        </p:nvCxnSpPr>
        <p:spPr>
          <a:xfrm>
            <a:off x="3922643" y="1060174"/>
            <a:ext cx="0" cy="4750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B3E14A-E9FF-48EE-8496-09B0B80BCDE8}"/>
              </a:ext>
            </a:extLst>
          </p:cNvPr>
          <p:cNvCxnSpPr>
            <a:cxnSpLocks/>
          </p:cNvCxnSpPr>
          <p:nvPr/>
        </p:nvCxnSpPr>
        <p:spPr>
          <a:xfrm>
            <a:off x="5115338" y="1060174"/>
            <a:ext cx="39758" cy="475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34DF6-4CE6-41A5-A2A3-ED7DFA421BC0}"/>
              </a:ext>
            </a:extLst>
          </p:cNvPr>
          <p:cNvCxnSpPr>
            <a:cxnSpLocks/>
          </p:cNvCxnSpPr>
          <p:nvPr/>
        </p:nvCxnSpPr>
        <p:spPr>
          <a:xfrm>
            <a:off x="6347791" y="1046922"/>
            <a:ext cx="0" cy="47707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A163EC-9D43-42E1-B56D-97218401C5E1}"/>
              </a:ext>
            </a:extLst>
          </p:cNvPr>
          <p:cNvCxnSpPr/>
          <p:nvPr/>
        </p:nvCxnSpPr>
        <p:spPr>
          <a:xfrm>
            <a:off x="7500730" y="1060174"/>
            <a:ext cx="0" cy="4750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57EBF-D4A7-41A3-9CDF-F27FA6B1B060}"/>
              </a:ext>
            </a:extLst>
          </p:cNvPr>
          <p:cNvCxnSpPr>
            <a:cxnSpLocks/>
          </p:cNvCxnSpPr>
          <p:nvPr/>
        </p:nvCxnSpPr>
        <p:spPr>
          <a:xfrm>
            <a:off x="1073425" y="2277642"/>
            <a:ext cx="64273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4C1A960-655C-48B0-B460-C89F2AA52B9F}"/>
              </a:ext>
            </a:extLst>
          </p:cNvPr>
          <p:cNvSpPr txBox="1"/>
          <p:nvPr/>
        </p:nvSpPr>
        <p:spPr>
          <a:xfrm>
            <a:off x="1166191" y="1550505"/>
            <a:ext cx="887895" cy="369332"/>
          </a:xfrm>
          <a:prstGeom prst="rect">
            <a:avLst/>
          </a:prstGeom>
          <a:noFill/>
        </p:spPr>
        <p:txBody>
          <a:bodyPr wrap="square" rtlCol="0">
            <a:spAutoFit/>
          </a:bodyPr>
          <a:lstStyle/>
          <a:p>
            <a:r>
              <a:rPr lang="en-US" dirty="0"/>
              <a:t>S.no</a:t>
            </a:r>
            <a:endParaRPr lang="en-IN" dirty="0"/>
          </a:p>
        </p:txBody>
      </p:sp>
      <p:sp>
        <p:nvSpPr>
          <p:cNvPr id="34" name="TextBox 33">
            <a:extLst>
              <a:ext uri="{FF2B5EF4-FFF2-40B4-BE49-F238E27FC236}">
                <a16:creationId xmlns:a16="http://schemas.microsoft.com/office/drawing/2014/main" id="{40B33A63-D67D-4EE7-8A29-50831311FB65}"/>
              </a:ext>
            </a:extLst>
          </p:cNvPr>
          <p:cNvSpPr txBox="1"/>
          <p:nvPr/>
        </p:nvSpPr>
        <p:spPr>
          <a:xfrm>
            <a:off x="1696287" y="1192700"/>
            <a:ext cx="1033657" cy="1200329"/>
          </a:xfrm>
          <a:prstGeom prst="rect">
            <a:avLst/>
          </a:prstGeom>
          <a:noFill/>
        </p:spPr>
        <p:txBody>
          <a:bodyPr wrap="square" rtlCol="0">
            <a:spAutoFit/>
          </a:bodyPr>
          <a:lstStyle/>
          <a:p>
            <a:endParaRPr lang="en-US" dirty="0"/>
          </a:p>
          <a:p>
            <a:r>
              <a:rPr lang="en-US" dirty="0"/>
              <a:t>Model name</a:t>
            </a:r>
          </a:p>
          <a:p>
            <a:endParaRPr lang="en-IN" dirty="0"/>
          </a:p>
        </p:txBody>
      </p:sp>
      <p:sp>
        <p:nvSpPr>
          <p:cNvPr id="36" name="TextBox 35">
            <a:extLst>
              <a:ext uri="{FF2B5EF4-FFF2-40B4-BE49-F238E27FC236}">
                <a16:creationId xmlns:a16="http://schemas.microsoft.com/office/drawing/2014/main" id="{49AEC19B-4B22-41F2-BFB0-D9DBF9013712}"/>
              </a:ext>
            </a:extLst>
          </p:cNvPr>
          <p:cNvSpPr txBox="1"/>
          <p:nvPr/>
        </p:nvSpPr>
        <p:spPr>
          <a:xfrm>
            <a:off x="2835965" y="1550505"/>
            <a:ext cx="1245701" cy="369332"/>
          </a:xfrm>
          <a:prstGeom prst="rect">
            <a:avLst/>
          </a:prstGeom>
          <a:noFill/>
        </p:spPr>
        <p:txBody>
          <a:bodyPr wrap="square" rtlCol="0">
            <a:spAutoFit/>
          </a:bodyPr>
          <a:lstStyle/>
          <a:p>
            <a:r>
              <a:rPr lang="en-US" dirty="0"/>
              <a:t>Accuracy</a:t>
            </a:r>
            <a:endParaRPr lang="en-IN" dirty="0"/>
          </a:p>
        </p:txBody>
      </p:sp>
      <p:sp>
        <p:nvSpPr>
          <p:cNvPr id="37" name="TextBox 36">
            <a:extLst>
              <a:ext uri="{FF2B5EF4-FFF2-40B4-BE49-F238E27FC236}">
                <a16:creationId xmlns:a16="http://schemas.microsoft.com/office/drawing/2014/main" id="{666D5762-8F7D-4DDD-966F-AFC0B7E83A04}"/>
              </a:ext>
            </a:extLst>
          </p:cNvPr>
          <p:cNvSpPr txBox="1"/>
          <p:nvPr/>
        </p:nvSpPr>
        <p:spPr>
          <a:xfrm>
            <a:off x="3962400" y="1550505"/>
            <a:ext cx="1073418" cy="369332"/>
          </a:xfrm>
          <a:prstGeom prst="rect">
            <a:avLst/>
          </a:prstGeom>
          <a:noFill/>
        </p:spPr>
        <p:txBody>
          <a:bodyPr wrap="square" rtlCol="0">
            <a:spAutoFit/>
          </a:bodyPr>
          <a:lstStyle/>
          <a:p>
            <a:r>
              <a:rPr lang="en-US" dirty="0"/>
              <a:t>F1 Score</a:t>
            </a:r>
            <a:endParaRPr lang="en-IN" dirty="0"/>
          </a:p>
        </p:txBody>
      </p:sp>
      <p:sp>
        <p:nvSpPr>
          <p:cNvPr id="38" name="TextBox 37">
            <a:extLst>
              <a:ext uri="{FF2B5EF4-FFF2-40B4-BE49-F238E27FC236}">
                <a16:creationId xmlns:a16="http://schemas.microsoft.com/office/drawing/2014/main" id="{193CDF22-89A8-463A-9422-E470A91DEF07}"/>
              </a:ext>
            </a:extLst>
          </p:cNvPr>
          <p:cNvSpPr txBox="1"/>
          <p:nvPr/>
        </p:nvSpPr>
        <p:spPr>
          <a:xfrm flipH="1">
            <a:off x="5234603" y="1550505"/>
            <a:ext cx="2146845" cy="369332"/>
          </a:xfrm>
          <a:prstGeom prst="rect">
            <a:avLst/>
          </a:prstGeom>
          <a:noFill/>
        </p:spPr>
        <p:txBody>
          <a:bodyPr wrap="square" rtlCol="0">
            <a:spAutoFit/>
          </a:bodyPr>
          <a:lstStyle/>
          <a:p>
            <a:r>
              <a:rPr lang="en-US" dirty="0"/>
              <a:t>Recall</a:t>
            </a:r>
            <a:endParaRPr lang="en-IN" dirty="0"/>
          </a:p>
        </p:txBody>
      </p:sp>
      <p:sp>
        <p:nvSpPr>
          <p:cNvPr id="39" name="TextBox 38">
            <a:extLst>
              <a:ext uri="{FF2B5EF4-FFF2-40B4-BE49-F238E27FC236}">
                <a16:creationId xmlns:a16="http://schemas.microsoft.com/office/drawing/2014/main" id="{C3845373-3835-49A9-8D18-07CB89E8DAD7}"/>
              </a:ext>
            </a:extLst>
          </p:cNvPr>
          <p:cNvSpPr txBox="1"/>
          <p:nvPr/>
        </p:nvSpPr>
        <p:spPr>
          <a:xfrm>
            <a:off x="6387547" y="1538980"/>
            <a:ext cx="2809462" cy="646331"/>
          </a:xfrm>
          <a:prstGeom prst="rect">
            <a:avLst/>
          </a:prstGeom>
          <a:noFill/>
        </p:spPr>
        <p:txBody>
          <a:bodyPr wrap="square" rtlCol="0">
            <a:spAutoFit/>
          </a:bodyPr>
          <a:lstStyle/>
          <a:p>
            <a:r>
              <a:rPr lang="en-US" dirty="0"/>
              <a:t>Precision</a:t>
            </a:r>
          </a:p>
          <a:p>
            <a:endParaRPr lang="en-IN" dirty="0"/>
          </a:p>
        </p:txBody>
      </p:sp>
      <p:sp>
        <p:nvSpPr>
          <p:cNvPr id="40" name="TextBox 39">
            <a:extLst>
              <a:ext uri="{FF2B5EF4-FFF2-40B4-BE49-F238E27FC236}">
                <a16:creationId xmlns:a16="http://schemas.microsoft.com/office/drawing/2014/main" id="{CDA0A0EB-CCB0-456D-B76E-21A75E6DE593}"/>
              </a:ext>
            </a:extLst>
          </p:cNvPr>
          <p:cNvSpPr txBox="1"/>
          <p:nvPr/>
        </p:nvSpPr>
        <p:spPr>
          <a:xfrm>
            <a:off x="1166191" y="2423419"/>
            <a:ext cx="7089912" cy="646331"/>
          </a:xfrm>
          <a:prstGeom prst="rect">
            <a:avLst/>
          </a:prstGeom>
          <a:noFill/>
        </p:spPr>
        <p:txBody>
          <a:bodyPr wrap="square" rtlCol="0">
            <a:spAutoFit/>
          </a:bodyPr>
          <a:lstStyle/>
          <a:p>
            <a:endParaRPr lang="en-US" dirty="0"/>
          </a:p>
          <a:p>
            <a:r>
              <a:rPr lang="en-US" dirty="0"/>
              <a:t>1</a:t>
            </a:r>
            <a:endParaRPr lang="en-IN" dirty="0"/>
          </a:p>
        </p:txBody>
      </p:sp>
      <p:sp>
        <p:nvSpPr>
          <p:cNvPr id="41" name="TextBox 40">
            <a:extLst>
              <a:ext uri="{FF2B5EF4-FFF2-40B4-BE49-F238E27FC236}">
                <a16:creationId xmlns:a16="http://schemas.microsoft.com/office/drawing/2014/main" id="{D295251D-994F-4870-9BF0-39E6110377C4}"/>
              </a:ext>
            </a:extLst>
          </p:cNvPr>
          <p:cNvSpPr txBox="1"/>
          <p:nvPr/>
        </p:nvSpPr>
        <p:spPr>
          <a:xfrm>
            <a:off x="1828800" y="2423420"/>
            <a:ext cx="742102" cy="646331"/>
          </a:xfrm>
          <a:prstGeom prst="rect">
            <a:avLst/>
          </a:prstGeom>
          <a:noFill/>
        </p:spPr>
        <p:txBody>
          <a:bodyPr wrap="square" rtlCol="0">
            <a:spAutoFit/>
          </a:bodyPr>
          <a:lstStyle/>
          <a:p>
            <a:endParaRPr lang="en-US" dirty="0"/>
          </a:p>
          <a:p>
            <a:r>
              <a:rPr lang="en-US" dirty="0"/>
              <a:t>SVM</a:t>
            </a:r>
            <a:endParaRPr lang="en-IN" dirty="0"/>
          </a:p>
        </p:txBody>
      </p:sp>
      <p:sp>
        <p:nvSpPr>
          <p:cNvPr id="42" name="TextBox 41">
            <a:extLst>
              <a:ext uri="{FF2B5EF4-FFF2-40B4-BE49-F238E27FC236}">
                <a16:creationId xmlns:a16="http://schemas.microsoft.com/office/drawing/2014/main" id="{E5592CE4-7357-4B1C-8DEF-6C330D662F08}"/>
              </a:ext>
            </a:extLst>
          </p:cNvPr>
          <p:cNvSpPr txBox="1"/>
          <p:nvPr/>
        </p:nvSpPr>
        <p:spPr>
          <a:xfrm>
            <a:off x="2743179" y="2408003"/>
            <a:ext cx="6202027" cy="646331"/>
          </a:xfrm>
          <a:prstGeom prst="rect">
            <a:avLst/>
          </a:prstGeom>
          <a:noFill/>
        </p:spPr>
        <p:txBody>
          <a:bodyPr wrap="square" rtlCol="0">
            <a:spAutoFit/>
          </a:bodyPr>
          <a:lstStyle/>
          <a:p>
            <a:endParaRPr lang="en-US" dirty="0"/>
          </a:p>
          <a:p>
            <a:r>
              <a:rPr lang="en-US" dirty="0"/>
              <a:t>79%  76%    80.85 0.68   0.89 0.62  0.81 0.62</a:t>
            </a:r>
            <a:endParaRPr lang="en-IN" dirty="0"/>
          </a:p>
        </p:txBody>
      </p:sp>
      <p:cxnSp>
        <p:nvCxnSpPr>
          <p:cNvPr id="44" name="Straight Connector 43">
            <a:extLst>
              <a:ext uri="{FF2B5EF4-FFF2-40B4-BE49-F238E27FC236}">
                <a16:creationId xmlns:a16="http://schemas.microsoft.com/office/drawing/2014/main" id="{AC36CF3C-826E-436D-8D93-3C143CA66632}"/>
              </a:ext>
            </a:extLst>
          </p:cNvPr>
          <p:cNvCxnSpPr>
            <a:cxnSpLocks/>
          </p:cNvCxnSpPr>
          <p:nvPr/>
        </p:nvCxnSpPr>
        <p:spPr>
          <a:xfrm flipH="1">
            <a:off x="4598505" y="1919837"/>
            <a:ext cx="19876" cy="3864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07A672-E297-4D80-9C19-ECEDF0E47680}"/>
              </a:ext>
            </a:extLst>
          </p:cNvPr>
          <p:cNvCxnSpPr>
            <a:cxnSpLocks/>
          </p:cNvCxnSpPr>
          <p:nvPr/>
        </p:nvCxnSpPr>
        <p:spPr>
          <a:xfrm>
            <a:off x="5741503" y="1931362"/>
            <a:ext cx="49697" cy="38863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CBA7925-29FB-4EAE-97CD-E124FC9781B5}"/>
              </a:ext>
            </a:extLst>
          </p:cNvPr>
          <p:cNvCxnSpPr/>
          <p:nvPr/>
        </p:nvCxnSpPr>
        <p:spPr>
          <a:xfrm>
            <a:off x="7752519" y="0"/>
            <a:ext cx="13255" cy="66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15F29E7-01FA-4755-B57A-EC1A22AE46E6}"/>
              </a:ext>
            </a:extLst>
          </p:cNvPr>
          <p:cNvCxnSpPr>
            <a:cxnSpLocks/>
          </p:cNvCxnSpPr>
          <p:nvPr/>
        </p:nvCxnSpPr>
        <p:spPr>
          <a:xfrm>
            <a:off x="6877878" y="1862145"/>
            <a:ext cx="79513" cy="3955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8A15C30-6C67-46AD-B2C0-24666E85DCCB}"/>
              </a:ext>
            </a:extLst>
          </p:cNvPr>
          <p:cNvCxnSpPr/>
          <p:nvPr/>
        </p:nvCxnSpPr>
        <p:spPr>
          <a:xfrm>
            <a:off x="3962400" y="1919837"/>
            <a:ext cx="35780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012DF7C-173C-4380-97BA-AD74ECD4440B}"/>
              </a:ext>
            </a:extLst>
          </p:cNvPr>
          <p:cNvSpPr txBox="1"/>
          <p:nvPr/>
        </p:nvSpPr>
        <p:spPr>
          <a:xfrm>
            <a:off x="3962400" y="1946341"/>
            <a:ext cx="993916" cy="369332"/>
          </a:xfrm>
          <a:prstGeom prst="rect">
            <a:avLst/>
          </a:prstGeom>
          <a:noFill/>
        </p:spPr>
        <p:txBody>
          <a:bodyPr wrap="square" rtlCol="0">
            <a:spAutoFit/>
          </a:bodyPr>
          <a:lstStyle/>
          <a:p>
            <a:r>
              <a:rPr lang="en-US" dirty="0"/>
              <a:t>0</a:t>
            </a:r>
            <a:endParaRPr lang="en-IN" dirty="0"/>
          </a:p>
        </p:txBody>
      </p:sp>
      <p:sp>
        <p:nvSpPr>
          <p:cNvPr id="71" name="TextBox 70">
            <a:extLst>
              <a:ext uri="{FF2B5EF4-FFF2-40B4-BE49-F238E27FC236}">
                <a16:creationId xmlns:a16="http://schemas.microsoft.com/office/drawing/2014/main" id="{2BF91639-246D-49B4-B442-A6C86DE6DC3B}"/>
              </a:ext>
            </a:extLst>
          </p:cNvPr>
          <p:cNvSpPr txBox="1"/>
          <p:nvPr/>
        </p:nvSpPr>
        <p:spPr>
          <a:xfrm>
            <a:off x="4757530" y="2012168"/>
            <a:ext cx="2604042" cy="369332"/>
          </a:xfrm>
          <a:prstGeom prst="rect">
            <a:avLst/>
          </a:prstGeom>
          <a:noFill/>
        </p:spPr>
        <p:txBody>
          <a:bodyPr wrap="square" rtlCol="0">
            <a:spAutoFit/>
          </a:bodyPr>
          <a:lstStyle/>
          <a:p>
            <a:r>
              <a:rPr lang="en-US" dirty="0"/>
              <a:t>1     0        1      0       1</a:t>
            </a:r>
            <a:endParaRPr lang="en-IN" dirty="0"/>
          </a:p>
        </p:txBody>
      </p:sp>
      <p:sp>
        <p:nvSpPr>
          <p:cNvPr id="72" name="TextBox 71">
            <a:extLst>
              <a:ext uri="{FF2B5EF4-FFF2-40B4-BE49-F238E27FC236}">
                <a16:creationId xmlns:a16="http://schemas.microsoft.com/office/drawing/2014/main" id="{81621DAF-5733-4E58-A5CD-B005393B8FA2}"/>
              </a:ext>
            </a:extLst>
          </p:cNvPr>
          <p:cNvSpPr txBox="1"/>
          <p:nvPr/>
        </p:nvSpPr>
        <p:spPr>
          <a:xfrm>
            <a:off x="1166191" y="3073999"/>
            <a:ext cx="6997146" cy="646331"/>
          </a:xfrm>
          <a:prstGeom prst="rect">
            <a:avLst/>
          </a:prstGeom>
          <a:noFill/>
        </p:spPr>
        <p:txBody>
          <a:bodyPr wrap="square" rtlCol="0">
            <a:spAutoFit/>
          </a:bodyPr>
          <a:lstStyle/>
          <a:p>
            <a:endParaRPr lang="en-US" dirty="0"/>
          </a:p>
          <a:p>
            <a:r>
              <a:rPr lang="en-US" dirty="0"/>
              <a:t>2        LR         75%   73%    0.80   0.65 0.79   0.67  0.81  0.64</a:t>
            </a:r>
            <a:endParaRPr lang="en-IN" dirty="0"/>
          </a:p>
        </p:txBody>
      </p:sp>
      <p:sp>
        <p:nvSpPr>
          <p:cNvPr id="73" name="TextBox 72">
            <a:extLst>
              <a:ext uri="{FF2B5EF4-FFF2-40B4-BE49-F238E27FC236}">
                <a16:creationId xmlns:a16="http://schemas.microsoft.com/office/drawing/2014/main" id="{16731E2A-D938-4506-A97C-2EF2C784A6F4}"/>
              </a:ext>
            </a:extLst>
          </p:cNvPr>
          <p:cNvSpPr txBox="1"/>
          <p:nvPr/>
        </p:nvSpPr>
        <p:spPr>
          <a:xfrm>
            <a:off x="1166191" y="3658030"/>
            <a:ext cx="7176040" cy="646331"/>
          </a:xfrm>
          <a:prstGeom prst="rect">
            <a:avLst/>
          </a:prstGeom>
          <a:noFill/>
        </p:spPr>
        <p:txBody>
          <a:bodyPr wrap="square" rtlCol="0">
            <a:spAutoFit/>
          </a:bodyPr>
          <a:lstStyle/>
          <a:p>
            <a:endParaRPr lang="en-US" dirty="0"/>
          </a:p>
          <a:p>
            <a:r>
              <a:rPr lang="en-US" dirty="0"/>
              <a:t>3         KNN      66%   64%   0.73   0.55  0.71   0.58 0.75  0.52</a:t>
            </a:r>
            <a:endParaRPr lang="en-IN" dirty="0"/>
          </a:p>
        </p:txBody>
      </p:sp>
      <p:sp>
        <p:nvSpPr>
          <p:cNvPr id="75" name="TextBox 74">
            <a:extLst>
              <a:ext uri="{FF2B5EF4-FFF2-40B4-BE49-F238E27FC236}">
                <a16:creationId xmlns:a16="http://schemas.microsoft.com/office/drawing/2014/main" id="{8B496433-56B2-4C63-AAC9-8B05BC475E32}"/>
              </a:ext>
            </a:extLst>
          </p:cNvPr>
          <p:cNvSpPr txBox="1"/>
          <p:nvPr/>
        </p:nvSpPr>
        <p:spPr>
          <a:xfrm>
            <a:off x="1166191" y="4235077"/>
            <a:ext cx="7116403" cy="923330"/>
          </a:xfrm>
          <a:prstGeom prst="rect">
            <a:avLst/>
          </a:prstGeom>
          <a:noFill/>
        </p:spPr>
        <p:txBody>
          <a:bodyPr wrap="square" rtlCol="0">
            <a:spAutoFit/>
          </a:bodyPr>
          <a:lstStyle/>
          <a:p>
            <a:endParaRPr lang="en-US" dirty="0"/>
          </a:p>
          <a:p>
            <a:endParaRPr lang="en-US" dirty="0"/>
          </a:p>
          <a:p>
            <a:r>
              <a:rPr lang="en-US" dirty="0"/>
              <a:t>4         RF        77%   75%   0.83    0.67 0.84   0.65  0.81  0.65</a:t>
            </a:r>
            <a:endParaRPr lang="en-IN" dirty="0"/>
          </a:p>
        </p:txBody>
      </p:sp>
      <p:cxnSp>
        <p:nvCxnSpPr>
          <p:cNvPr id="77" name="Straight Connector 76">
            <a:extLst>
              <a:ext uri="{FF2B5EF4-FFF2-40B4-BE49-F238E27FC236}">
                <a16:creationId xmlns:a16="http://schemas.microsoft.com/office/drawing/2014/main" id="{05474637-811D-4DF4-9DC5-994DDEDF1608}"/>
              </a:ext>
            </a:extLst>
          </p:cNvPr>
          <p:cNvCxnSpPr>
            <a:cxnSpLocks/>
          </p:cNvCxnSpPr>
          <p:nvPr/>
        </p:nvCxnSpPr>
        <p:spPr>
          <a:xfrm>
            <a:off x="3299791" y="1862145"/>
            <a:ext cx="0" cy="3942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4B56EE-4695-4C26-99D5-2AC96E4D9976}"/>
              </a:ext>
            </a:extLst>
          </p:cNvPr>
          <p:cNvCxnSpPr>
            <a:cxnSpLocks/>
          </p:cNvCxnSpPr>
          <p:nvPr/>
        </p:nvCxnSpPr>
        <p:spPr>
          <a:xfrm>
            <a:off x="2729944" y="1908311"/>
            <a:ext cx="1351722" cy="11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09DF9614-3E31-439E-B9A0-699D510169B9}"/>
              </a:ext>
            </a:extLst>
          </p:cNvPr>
          <p:cNvSpPr txBox="1"/>
          <p:nvPr/>
        </p:nvSpPr>
        <p:spPr>
          <a:xfrm flipH="1">
            <a:off x="3067215" y="1946340"/>
            <a:ext cx="974696" cy="369332"/>
          </a:xfrm>
          <a:prstGeom prst="rect">
            <a:avLst/>
          </a:prstGeom>
          <a:noFill/>
        </p:spPr>
        <p:txBody>
          <a:bodyPr wrap="square" rtlCol="0">
            <a:spAutoFit/>
          </a:bodyPr>
          <a:lstStyle/>
          <a:p>
            <a:r>
              <a:rPr lang="en-US" dirty="0"/>
              <a:t>    Avg</a:t>
            </a:r>
            <a:endParaRPr lang="en-IN" dirty="0"/>
          </a:p>
        </p:txBody>
      </p:sp>
      <p:sp>
        <p:nvSpPr>
          <p:cNvPr id="84" name="TextBox 83">
            <a:extLst>
              <a:ext uri="{FF2B5EF4-FFF2-40B4-BE49-F238E27FC236}">
                <a16:creationId xmlns:a16="http://schemas.microsoft.com/office/drawing/2014/main" id="{55E0F6C2-6CBC-4FBC-8F02-70035497DC35}"/>
              </a:ext>
            </a:extLst>
          </p:cNvPr>
          <p:cNvSpPr txBox="1"/>
          <p:nvPr/>
        </p:nvSpPr>
        <p:spPr>
          <a:xfrm>
            <a:off x="675861" y="192877"/>
            <a:ext cx="6281529" cy="923330"/>
          </a:xfrm>
          <a:prstGeom prst="rect">
            <a:avLst/>
          </a:prstGeom>
          <a:noFill/>
        </p:spPr>
        <p:txBody>
          <a:bodyPr wrap="square" rtlCol="0">
            <a:spAutoFit/>
          </a:bodyPr>
          <a:lstStyle/>
          <a:p>
            <a:r>
              <a:rPr lang="en-US" dirty="0"/>
              <a:t>Table 1:</a:t>
            </a:r>
          </a:p>
          <a:p>
            <a:r>
              <a:rPr lang="en-US" dirty="0"/>
              <a:t>                     Comparative study of performance:</a:t>
            </a:r>
          </a:p>
          <a:p>
            <a:endParaRPr lang="en-IN" dirty="0"/>
          </a:p>
        </p:txBody>
      </p:sp>
    </p:spTree>
    <p:extLst>
      <p:ext uri="{BB962C8B-B14F-4D97-AF65-F5344CB8AC3E}">
        <p14:creationId xmlns:p14="http://schemas.microsoft.com/office/powerpoint/2010/main" val="342649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A2CC-82C7-F337-2ADE-571FE86CF3B5}"/>
              </a:ext>
            </a:extLst>
          </p:cNvPr>
          <p:cNvSpPr>
            <a:spLocks noGrp="1"/>
          </p:cNvSpPr>
          <p:nvPr>
            <p:ph type="title"/>
          </p:nvPr>
        </p:nvSpPr>
        <p:spPr>
          <a:xfrm>
            <a:off x="677334" y="609600"/>
            <a:ext cx="8596668" cy="624114"/>
          </a:xfrm>
        </p:spPr>
        <p:txBody>
          <a:bodyPr>
            <a:normAutofit/>
          </a:bodyPr>
          <a:lstStyle/>
          <a:p>
            <a:r>
              <a:rPr lang="en-IN" sz="2800" dirty="0">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id="{017385AF-5FE0-4935-88F8-A290D82AB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79" y="1775790"/>
            <a:ext cx="9579457" cy="6149009"/>
          </a:xfrm>
        </p:spPr>
      </p:pic>
    </p:spTree>
    <p:extLst>
      <p:ext uri="{BB962C8B-B14F-4D97-AF65-F5344CB8AC3E}">
        <p14:creationId xmlns:p14="http://schemas.microsoft.com/office/powerpoint/2010/main" val="158436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FBBC3-7747-5040-21FD-EB23B9A57131}"/>
              </a:ext>
            </a:extLst>
          </p:cNvPr>
          <p:cNvSpPr>
            <a:spLocks noGrp="1"/>
          </p:cNvSpPr>
          <p:nvPr>
            <p:ph type="title"/>
          </p:nvPr>
        </p:nvSpPr>
        <p:spPr/>
        <p:txBody>
          <a:bodyPr>
            <a:normAutofit/>
          </a:bodyPr>
          <a:lstStyle/>
          <a:p>
            <a:r>
              <a:rPr lang="en-US" sz="4800" dirty="0"/>
              <a:t>              </a:t>
            </a:r>
            <a:endParaRPr lang="en-IN" sz="4800" dirty="0"/>
          </a:p>
        </p:txBody>
      </p:sp>
      <p:sp>
        <p:nvSpPr>
          <p:cNvPr id="2" name="Content Placeholder 1">
            <a:extLst>
              <a:ext uri="{FF2B5EF4-FFF2-40B4-BE49-F238E27FC236}">
                <a16:creationId xmlns:a16="http://schemas.microsoft.com/office/drawing/2014/main" id="{2A2E4298-D132-6F08-0C8B-50F5EE553521}"/>
              </a:ext>
            </a:extLst>
          </p:cNvPr>
          <p:cNvSpPr>
            <a:spLocks noGrp="1"/>
          </p:cNvSpPr>
          <p:nvPr>
            <p:ph idx="1"/>
          </p:nvPr>
        </p:nvSpPr>
        <p:spPr>
          <a:xfrm>
            <a:off x="835019" y="609600"/>
            <a:ext cx="8941228" cy="5584803"/>
          </a:xfrm>
        </p:spPr>
        <p:txBody>
          <a:bodyPr>
            <a:normAutofit/>
          </a:bodyPr>
          <a:lstStyle/>
          <a:p>
            <a:pPr marL="0" indent="0" algn="ctr">
              <a:lnSpc>
                <a:spcPct val="115000"/>
              </a:lnSpc>
              <a:spcAft>
                <a:spcPts val="10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indent="0" algn="ctr">
              <a:lnSpc>
                <a:spcPct val="115000"/>
              </a:lnSpc>
              <a:spcAft>
                <a:spcPts val="1000"/>
              </a:spcAft>
              <a:buNone/>
            </a:pPr>
            <a:endParaRPr lang="en-US" sz="32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EA61DD03-9A21-4DF9-B146-A79F1BF088B5}"/>
              </a:ext>
            </a:extLst>
          </p:cNvPr>
          <p:cNvSpPr/>
          <p:nvPr/>
        </p:nvSpPr>
        <p:spPr>
          <a:xfrm>
            <a:off x="677334" y="1590260"/>
            <a:ext cx="9367814" cy="3785652"/>
          </a:xfrm>
          <a:prstGeom prst="rect">
            <a:avLst/>
          </a:prstGeom>
        </p:spPr>
        <p:txBody>
          <a:bodyPr wrap="square">
            <a:spAutoFit/>
          </a:bodyPr>
          <a:lstStyle/>
          <a:p>
            <a:pPr>
              <a:buFont typeface="Arial" panose="020B0604020202020204" pitchFamily="34" charset="0"/>
              <a:buChar char="•"/>
            </a:pPr>
            <a:r>
              <a:rPr lang="en-US" sz="2400" dirty="0">
                <a:solidFill>
                  <a:srgbClr val="0D0D0D"/>
                </a:solidFill>
                <a:latin typeface="Söhne"/>
              </a:rPr>
              <a:t>SVM exhibits particularly high accuracy and robustness, making it a strong candidate for real-world deployment.</a:t>
            </a:r>
          </a:p>
          <a:p>
            <a:pPr>
              <a:buFont typeface="Arial" panose="020B0604020202020204" pitchFamily="34" charset="0"/>
              <a:buChar char="•"/>
            </a:pPr>
            <a:r>
              <a:rPr lang="en-US" sz="2400" dirty="0">
                <a:solidFill>
                  <a:srgbClr val="0D0D0D"/>
                </a:solidFill>
                <a:latin typeface="Söhne"/>
              </a:rPr>
              <a:t>Random Forest and Decision Tree models also perform well and could be considered in contexts where interpretability is crucial.</a:t>
            </a:r>
          </a:p>
          <a:p>
            <a:pPr>
              <a:buFont typeface="Arial" panose="020B0604020202020204" pitchFamily="34" charset="0"/>
              <a:buChar char="•"/>
            </a:pPr>
            <a:r>
              <a:rPr lang="en-US" sz="2400" dirty="0">
                <a:solidFill>
                  <a:srgbClr val="0D0D0D"/>
                </a:solidFill>
                <a:latin typeface="Söhne"/>
              </a:rPr>
              <a:t>The findings underscore the importance of leveraging diverse machine learning approaches to address complex healthcare challenges like diabetic retinopathy.</a:t>
            </a:r>
          </a:p>
          <a:p>
            <a:pPr>
              <a:buFont typeface="Arial" panose="020B0604020202020204" pitchFamily="34" charset="0"/>
              <a:buChar char="•"/>
            </a:pPr>
            <a:r>
              <a:rPr lang="en-US" sz="2400" dirty="0">
                <a:solidFill>
                  <a:srgbClr val="0D0D0D"/>
                </a:solidFill>
                <a:latin typeface="Söhne"/>
              </a:rPr>
              <a:t>Future research could focus on enhancing model interpretability, scalability, and integration into clinical workflows for widespread adoption and impact.</a:t>
            </a:r>
            <a:endParaRPr lang="en-US" sz="2400" b="0" i="0" dirty="0">
              <a:solidFill>
                <a:srgbClr val="0D0D0D"/>
              </a:solidFill>
              <a:effectLst/>
              <a:latin typeface="Söhne"/>
            </a:endParaRPr>
          </a:p>
        </p:txBody>
      </p:sp>
    </p:spTree>
    <p:extLst>
      <p:ext uri="{BB962C8B-B14F-4D97-AF65-F5344CB8AC3E}">
        <p14:creationId xmlns:p14="http://schemas.microsoft.com/office/powerpoint/2010/main" val="250690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HUB Link and LINKDIN LINK</a:t>
            </a:r>
            <a:endParaRPr lang="en-US" dirty="0"/>
          </a:p>
        </p:txBody>
      </p:sp>
      <p:sp>
        <p:nvSpPr>
          <p:cNvPr id="3" name="Content Placeholder 2"/>
          <p:cNvSpPr>
            <a:spLocks noGrp="1"/>
          </p:cNvSpPr>
          <p:nvPr>
            <p:ph idx="1"/>
          </p:nvPr>
        </p:nvSpPr>
        <p:spPr>
          <a:xfrm>
            <a:off x="677334" y="1616765"/>
            <a:ext cx="8596668" cy="4424597"/>
          </a:xfrm>
        </p:spPr>
        <p:txBody>
          <a:bodyPr/>
          <a:lstStyle/>
          <a:p>
            <a:r>
              <a:rPr lang="en-US" dirty="0">
                <a:hlinkClick r:id="rId2"/>
              </a:rPr>
              <a:t>https://github.com/2203A51506/AIML-BATCH-20/blob/main/diabetic_rethinopathy_detection.ipynb</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a:xfrm>
            <a:off x="677334" y="1881809"/>
            <a:ext cx="8596668" cy="3880773"/>
          </a:xfrm>
        </p:spPr>
        <p:txBody>
          <a:bodyPr>
            <a:normAutofit/>
          </a:bodyPr>
          <a:lstStyle/>
          <a:p>
            <a:r>
              <a:rPr lang="en-US" sz="3600" dirty="0">
                <a:hlinkClick r:id="rId2"/>
              </a:rPr>
              <a:t>https://www.kaggle.com/datasets/akshaydattatraykhare/diabetes-dataset</a:t>
            </a:r>
            <a:endParaRPr lang="en-US" sz="3600" dirty="0"/>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42BA7-3697-DAC9-DF1C-570E4010B833}"/>
              </a:ext>
            </a:extLst>
          </p:cNvPr>
          <p:cNvSpPr>
            <a:spLocks noGrp="1"/>
          </p:cNvSpPr>
          <p:nvPr>
            <p:ph type="title"/>
          </p:nvPr>
        </p:nvSpPr>
        <p:spPr>
          <a:xfrm>
            <a:off x="491475" y="689698"/>
            <a:ext cx="9603275" cy="887871"/>
          </a:xfrm>
        </p:spPr>
        <p:txBody>
          <a:bodyPr>
            <a:normAutofit/>
          </a:bodyPr>
          <a:lstStyle/>
          <a:p>
            <a:r>
              <a:rPr lang="en-IN" dirty="0"/>
              <a:t>Plan of Talk</a:t>
            </a:r>
          </a:p>
        </p:txBody>
      </p:sp>
      <p:sp>
        <p:nvSpPr>
          <p:cNvPr id="5" name="Content Placeholder 4">
            <a:extLst>
              <a:ext uri="{FF2B5EF4-FFF2-40B4-BE49-F238E27FC236}">
                <a16:creationId xmlns:a16="http://schemas.microsoft.com/office/drawing/2014/main" id="{4FD60C49-4A48-73B9-D68C-283BE0FF13D3}"/>
              </a:ext>
            </a:extLst>
          </p:cNvPr>
          <p:cNvSpPr>
            <a:spLocks noGrp="1"/>
          </p:cNvSpPr>
          <p:nvPr>
            <p:ph idx="1"/>
          </p:nvPr>
        </p:nvSpPr>
        <p:spPr>
          <a:xfrm>
            <a:off x="662694" y="1352827"/>
            <a:ext cx="9603275" cy="4289690"/>
          </a:xfrm>
        </p:spPr>
        <p:txBody>
          <a:bodyPr>
            <a:normAutofit/>
          </a:bodyPr>
          <a:lstStyle/>
          <a:p>
            <a:pPr algn="just"/>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ABSTRACT</a:t>
            </a:r>
          </a:p>
          <a:p>
            <a:pPr algn="just"/>
            <a:r>
              <a:rPr lang="en-IN" sz="3000" dirty="0">
                <a:latin typeface="Times New Roman" panose="02020603050405020304" pitchFamily="18" charset="0"/>
                <a:cs typeface="Times New Roman" panose="02020603050405020304" pitchFamily="18" charset="0"/>
              </a:rPr>
              <a:t>INTRODUCTION</a:t>
            </a:r>
          </a:p>
          <a:p>
            <a:pPr algn="just"/>
            <a:r>
              <a:rPr lang="en-IN" sz="3000" dirty="0">
                <a:latin typeface="Times New Roman" panose="02020603050405020304" pitchFamily="18" charset="0"/>
                <a:cs typeface="Times New Roman" panose="02020603050405020304" pitchFamily="18" charset="0"/>
              </a:rPr>
              <a:t>PROPOSED SOLUTION </a:t>
            </a:r>
          </a:p>
          <a:p>
            <a:pPr algn="just"/>
            <a:r>
              <a:rPr lang="en-IN" sz="3000" dirty="0">
                <a:latin typeface="Times New Roman" panose="02020603050405020304" pitchFamily="18" charset="0"/>
                <a:cs typeface="Times New Roman" panose="02020603050405020304" pitchFamily="18" charset="0"/>
              </a:rPr>
              <a:t>FLOW CHART</a:t>
            </a:r>
          </a:p>
          <a:p>
            <a:pPr algn="just"/>
            <a:r>
              <a:rPr lang="en-IN" sz="3000" dirty="0">
                <a:latin typeface="Times New Roman" panose="02020603050405020304" pitchFamily="18" charset="0"/>
                <a:cs typeface="Times New Roman" panose="02020603050405020304" pitchFamily="18" charset="0"/>
              </a:rPr>
              <a:t>RESULT AND DISCUSSION</a:t>
            </a:r>
          </a:p>
          <a:p>
            <a:pPr algn="just"/>
            <a:r>
              <a:rPr lang="en-IN" sz="3000" dirty="0">
                <a:latin typeface="Times New Roman" panose="02020603050405020304" pitchFamily="18" charset="0"/>
                <a:cs typeface="Times New Roman" panose="02020603050405020304" pitchFamily="18" charset="0"/>
              </a:rPr>
              <a:t>CONCLUSION</a:t>
            </a:r>
          </a:p>
          <a:p>
            <a:endParaRPr lang="en-IN" sz="2800" dirty="0"/>
          </a:p>
          <a:p>
            <a:endParaRPr lang="en-IN" sz="2800"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9251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633D-37D2-54A8-8574-A760CC2D461F}"/>
              </a:ext>
            </a:extLst>
          </p:cNvPr>
          <p:cNvSpPr>
            <a:spLocks noGrp="1"/>
          </p:cNvSpPr>
          <p:nvPr>
            <p:ph type="title"/>
          </p:nvPr>
        </p:nvSpPr>
        <p:spPr>
          <a:xfrm>
            <a:off x="677334" y="609600"/>
            <a:ext cx="8596668" cy="717755"/>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CB8C40-7DB6-D5E5-61B5-38BA2A366084}"/>
              </a:ext>
            </a:extLst>
          </p:cNvPr>
          <p:cNvSpPr>
            <a:spLocks noGrp="1"/>
          </p:cNvSpPr>
          <p:nvPr>
            <p:ph idx="1"/>
          </p:nvPr>
        </p:nvSpPr>
        <p:spPr>
          <a:xfrm>
            <a:off x="677334" y="1327355"/>
            <a:ext cx="8596668" cy="2910108"/>
          </a:xfrm>
        </p:spPr>
        <p:txBody>
          <a:bodyPr>
            <a:normAutofit fontScale="25000" lnSpcReduction="20000"/>
          </a:bodyPr>
          <a:lstStyle/>
          <a:p>
            <a:pPr algn="just"/>
            <a:r>
              <a:rPr lang="en-US" sz="12800" b="0" i="0" dirty="0">
                <a:solidFill>
                  <a:schemeClr val="accent1">
                    <a:lumMod val="75000"/>
                  </a:schemeClr>
                </a:solidFill>
                <a:effectLst/>
                <a:latin typeface="Times New Roman" panose="02020603050405020304" pitchFamily="18" charset="0"/>
                <a:cs typeface="Times New Roman" panose="02020603050405020304" pitchFamily="18" charset="0"/>
              </a:rPr>
              <a:t>Why is this </a:t>
            </a:r>
            <a:r>
              <a:rPr lang="en-US" sz="12800" dirty="0">
                <a:solidFill>
                  <a:schemeClr val="accent1">
                    <a:lumMod val="75000"/>
                  </a:schemeClr>
                </a:solidFill>
                <a:latin typeface="Times New Roman" panose="02020603050405020304" pitchFamily="18" charset="0"/>
                <a:cs typeface="Times New Roman" panose="02020603050405020304" pitchFamily="18" charset="0"/>
              </a:rPr>
              <a:t>project</a:t>
            </a:r>
            <a:r>
              <a:rPr lang="en-US" sz="6400" dirty="0">
                <a:solidFill>
                  <a:schemeClr val="accent1">
                    <a:lumMod val="75000"/>
                  </a:schemeClr>
                </a:solidFill>
                <a:latin typeface="Times New Roman" panose="02020603050405020304" pitchFamily="18" charset="0"/>
                <a:cs typeface="Times New Roman" panose="02020603050405020304" pitchFamily="18" charset="0"/>
              </a:rPr>
              <a:t>  </a:t>
            </a:r>
            <a:r>
              <a:rPr lang="en-US" sz="12800" dirty="0">
                <a:solidFill>
                  <a:schemeClr val="accent1">
                    <a:lumMod val="75000"/>
                  </a:schemeClr>
                </a:solidFill>
                <a:latin typeface="Times New Roman" panose="02020603050405020304" pitchFamily="18" charset="0"/>
                <a:cs typeface="Times New Roman" panose="02020603050405020304" pitchFamily="18" charset="0"/>
              </a:rPr>
              <a:t>?</a:t>
            </a:r>
            <a:endParaRPr lang="en-US" sz="1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buNone/>
            </a:pPr>
            <a:br>
              <a:rPr lang="en-US" sz="9600" dirty="0"/>
            </a:br>
            <a:r>
              <a:rPr lang="en-US" sz="9600" dirty="0"/>
              <a:t>Diabetic retinopathy detection in artificial intelligence and machine learning (AIML) is an important application of technology in healthcare. Diabetic retinopathy is a complication of diabetes that affects the eyes, potentially leading to blindness if not detected and treated early. AIML techniques offer promising avenues for improving the early detection and management of diabetic retinopathy for several reasons:</a:t>
            </a:r>
          </a:p>
          <a:p>
            <a:r>
              <a:rPr lang="en-US" sz="9600" b="1" dirty="0"/>
              <a:t>Early Detection</a:t>
            </a:r>
            <a:endParaRPr lang="en-US" sz="9600" dirty="0"/>
          </a:p>
          <a:p>
            <a:r>
              <a:rPr lang="en-US" sz="9600" b="1" dirty="0"/>
              <a:t>Accuracy</a:t>
            </a:r>
            <a:r>
              <a:rPr lang="en-US" sz="9600" dirty="0"/>
              <a:t> </a:t>
            </a:r>
          </a:p>
          <a:p>
            <a:r>
              <a:rPr lang="en-US" sz="9600" b="1" dirty="0"/>
              <a:t>Scalability</a:t>
            </a:r>
            <a:r>
              <a:rPr lang="en-US" sz="9600" dirty="0"/>
              <a:t> </a:t>
            </a:r>
          </a:p>
          <a:p>
            <a:r>
              <a:rPr lang="en-US" sz="9600" b="1" dirty="0"/>
              <a:t>Efficiency</a:t>
            </a:r>
            <a:endParaRPr lang="en-IN" sz="9600" dirty="0"/>
          </a:p>
        </p:txBody>
      </p:sp>
    </p:spTree>
    <p:extLst>
      <p:ext uri="{BB962C8B-B14F-4D97-AF65-F5344CB8AC3E}">
        <p14:creationId xmlns:p14="http://schemas.microsoft.com/office/powerpoint/2010/main" val="296600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9E10-AFCE-41EF-B102-AF20DB6C1500}"/>
              </a:ext>
            </a:extLst>
          </p:cNvPr>
          <p:cNvSpPr>
            <a:spLocks noGrp="1"/>
          </p:cNvSpPr>
          <p:nvPr>
            <p:ph type="title"/>
          </p:nvPr>
        </p:nvSpPr>
        <p:spPr/>
        <p:txBody>
          <a:bodyPr>
            <a:normAutofit fontScale="90000"/>
          </a:bodyPr>
          <a:lstStyle/>
          <a:p>
            <a:r>
              <a:rPr lang="en-US" sz="2800" dirty="0"/>
              <a:t>Key Features of the project</a:t>
            </a:r>
            <a:br>
              <a:rPr lang="en-US" sz="2800" dirty="0"/>
            </a:br>
            <a:br>
              <a:rPr lang="en-US" sz="2800" dirty="0"/>
            </a:br>
            <a:endParaRPr lang="en-IN" sz="2800" dirty="0"/>
          </a:p>
        </p:txBody>
      </p:sp>
      <p:sp>
        <p:nvSpPr>
          <p:cNvPr id="3" name="Content Placeholder 2">
            <a:extLst>
              <a:ext uri="{FF2B5EF4-FFF2-40B4-BE49-F238E27FC236}">
                <a16:creationId xmlns:a16="http://schemas.microsoft.com/office/drawing/2014/main" id="{FA77630D-3682-4195-A6B9-E26E29F5C6E1}"/>
              </a:ext>
            </a:extLst>
          </p:cNvPr>
          <p:cNvSpPr>
            <a:spLocks noGrp="1"/>
          </p:cNvSpPr>
          <p:nvPr>
            <p:ph idx="1"/>
          </p:nvPr>
        </p:nvSpPr>
        <p:spPr>
          <a:xfrm>
            <a:off x="582050" y="1470991"/>
            <a:ext cx="8596668" cy="5387009"/>
          </a:xfrm>
        </p:spPr>
        <p:txBody>
          <a:bodyPr>
            <a:normAutofit/>
          </a:bodyPr>
          <a:lstStyle/>
          <a:p>
            <a:r>
              <a:rPr lang="en-US" sz="1600" dirty="0"/>
              <a:t>Here are the key features of a project on diabetic retinopathy detection using AIML broken down into sub-points:</a:t>
            </a:r>
          </a:p>
          <a:p>
            <a:r>
              <a:rPr lang="en-IN" sz="1600" b="1" dirty="0"/>
              <a:t>Data Collection and Pre-processing</a:t>
            </a:r>
          </a:p>
          <a:p>
            <a:r>
              <a:rPr lang="en-IN" sz="1600" b="1" dirty="0"/>
              <a:t>Feature Extraction</a:t>
            </a:r>
          </a:p>
          <a:p>
            <a:r>
              <a:rPr lang="en-IN" sz="1600" b="1" dirty="0"/>
              <a:t>Model Development</a:t>
            </a:r>
          </a:p>
          <a:p>
            <a:r>
              <a:rPr lang="en-IN" sz="1600" b="1" dirty="0"/>
              <a:t>Model Evaluation</a:t>
            </a:r>
          </a:p>
          <a:p>
            <a:r>
              <a:rPr lang="en-IN" sz="1600" b="1" dirty="0"/>
              <a:t>Interpretability and </a:t>
            </a:r>
            <a:r>
              <a:rPr lang="en-IN" sz="1600" b="1" dirty="0" err="1"/>
              <a:t>Explainability</a:t>
            </a:r>
            <a:endParaRPr lang="en-IN" sz="1600" b="1" dirty="0"/>
          </a:p>
          <a:p>
            <a:r>
              <a:rPr lang="en-IN" sz="1600" b="1" dirty="0"/>
              <a:t>Integration with Clinical Workflow</a:t>
            </a:r>
          </a:p>
          <a:p>
            <a:r>
              <a:rPr lang="en-IN" sz="1600" b="1" dirty="0"/>
              <a:t>Deployment and Validation</a:t>
            </a:r>
          </a:p>
          <a:p>
            <a:r>
              <a:rPr lang="en-IN" sz="1600" b="1" dirty="0"/>
              <a:t>Continual Improvement and Maintenance</a:t>
            </a:r>
          </a:p>
          <a:p>
            <a:pPr marL="0" indent="0">
              <a:buNone/>
            </a:pPr>
            <a:r>
              <a:rPr lang="en-US" sz="1600" dirty="0"/>
              <a:t>These features collectively contribute to the development of an effective and clinically impactful diabetic retinopathy detection system using AIML techniques</a:t>
            </a:r>
            <a:endParaRPr lang="en-IN" sz="1600" b="1" dirty="0"/>
          </a:p>
        </p:txBody>
      </p:sp>
    </p:spTree>
    <p:extLst>
      <p:ext uri="{BB962C8B-B14F-4D97-AF65-F5344CB8AC3E}">
        <p14:creationId xmlns:p14="http://schemas.microsoft.com/office/powerpoint/2010/main" val="356485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27D0-D86A-447F-9171-41606FE4C1EB}"/>
              </a:ext>
            </a:extLst>
          </p:cNvPr>
          <p:cNvSpPr>
            <a:spLocks noGrp="1"/>
          </p:cNvSpPr>
          <p:nvPr>
            <p:ph type="title"/>
          </p:nvPr>
        </p:nvSpPr>
        <p:spPr/>
        <p:txBody>
          <a:bodyPr/>
          <a:lstStyle/>
          <a:p>
            <a:r>
              <a:rPr lang="en-US" dirty="0"/>
              <a:t>Is it helpful for real life application?</a:t>
            </a:r>
            <a:endParaRPr lang="en-IN" dirty="0"/>
          </a:p>
        </p:txBody>
      </p:sp>
      <p:sp>
        <p:nvSpPr>
          <p:cNvPr id="3" name="Content Placeholder 2">
            <a:extLst>
              <a:ext uri="{FF2B5EF4-FFF2-40B4-BE49-F238E27FC236}">
                <a16:creationId xmlns:a16="http://schemas.microsoft.com/office/drawing/2014/main" id="{977A8A98-9D5B-41B8-A882-D6BB50EE7FA0}"/>
              </a:ext>
            </a:extLst>
          </p:cNvPr>
          <p:cNvSpPr>
            <a:spLocks noGrp="1"/>
          </p:cNvSpPr>
          <p:nvPr>
            <p:ph idx="1"/>
          </p:nvPr>
        </p:nvSpPr>
        <p:spPr>
          <a:xfrm>
            <a:off x="503583" y="1709530"/>
            <a:ext cx="9210260" cy="4331832"/>
          </a:xfrm>
        </p:spPr>
        <p:txBody>
          <a:bodyPr>
            <a:normAutofit/>
          </a:bodyPr>
          <a:lstStyle/>
          <a:p>
            <a:pPr>
              <a:buFont typeface="Wingdings" panose="05000000000000000000" pitchFamily="2" charset="2"/>
              <a:buChar char="Ø"/>
            </a:pPr>
            <a:r>
              <a:rPr lang="en-US" sz="2400" dirty="0"/>
              <a:t>Yes, diabetic retinopathy detection using artificial intelligence and machine learning (AIML) holds significant promise for real-life applications in healthcare.</a:t>
            </a:r>
          </a:p>
          <a:p>
            <a:pPr>
              <a:buFont typeface="Wingdings" panose="05000000000000000000" pitchFamily="2" charset="2"/>
              <a:buChar char="Ø"/>
            </a:pPr>
            <a:r>
              <a:rPr lang="en-US" sz="2400" dirty="0"/>
              <a:t>AIML algorithms can analyze retinal images to detect signs of diabetic retinopathy at an early stage, even before symptoms appear.</a:t>
            </a:r>
          </a:p>
          <a:p>
            <a:pPr>
              <a:buFont typeface="Wingdings" panose="05000000000000000000" pitchFamily="2" charset="2"/>
              <a:buChar char="Ø"/>
            </a:pPr>
            <a:r>
              <a:rPr lang="en-US" sz="2400" dirty="0"/>
              <a:t>IML-based systems can be deployed in various healthcare settings, including primary care clinics, community health centers, and even remote areas with limited access to ophthalmologists. </a:t>
            </a:r>
          </a:p>
          <a:p>
            <a:pPr>
              <a:buFont typeface="Wingdings" panose="05000000000000000000" pitchFamily="2" charset="2"/>
              <a:buChar char="Ø"/>
            </a:pPr>
            <a:endParaRPr lang="en-US" sz="2400" dirty="0"/>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49723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F15F-A283-F1B9-7790-7DE607C6BF81}"/>
              </a:ext>
            </a:extLst>
          </p:cNvPr>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2E33FB3-694B-5C0F-7E41-2325F3156ECD}"/>
              </a:ext>
            </a:extLst>
          </p:cNvPr>
          <p:cNvSpPr>
            <a:spLocks noGrp="1"/>
          </p:cNvSpPr>
          <p:nvPr>
            <p:ph idx="1"/>
          </p:nvPr>
        </p:nvSpPr>
        <p:spPr>
          <a:xfrm>
            <a:off x="677334" y="1297858"/>
            <a:ext cx="8596668" cy="4950541"/>
          </a:xfrm>
        </p:spPr>
        <p:txBody>
          <a:bodyPr>
            <a:normAutofit fontScale="85000" lnSpcReduction="10000"/>
          </a:bodyPr>
          <a:lstStyle/>
          <a:p>
            <a:pPr marL="0" indent="0">
              <a:buNone/>
            </a:pPr>
            <a:endParaRPr lang="en-US" sz="2600" dirty="0"/>
          </a:p>
          <a:p>
            <a:r>
              <a:rPr lang="en-US" sz="3200" dirty="0"/>
              <a:t>Diabetic retinopathy is a common complication of diabetes that can lead to vision loss if not detected and treated early.</a:t>
            </a:r>
          </a:p>
          <a:p>
            <a:r>
              <a:rPr lang="en-US" sz="3200" dirty="0"/>
              <a:t>Artificial intelligence and machine learning (AIML) techniques offer promising solutions for automated detection of diabetic retinopathy.</a:t>
            </a:r>
          </a:p>
          <a:p>
            <a:r>
              <a:rPr lang="en-US" sz="3200" dirty="0"/>
              <a:t>Diabetic retinopathy, a common complication of diabetes, can cause vision loss if not detected early.</a:t>
            </a:r>
          </a:p>
          <a:p>
            <a:r>
              <a:rPr lang="en-US" sz="3200" dirty="0"/>
              <a:t>Artificial intelligence and machine learning (AIML) offer promising solutions for automated detection.</a:t>
            </a:r>
          </a:p>
          <a:p>
            <a:endParaRPr lang="en-US" dirty="0"/>
          </a:p>
          <a:p>
            <a:endParaRPr lang="en-IN" dirty="0"/>
          </a:p>
        </p:txBody>
      </p:sp>
    </p:spTree>
    <p:extLst>
      <p:ext uri="{BB962C8B-B14F-4D97-AF65-F5344CB8AC3E}">
        <p14:creationId xmlns:p14="http://schemas.microsoft.com/office/powerpoint/2010/main" val="322730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86DB7-7A31-4FCA-ACA9-622C02453CE1}"/>
              </a:ext>
            </a:extLst>
          </p:cNvPr>
          <p:cNvSpPr>
            <a:spLocks noGrp="1"/>
          </p:cNvSpPr>
          <p:nvPr>
            <p:ph idx="1"/>
          </p:nvPr>
        </p:nvSpPr>
        <p:spPr>
          <a:xfrm>
            <a:off x="516835" y="874643"/>
            <a:ext cx="8757167" cy="5166719"/>
          </a:xfrm>
        </p:spPr>
        <p:txBody>
          <a:bodyPr/>
          <a:lstStyle/>
          <a:p>
            <a:r>
              <a:rPr lang="en-US" sz="2400" dirty="0"/>
              <a:t>Objective: Develop a diabetic retinopathy detection system using AIML algorithms.</a:t>
            </a:r>
          </a:p>
          <a:p>
            <a:r>
              <a:rPr lang="en-US" sz="2400" dirty="0"/>
              <a:t>Aim: Explore efficacy of different machine learning approaches in detection.</a:t>
            </a:r>
          </a:p>
          <a:p>
            <a:r>
              <a:rPr lang="en-US" sz="2400" dirty="0"/>
              <a:t>Potential Impact: Early detection can reduce vision loss, improve healthcare accessibility.</a:t>
            </a:r>
          </a:p>
          <a:p>
            <a:r>
              <a:rPr lang="en-US" sz="2400" dirty="0"/>
              <a:t>Machine learning algorithms like Random Forest, Decision Trees, and SVMs excel in pattern recognition tasks </a:t>
            </a:r>
          </a:p>
          <a:p>
            <a:endParaRPr lang="en-IN" dirty="0"/>
          </a:p>
        </p:txBody>
      </p:sp>
    </p:spTree>
    <p:extLst>
      <p:ext uri="{BB962C8B-B14F-4D97-AF65-F5344CB8AC3E}">
        <p14:creationId xmlns:p14="http://schemas.microsoft.com/office/powerpoint/2010/main" val="98235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2250-702E-9CE3-F224-54E0B1FCB931}"/>
              </a:ext>
            </a:extLst>
          </p:cNvPr>
          <p:cNvSpPr>
            <a:spLocks noGrp="1"/>
          </p:cNvSpPr>
          <p:nvPr>
            <p:ph type="title"/>
          </p:nvPr>
        </p:nvSpPr>
        <p:spPr>
          <a:xfrm>
            <a:off x="677334" y="224967"/>
            <a:ext cx="8596668" cy="864245"/>
          </a:xfrm>
        </p:spPr>
        <p:txBody>
          <a:bodyPr>
            <a:normAutofit/>
          </a:bodyPr>
          <a:lstStyle/>
          <a:p>
            <a:pPr algn="just"/>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F8DCAFEF-3CD0-DFCA-213A-1211F9543894}"/>
              </a:ext>
            </a:extLst>
          </p:cNvPr>
          <p:cNvSpPr>
            <a:spLocks noGrp="1"/>
          </p:cNvSpPr>
          <p:nvPr>
            <p:ph idx="1"/>
          </p:nvPr>
        </p:nvSpPr>
        <p:spPr>
          <a:xfrm>
            <a:off x="677334" y="914400"/>
            <a:ext cx="8596668" cy="5365375"/>
          </a:xfrm>
        </p:spPr>
        <p:txBody>
          <a:bodyPr>
            <a:normAutofit lnSpcReduction="10000"/>
          </a:bodyPr>
          <a:lstStyle/>
          <a:p>
            <a:pPr marL="0" indent="0">
              <a:buNone/>
            </a:pPr>
            <a:r>
              <a:rPr lang="en-US" sz="2400" dirty="0"/>
              <a:t>Proposed Solution for Diabetic Retinopathy Detection using Random Forest, Decision Tree, and SVM ,</a:t>
            </a:r>
            <a:r>
              <a:rPr lang="en-US" sz="2400" dirty="0" err="1"/>
              <a:t>kneighbours</a:t>
            </a:r>
            <a:r>
              <a:rPr lang="en-US" sz="2400" dirty="0"/>
              <a:t> classifiers, logistic relation:</a:t>
            </a:r>
          </a:p>
          <a:p>
            <a:r>
              <a:rPr lang="en-US" sz="2400" dirty="0"/>
              <a:t>Utilize a diverse dataset of retinal images containing both normal and diabetic retinopathy cases.</a:t>
            </a:r>
          </a:p>
          <a:p>
            <a:r>
              <a:rPr lang="en-US" sz="2400" dirty="0"/>
              <a:t>Preprocess the images to normalize, resize, and augment the dataset for improved model performance.</a:t>
            </a:r>
          </a:p>
          <a:p>
            <a:r>
              <a:rPr lang="en-US" sz="2400" dirty="0"/>
              <a:t>Extract relevant features from retinal images using Random Forest, Decision Tree, and SVM algorithms.</a:t>
            </a:r>
          </a:p>
          <a:p>
            <a:r>
              <a:rPr lang="en-US" sz="2400" dirty="0"/>
              <a:t>Train separate models based on each algorithm to classify retinal images into diabetic retinopathy stages.</a:t>
            </a:r>
          </a:p>
          <a:p>
            <a:r>
              <a:rPr lang="en-US" sz="2400" dirty="0"/>
              <a:t>Evaluate the performance of each model using metrics such as accuracy, sensitivity, specificity, and AUC-ROC.</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27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Discussion</a:t>
            </a:r>
            <a:endParaRPr lang="en-US" dirty="0"/>
          </a:p>
        </p:txBody>
      </p:sp>
      <p:sp>
        <p:nvSpPr>
          <p:cNvPr id="3" name="Content Placeholder 2"/>
          <p:cNvSpPr>
            <a:spLocks noGrp="1"/>
          </p:cNvSpPr>
          <p:nvPr>
            <p:ph idx="1"/>
          </p:nvPr>
        </p:nvSpPr>
        <p:spPr>
          <a:xfrm>
            <a:off x="721939" y="1759145"/>
            <a:ext cx="8596668" cy="3880773"/>
          </a:xfrm>
        </p:spPr>
        <p:txBody>
          <a:bodyPr>
            <a:normAutofit/>
          </a:bodyPr>
          <a:lstStyle/>
          <a:p>
            <a:pPr marL="0" indent="0" algn="just">
              <a:buNone/>
            </a:pPr>
            <a:endParaRPr lang="en-IN" sz="1400" dirty="0"/>
          </a:p>
          <a:p>
            <a:pPr marL="0" indent="0" algn="just">
              <a:buNone/>
            </a:pPr>
            <a:endParaRPr lang="en-US" sz="3200" dirty="0"/>
          </a:p>
        </p:txBody>
      </p:sp>
      <p:pic>
        <p:nvPicPr>
          <p:cNvPr id="5" name="Picture 4">
            <a:extLst>
              <a:ext uri="{FF2B5EF4-FFF2-40B4-BE49-F238E27FC236}">
                <a16:creationId xmlns:a16="http://schemas.microsoft.com/office/drawing/2014/main" id="{F8B601C0-BF65-4402-AB46-BB8E5AA5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51320"/>
            <a:ext cx="7447042" cy="426767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1971</TotalTime>
  <Words>614</Words>
  <Application>Microsoft Office PowerPoint</Application>
  <PresentationFormat>Widescreen</PresentationFormat>
  <Paragraphs>113</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Mangal</vt:lpstr>
      <vt:lpstr>Söhne</vt:lpstr>
      <vt:lpstr>Times New Roman</vt:lpstr>
      <vt:lpstr>Trebuchet MS</vt:lpstr>
      <vt:lpstr>Wingdings</vt:lpstr>
      <vt:lpstr>Wingdings 3</vt:lpstr>
      <vt:lpstr>Facet</vt:lpstr>
      <vt:lpstr>    AI &amp; ML Laboratory Project on Diabetic Retinopathy Detection</vt:lpstr>
      <vt:lpstr>Plan of Talk</vt:lpstr>
      <vt:lpstr>ABSTRACT</vt:lpstr>
      <vt:lpstr>Key Features of the project  </vt:lpstr>
      <vt:lpstr>Is it helpful for real life application?</vt:lpstr>
      <vt:lpstr>INTRODUCTION</vt:lpstr>
      <vt:lpstr>PowerPoint Presentation</vt:lpstr>
      <vt:lpstr>PROPOSED Solution</vt:lpstr>
      <vt:lpstr>Results and Discussion</vt:lpstr>
      <vt:lpstr>PowerPoint Presentation</vt:lpstr>
      <vt:lpstr>PowerPoint Presentation</vt:lpstr>
      <vt:lpstr>PowerPoint Presentation</vt:lpstr>
      <vt:lpstr>PowerPoint Presentation</vt:lpstr>
      <vt:lpstr>FLOW CHART</vt:lpstr>
      <vt:lpstr>              </vt:lpstr>
      <vt:lpstr>GIT HUB Link and LINKDIN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LOGIN SYSTEM</dc:title>
  <dc:creator>vignesh merugu</dc:creator>
  <cp:lastModifiedBy>HP 840 G3</cp:lastModifiedBy>
  <cp:revision>38</cp:revision>
  <dcterms:created xsi:type="dcterms:W3CDTF">2022-10-21T15:18:50Z</dcterms:created>
  <dcterms:modified xsi:type="dcterms:W3CDTF">2024-04-30T18:42:12Z</dcterms:modified>
</cp:coreProperties>
</file>