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75" r:id="rId7"/>
    <p:sldId id="261" r:id="rId8"/>
    <p:sldId id="262" r:id="rId9"/>
    <p:sldId id="263" r:id="rId10"/>
    <p:sldId id="269" r:id="rId11"/>
    <p:sldId id="270" r:id="rId12"/>
    <p:sldId id="264" r:id="rId13"/>
    <p:sldId id="265" r:id="rId14"/>
    <p:sldId id="266" r:id="rId15"/>
    <p:sldId id="283" r:id="rId16"/>
    <p:sldId id="273" r:id="rId17"/>
    <p:sldId id="272" r:id="rId18"/>
    <p:sldId id="274" r:id="rId19"/>
    <p:sldId id="277" r:id="rId20"/>
    <p:sldId id="267" r:id="rId21"/>
    <p:sldId id="278" r:id="rId22"/>
    <p:sldId id="276" r:id="rId23"/>
    <p:sldId id="280" r:id="rId24"/>
    <p:sldId id="281" r:id="rId25"/>
    <p:sldId id="282" r:id="rId26"/>
    <p:sldId id="268" r:id="rId27"/>
    <p:sldId id="271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52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59" autoAdjust="0"/>
    <p:restoredTop sz="94660"/>
  </p:normalViewPr>
  <p:slideViewPr>
    <p:cSldViewPr snapToGrid="0">
      <p:cViewPr varScale="1">
        <p:scale>
          <a:sx n="85" d="100"/>
          <a:sy n="85" d="100"/>
        </p:scale>
        <p:origin x="715" y="-3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E7BC507-9B4F-48E8-BDF2-6117F62057B3}" type="doc">
      <dgm:prSet loTypeId="urn:microsoft.com/office/officeart/2005/8/layout/vList4" loCatId="list" qsTypeId="urn:microsoft.com/office/officeart/2005/8/quickstyle/3d5" qsCatId="3D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B037644B-E7E6-46F1-9178-6F447975D0D3}" type="pres">
      <dgm:prSet presAssocID="{FE7BC507-9B4F-48E8-BDF2-6117F62057B3}" presName="linear" presStyleCnt="0">
        <dgm:presLayoutVars>
          <dgm:dir/>
          <dgm:resizeHandles val="exact"/>
        </dgm:presLayoutVars>
      </dgm:prSet>
      <dgm:spPr/>
    </dgm:pt>
  </dgm:ptLst>
  <dgm:cxnLst>
    <dgm:cxn modelId="{6045BAE7-01AE-422B-A321-BB2172A0BC27}" type="presOf" srcId="{FE7BC507-9B4F-48E8-BDF2-6117F62057B3}" destId="{B037644B-E7E6-46F1-9178-6F447975D0D3}" srcOrd="0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2BC39E80-C85F-4FF4-82C6-45C8BEE8652F}" type="datetimeFigureOut">
              <a:rPr lang="en-IN" smtClean="0"/>
              <a:t>05-11-2023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4E746D85-6624-42DB-A414-BBF567CE61E9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6852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39E80-C85F-4FF4-82C6-45C8BEE8652F}" type="datetimeFigureOut">
              <a:rPr lang="en-IN" smtClean="0"/>
              <a:t>05-11-2023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46D85-6624-42DB-A414-BBF567CE61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4035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39E80-C85F-4FF4-82C6-45C8BEE8652F}" type="datetimeFigureOut">
              <a:rPr lang="en-IN" smtClean="0"/>
              <a:t>05-11-2023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46D85-6624-42DB-A414-BBF567CE61E9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53843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39E80-C85F-4FF4-82C6-45C8BEE8652F}" type="datetimeFigureOut">
              <a:rPr lang="en-IN" smtClean="0"/>
              <a:t>05-11-2023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46D85-6624-42DB-A414-BBF567CE61E9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10770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39E80-C85F-4FF4-82C6-45C8BEE8652F}" type="datetimeFigureOut">
              <a:rPr lang="en-IN" smtClean="0"/>
              <a:t>05-11-2023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46D85-6624-42DB-A414-BBF567CE61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3500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39E80-C85F-4FF4-82C6-45C8BEE8652F}" type="datetimeFigureOut">
              <a:rPr lang="en-IN" smtClean="0"/>
              <a:t>05-11-2023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46D85-6624-42DB-A414-BBF567CE61E9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11864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39E80-C85F-4FF4-82C6-45C8BEE8652F}" type="datetimeFigureOut">
              <a:rPr lang="en-IN" smtClean="0"/>
              <a:t>05-11-2023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46D85-6624-42DB-A414-BBF567CE61E9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10080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39E80-C85F-4FF4-82C6-45C8BEE8652F}" type="datetimeFigureOut">
              <a:rPr lang="en-IN" smtClean="0"/>
              <a:t>05-11-2023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46D85-6624-42DB-A414-BBF567CE61E9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11349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39E80-C85F-4FF4-82C6-45C8BEE8652F}" type="datetimeFigureOut">
              <a:rPr lang="en-IN" smtClean="0"/>
              <a:t>05-11-2023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46D85-6624-42DB-A414-BBF567CE61E9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9082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39E80-C85F-4FF4-82C6-45C8BEE8652F}" type="datetimeFigureOut">
              <a:rPr lang="en-IN" smtClean="0"/>
              <a:t>05-11-2023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46D85-6624-42DB-A414-BBF567CE61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0365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39E80-C85F-4FF4-82C6-45C8BEE8652F}" type="datetimeFigureOut">
              <a:rPr lang="en-IN" smtClean="0"/>
              <a:t>05-11-2023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46D85-6624-42DB-A414-BBF567CE61E9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0214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39E80-C85F-4FF4-82C6-45C8BEE8652F}" type="datetimeFigureOut">
              <a:rPr lang="en-IN" smtClean="0"/>
              <a:t>05-11-2023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46D85-6624-42DB-A414-BBF567CE61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8079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39E80-C85F-4FF4-82C6-45C8BEE8652F}" type="datetimeFigureOut">
              <a:rPr lang="en-IN" smtClean="0"/>
              <a:t>05-11-2023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46D85-6624-42DB-A414-BBF567CE61E9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319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39E80-C85F-4FF4-82C6-45C8BEE8652F}" type="datetimeFigureOut">
              <a:rPr lang="en-IN" smtClean="0"/>
              <a:t>05-11-2023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46D85-6624-42DB-A414-BBF567CE61E9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6506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39E80-C85F-4FF4-82C6-45C8BEE8652F}" type="datetimeFigureOut">
              <a:rPr lang="en-IN" smtClean="0"/>
              <a:t>05-11-2023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46D85-6624-42DB-A414-BBF567CE61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7507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39E80-C85F-4FF4-82C6-45C8BEE8652F}" type="datetimeFigureOut">
              <a:rPr lang="en-IN" smtClean="0"/>
              <a:t>05-11-2023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46D85-6624-42DB-A414-BBF567CE61E9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453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39E80-C85F-4FF4-82C6-45C8BEE8652F}" type="datetimeFigureOut">
              <a:rPr lang="en-IN" smtClean="0"/>
              <a:t>05-11-2023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46D85-6624-42DB-A414-BBF567CE61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4234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BC39E80-C85F-4FF4-82C6-45C8BEE8652F}" type="datetimeFigureOut">
              <a:rPr lang="en-IN" smtClean="0"/>
              <a:t>05-11-2023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E746D85-6624-42DB-A414-BBF567CE61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2086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A7943650-39BC-45FC-47AC-1D4864F9BF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3690"/>
            <a:ext cx="12192000" cy="68816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5D565F7-0E60-2792-588B-21A6C03F861F}"/>
              </a:ext>
            </a:extLst>
          </p:cNvPr>
          <p:cNvSpPr/>
          <p:nvPr/>
        </p:nvSpPr>
        <p:spPr>
          <a:xfrm>
            <a:off x="2994211" y="1662829"/>
            <a:ext cx="8668872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u="sng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HYPOTHYROID</a:t>
            </a:r>
            <a:r>
              <a:rPr lang="en-US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sz="3600" b="1" u="sng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PREDICTION</a:t>
            </a:r>
          </a:p>
          <a:p>
            <a:pPr algn="ctr"/>
            <a:r>
              <a:rPr lang="en-US" sz="3600" b="1" u="sng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USING</a:t>
            </a:r>
          </a:p>
          <a:p>
            <a:pPr algn="ctr"/>
            <a:r>
              <a:rPr lang="en-US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          </a:t>
            </a:r>
            <a:r>
              <a:rPr lang="en-US" sz="3600" b="1" u="sng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STATISTICAL MACHINE LEARNING</a:t>
            </a:r>
            <a:endParaRPr lang="en-IN" sz="3600" b="1" dirty="0">
              <a:ln w="9525">
                <a:solidFill>
                  <a:schemeClr val="bg1"/>
                </a:solidFill>
                <a:prstDash val="solid"/>
              </a:ln>
              <a:solidFill>
                <a:srgbClr val="FF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51495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Tm="5002">
        <p:circle/>
      </p:transition>
    </mc:Choice>
    <mc:Fallback xmlns="">
      <p:transition spd="slow" advTm="5002">
        <p:circl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5000"/>
                <a:lumOff val="95000"/>
              </a:schemeClr>
            </a:gs>
            <a:gs pos="74000">
              <a:schemeClr val="accent2">
                <a:lumMod val="45000"/>
                <a:lumOff val="55000"/>
              </a:schemeClr>
            </a:gs>
            <a:gs pos="83000">
              <a:schemeClr val="accent2">
                <a:lumMod val="45000"/>
                <a:lumOff val="55000"/>
              </a:schemeClr>
            </a:gs>
            <a:gs pos="100000">
              <a:schemeClr val="accent2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5ACA74E-47F2-6FCF-91E8-8ED70D4CAF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4119991"/>
              </p:ext>
            </p:extLst>
          </p:nvPr>
        </p:nvGraphicFramePr>
        <p:xfrm>
          <a:off x="916590" y="1091393"/>
          <a:ext cx="10358820" cy="5092352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575490">
                  <a:extLst>
                    <a:ext uri="{9D8B030D-6E8A-4147-A177-3AD203B41FA5}">
                      <a16:colId xmlns:a16="http://schemas.microsoft.com/office/drawing/2014/main" val="1202844796"/>
                    </a:ext>
                  </a:extLst>
                </a:gridCol>
                <a:gridCol w="575490">
                  <a:extLst>
                    <a:ext uri="{9D8B030D-6E8A-4147-A177-3AD203B41FA5}">
                      <a16:colId xmlns:a16="http://schemas.microsoft.com/office/drawing/2014/main" val="5242933"/>
                    </a:ext>
                  </a:extLst>
                </a:gridCol>
                <a:gridCol w="575490">
                  <a:extLst>
                    <a:ext uri="{9D8B030D-6E8A-4147-A177-3AD203B41FA5}">
                      <a16:colId xmlns:a16="http://schemas.microsoft.com/office/drawing/2014/main" val="3194415051"/>
                    </a:ext>
                  </a:extLst>
                </a:gridCol>
                <a:gridCol w="575490">
                  <a:extLst>
                    <a:ext uri="{9D8B030D-6E8A-4147-A177-3AD203B41FA5}">
                      <a16:colId xmlns:a16="http://schemas.microsoft.com/office/drawing/2014/main" val="3045434289"/>
                    </a:ext>
                  </a:extLst>
                </a:gridCol>
                <a:gridCol w="575490">
                  <a:extLst>
                    <a:ext uri="{9D8B030D-6E8A-4147-A177-3AD203B41FA5}">
                      <a16:colId xmlns:a16="http://schemas.microsoft.com/office/drawing/2014/main" val="1767681448"/>
                    </a:ext>
                  </a:extLst>
                </a:gridCol>
                <a:gridCol w="575490">
                  <a:extLst>
                    <a:ext uri="{9D8B030D-6E8A-4147-A177-3AD203B41FA5}">
                      <a16:colId xmlns:a16="http://schemas.microsoft.com/office/drawing/2014/main" val="3839848683"/>
                    </a:ext>
                  </a:extLst>
                </a:gridCol>
                <a:gridCol w="575490">
                  <a:extLst>
                    <a:ext uri="{9D8B030D-6E8A-4147-A177-3AD203B41FA5}">
                      <a16:colId xmlns:a16="http://schemas.microsoft.com/office/drawing/2014/main" val="2784686007"/>
                    </a:ext>
                  </a:extLst>
                </a:gridCol>
                <a:gridCol w="575490">
                  <a:extLst>
                    <a:ext uri="{9D8B030D-6E8A-4147-A177-3AD203B41FA5}">
                      <a16:colId xmlns:a16="http://schemas.microsoft.com/office/drawing/2014/main" val="3119121942"/>
                    </a:ext>
                  </a:extLst>
                </a:gridCol>
                <a:gridCol w="575490">
                  <a:extLst>
                    <a:ext uri="{9D8B030D-6E8A-4147-A177-3AD203B41FA5}">
                      <a16:colId xmlns:a16="http://schemas.microsoft.com/office/drawing/2014/main" val="942914558"/>
                    </a:ext>
                  </a:extLst>
                </a:gridCol>
                <a:gridCol w="575490">
                  <a:extLst>
                    <a:ext uri="{9D8B030D-6E8A-4147-A177-3AD203B41FA5}">
                      <a16:colId xmlns:a16="http://schemas.microsoft.com/office/drawing/2014/main" val="916104473"/>
                    </a:ext>
                  </a:extLst>
                </a:gridCol>
                <a:gridCol w="575490">
                  <a:extLst>
                    <a:ext uri="{9D8B030D-6E8A-4147-A177-3AD203B41FA5}">
                      <a16:colId xmlns:a16="http://schemas.microsoft.com/office/drawing/2014/main" val="2275111876"/>
                    </a:ext>
                  </a:extLst>
                </a:gridCol>
                <a:gridCol w="575490">
                  <a:extLst>
                    <a:ext uri="{9D8B030D-6E8A-4147-A177-3AD203B41FA5}">
                      <a16:colId xmlns:a16="http://schemas.microsoft.com/office/drawing/2014/main" val="4158652508"/>
                    </a:ext>
                  </a:extLst>
                </a:gridCol>
                <a:gridCol w="575490">
                  <a:extLst>
                    <a:ext uri="{9D8B030D-6E8A-4147-A177-3AD203B41FA5}">
                      <a16:colId xmlns:a16="http://schemas.microsoft.com/office/drawing/2014/main" val="878985629"/>
                    </a:ext>
                  </a:extLst>
                </a:gridCol>
                <a:gridCol w="575490">
                  <a:extLst>
                    <a:ext uri="{9D8B030D-6E8A-4147-A177-3AD203B41FA5}">
                      <a16:colId xmlns:a16="http://schemas.microsoft.com/office/drawing/2014/main" val="6057002"/>
                    </a:ext>
                  </a:extLst>
                </a:gridCol>
                <a:gridCol w="575490">
                  <a:extLst>
                    <a:ext uri="{9D8B030D-6E8A-4147-A177-3AD203B41FA5}">
                      <a16:colId xmlns:a16="http://schemas.microsoft.com/office/drawing/2014/main" val="1761533940"/>
                    </a:ext>
                  </a:extLst>
                </a:gridCol>
                <a:gridCol w="575490">
                  <a:extLst>
                    <a:ext uri="{9D8B030D-6E8A-4147-A177-3AD203B41FA5}">
                      <a16:colId xmlns:a16="http://schemas.microsoft.com/office/drawing/2014/main" val="393892877"/>
                    </a:ext>
                  </a:extLst>
                </a:gridCol>
                <a:gridCol w="575490">
                  <a:extLst>
                    <a:ext uri="{9D8B030D-6E8A-4147-A177-3AD203B41FA5}">
                      <a16:colId xmlns:a16="http://schemas.microsoft.com/office/drawing/2014/main" val="3457320170"/>
                    </a:ext>
                  </a:extLst>
                </a:gridCol>
                <a:gridCol w="575490">
                  <a:extLst>
                    <a:ext uri="{9D8B030D-6E8A-4147-A177-3AD203B41FA5}">
                      <a16:colId xmlns:a16="http://schemas.microsoft.com/office/drawing/2014/main" val="674825688"/>
                    </a:ext>
                  </a:extLst>
                </a:gridCol>
              </a:tblGrid>
              <a:tr h="541664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age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sex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on_thyroxine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query_on_thyroxine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on_antithyroid_medication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sick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pregnant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thyroid_surgery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I131_treatment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query_hypothyroid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query_hyperthyroid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lithium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goitre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tumor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hypopituitary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psych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TSH_measured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TSH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extLst>
                  <a:ext uri="{0D108BD9-81ED-4DB2-BD59-A6C34878D82A}">
                    <a16:rowId xmlns:a16="http://schemas.microsoft.com/office/drawing/2014/main" val="1719878299"/>
                  </a:ext>
                </a:extLst>
              </a:tr>
              <a:tr h="189612"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41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F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f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f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f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f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f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f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f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f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f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f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f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f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f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f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t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1.3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extLst>
                  <a:ext uri="{0D108BD9-81ED-4DB2-BD59-A6C34878D82A}">
                    <a16:rowId xmlns:a16="http://schemas.microsoft.com/office/drawing/2014/main" val="2107144607"/>
                  </a:ext>
                </a:extLst>
              </a:tr>
              <a:tr h="189612"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23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F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f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f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f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f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f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f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f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f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f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f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f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f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f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f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t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4.1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extLst>
                  <a:ext uri="{0D108BD9-81ED-4DB2-BD59-A6C34878D82A}">
                    <a16:rowId xmlns:a16="http://schemas.microsoft.com/office/drawing/2014/main" val="3169680955"/>
                  </a:ext>
                </a:extLst>
              </a:tr>
              <a:tr h="189612"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46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M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f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f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f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f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f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f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f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f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f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f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f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f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f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f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t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0.98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extLst>
                  <a:ext uri="{0D108BD9-81ED-4DB2-BD59-A6C34878D82A}">
                    <a16:rowId xmlns:a16="http://schemas.microsoft.com/office/drawing/2014/main" val="1068408938"/>
                  </a:ext>
                </a:extLst>
              </a:tr>
              <a:tr h="189612"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70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F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t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f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f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f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f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f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f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f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f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f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f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f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f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f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t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0.16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extLst>
                  <a:ext uri="{0D108BD9-81ED-4DB2-BD59-A6C34878D82A}">
                    <a16:rowId xmlns:a16="http://schemas.microsoft.com/office/drawing/2014/main" val="902100679"/>
                  </a:ext>
                </a:extLst>
              </a:tr>
              <a:tr h="189612"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70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F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f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f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f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f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f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f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f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f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f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f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f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f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f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f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t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0.72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extLst>
                  <a:ext uri="{0D108BD9-81ED-4DB2-BD59-A6C34878D82A}">
                    <a16:rowId xmlns:a16="http://schemas.microsoft.com/office/drawing/2014/main" val="848319055"/>
                  </a:ext>
                </a:extLst>
              </a:tr>
              <a:tr h="189612"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18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F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t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f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f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f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f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f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f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f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f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f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f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f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f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f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t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0.03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extLst>
                  <a:ext uri="{0D108BD9-81ED-4DB2-BD59-A6C34878D82A}">
                    <a16:rowId xmlns:a16="http://schemas.microsoft.com/office/drawing/2014/main" val="2550179233"/>
                  </a:ext>
                </a:extLst>
              </a:tr>
              <a:tr h="189612"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59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F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f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f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f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f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f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f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f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f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f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f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f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f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f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f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f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?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extLst>
                  <a:ext uri="{0D108BD9-81ED-4DB2-BD59-A6C34878D82A}">
                    <a16:rowId xmlns:a16="http://schemas.microsoft.com/office/drawing/2014/main" val="2917029114"/>
                  </a:ext>
                </a:extLst>
              </a:tr>
              <a:tr h="189612"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80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F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f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f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f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f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f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f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f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f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f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f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f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f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f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f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t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2.2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extLst>
                  <a:ext uri="{0D108BD9-81ED-4DB2-BD59-A6C34878D82A}">
                    <a16:rowId xmlns:a16="http://schemas.microsoft.com/office/drawing/2014/main" val="776169334"/>
                  </a:ext>
                </a:extLst>
              </a:tr>
              <a:tr h="189612"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66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F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f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f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f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f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f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f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f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f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f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f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f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t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f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f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t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0.6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extLst>
                  <a:ext uri="{0D108BD9-81ED-4DB2-BD59-A6C34878D82A}">
                    <a16:rowId xmlns:a16="http://schemas.microsoft.com/office/drawing/2014/main" val="1790432428"/>
                  </a:ext>
                </a:extLst>
              </a:tr>
              <a:tr h="189612"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68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M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f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f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f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f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f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f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f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f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f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f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f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f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f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f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t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2.4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extLst>
                  <a:ext uri="{0D108BD9-81ED-4DB2-BD59-A6C34878D82A}">
                    <a16:rowId xmlns:a16="http://schemas.microsoft.com/office/drawing/2014/main" val="2042115707"/>
                  </a:ext>
                </a:extLst>
              </a:tr>
              <a:tr h="189612"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84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F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f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f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f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f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f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f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f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f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f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f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f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t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f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f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t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1.1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extLst>
                  <a:ext uri="{0D108BD9-81ED-4DB2-BD59-A6C34878D82A}">
                    <a16:rowId xmlns:a16="http://schemas.microsoft.com/office/drawing/2014/main" val="3776182628"/>
                  </a:ext>
                </a:extLst>
              </a:tr>
              <a:tr h="189612"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67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F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t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f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f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f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f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f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f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f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f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f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f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f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f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f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t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0.03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extLst>
                  <a:ext uri="{0D108BD9-81ED-4DB2-BD59-A6C34878D82A}">
                    <a16:rowId xmlns:a16="http://schemas.microsoft.com/office/drawing/2014/main" val="2525754765"/>
                  </a:ext>
                </a:extLst>
              </a:tr>
              <a:tr h="189612"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71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F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f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f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f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t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f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f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f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f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t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f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f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f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f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f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t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0.03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extLst>
                  <a:ext uri="{0D108BD9-81ED-4DB2-BD59-A6C34878D82A}">
                    <a16:rowId xmlns:a16="http://schemas.microsoft.com/office/drawing/2014/main" val="3457282422"/>
                  </a:ext>
                </a:extLst>
              </a:tr>
              <a:tr h="189612"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59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F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f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f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f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f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f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f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f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f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f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f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f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f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f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f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t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2.8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extLst>
                  <a:ext uri="{0D108BD9-81ED-4DB2-BD59-A6C34878D82A}">
                    <a16:rowId xmlns:a16="http://schemas.microsoft.com/office/drawing/2014/main" val="968317045"/>
                  </a:ext>
                </a:extLst>
              </a:tr>
              <a:tr h="189612"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28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M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f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f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f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f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f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f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f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f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f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f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f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f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f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f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t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3.3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extLst>
                  <a:ext uri="{0D108BD9-81ED-4DB2-BD59-A6C34878D82A}">
                    <a16:rowId xmlns:a16="http://schemas.microsoft.com/office/drawing/2014/main" val="4284543075"/>
                  </a:ext>
                </a:extLst>
              </a:tr>
              <a:tr h="189612"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65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F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f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f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f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f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f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f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f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t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f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f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f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f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f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f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t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12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extLst>
                  <a:ext uri="{0D108BD9-81ED-4DB2-BD59-A6C34878D82A}">
                    <a16:rowId xmlns:a16="http://schemas.microsoft.com/office/drawing/2014/main" val="608946016"/>
                  </a:ext>
                </a:extLst>
              </a:tr>
              <a:tr h="189612"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42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?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f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f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f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f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f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f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f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f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f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f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f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f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f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f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t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1.2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extLst>
                  <a:ext uri="{0D108BD9-81ED-4DB2-BD59-A6C34878D82A}">
                    <a16:rowId xmlns:a16="http://schemas.microsoft.com/office/drawing/2014/main" val="2132755080"/>
                  </a:ext>
                </a:extLst>
              </a:tr>
              <a:tr h="189612"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63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F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f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f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f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f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f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f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f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f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f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f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f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f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f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f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t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1.5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extLst>
                  <a:ext uri="{0D108BD9-81ED-4DB2-BD59-A6C34878D82A}">
                    <a16:rowId xmlns:a16="http://schemas.microsoft.com/office/drawing/2014/main" val="1150169248"/>
                  </a:ext>
                </a:extLst>
              </a:tr>
              <a:tr h="189612"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80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F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f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f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f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f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f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f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f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f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f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f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f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f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f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t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t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extLst>
                  <a:ext uri="{0D108BD9-81ED-4DB2-BD59-A6C34878D82A}">
                    <a16:rowId xmlns:a16="http://schemas.microsoft.com/office/drawing/2014/main" val="1220238298"/>
                  </a:ext>
                </a:extLst>
              </a:tr>
              <a:tr h="189612"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28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M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f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f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f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f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f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f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f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f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f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f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f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f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f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t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t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2.1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extLst>
                  <a:ext uri="{0D108BD9-81ED-4DB2-BD59-A6C34878D82A}">
                    <a16:rowId xmlns:a16="http://schemas.microsoft.com/office/drawing/2014/main" val="3475266006"/>
                  </a:ext>
                </a:extLst>
              </a:tr>
              <a:tr h="189612"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51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F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t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f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f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f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f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f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f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f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f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f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f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f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f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f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t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0.1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extLst>
                  <a:ext uri="{0D108BD9-81ED-4DB2-BD59-A6C34878D82A}">
                    <a16:rowId xmlns:a16="http://schemas.microsoft.com/office/drawing/2014/main" val="3709377274"/>
                  </a:ext>
                </a:extLst>
              </a:tr>
              <a:tr h="189612"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46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M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f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f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f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f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f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f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f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f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f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f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f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f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f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f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t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0.8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extLst>
                  <a:ext uri="{0D108BD9-81ED-4DB2-BD59-A6C34878D82A}">
                    <a16:rowId xmlns:a16="http://schemas.microsoft.com/office/drawing/2014/main" val="2292274215"/>
                  </a:ext>
                </a:extLst>
              </a:tr>
              <a:tr h="189612"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81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M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f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f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f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f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f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f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f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f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f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f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f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f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f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f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t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1.9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extLst>
                  <a:ext uri="{0D108BD9-81ED-4DB2-BD59-A6C34878D82A}">
                    <a16:rowId xmlns:a16="http://schemas.microsoft.com/office/drawing/2014/main" val="3809221671"/>
                  </a:ext>
                </a:extLst>
              </a:tr>
              <a:tr h="189612"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54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F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f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f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f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f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f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f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f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f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f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f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f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f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f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f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t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3.1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extLst>
                  <a:ext uri="{0D108BD9-81ED-4DB2-BD59-A6C34878D82A}">
                    <a16:rowId xmlns:a16="http://schemas.microsoft.com/office/drawing/2014/main" val="35446206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39EC9BB4-5B15-6CE3-7947-723C1578D280}"/>
              </a:ext>
            </a:extLst>
          </p:cNvPr>
          <p:cNvSpPr txBox="1"/>
          <p:nvPr/>
        </p:nvSpPr>
        <p:spPr>
          <a:xfrm>
            <a:off x="4036291" y="674255"/>
            <a:ext cx="4553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                      </a:t>
            </a:r>
            <a:r>
              <a:rPr lang="en-US" b="1" u="sng" dirty="0">
                <a:solidFill>
                  <a:srgbClr val="C00000"/>
                </a:solidFill>
              </a:rPr>
              <a:t>UNCLEANED DATASET</a:t>
            </a:r>
            <a:endParaRPr lang="en-IN" b="1" u="sng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5967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2">
                <a:lumMod val="5000"/>
                <a:lumOff val="95000"/>
              </a:schemeClr>
            </a:gs>
            <a:gs pos="74000">
              <a:schemeClr val="accent2">
                <a:lumMod val="45000"/>
                <a:lumOff val="55000"/>
              </a:schemeClr>
            </a:gs>
            <a:gs pos="83000">
              <a:schemeClr val="accent2">
                <a:lumMod val="45000"/>
                <a:lumOff val="55000"/>
              </a:schemeClr>
            </a:gs>
            <a:gs pos="100000">
              <a:schemeClr val="accent2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AB7B36B-B6BD-D018-BC67-5412D7C1DA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9990270"/>
              </p:ext>
            </p:extLst>
          </p:nvPr>
        </p:nvGraphicFramePr>
        <p:xfrm>
          <a:off x="1021975" y="1192569"/>
          <a:ext cx="10094260" cy="4883879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852715">
                  <a:extLst>
                    <a:ext uri="{9D8B030D-6E8A-4147-A177-3AD203B41FA5}">
                      <a16:colId xmlns:a16="http://schemas.microsoft.com/office/drawing/2014/main" val="214130479"/>
                    </a:ext>
                  </a:extLst>
                </a:gridCol>
                <a:gridCol w="852715">
                  <a:extLst>
                    <a:ext uri="{9D8B030D-6E8A-4147-A177-3AD203B41FA5}">
                      <a16:colId xmlns:a16="http://schemas.microsoft.com/office/drawing/2014/main" val="4289319985"/>
                    </a:ext>
                  </a:extLst>
                </a:gridCol>
                <a:gridCol w="852715">
                  <a:extLst>
                    <a:ext uri="{9D8B030D-6E8A-4147-A177-3AD203B41FA5}">
                      <a16:colId xmlns:a16="http://schemas.microsoft.com/office/drawing/2014/main" val="1490829384"/>
                    </a:ext>
                  </a:extLst>
                </a:gridCol>
                <a:gridCol w="852715">
                  <a:extLst>
                    <a:ext uri="{9D8B030D-6E8A-4147-A177-3AD203B41FA5}">
                      <a16:colId xmlns:a16="http://schemas.microsoft.com/office/drawing/2014/main" val="2044795383"/>
                    </a:ext>
                  </a:extLst>
                </a:gridCol>
                <a:gridCol w="714395">
                  <a:extLst>
                    <a:ext uri="{9D8B030D-6E8A-4147-A177-3AD203B41FA5}">
                      <a16:colId xmlns:a16="http://schemas.microsoft.com/office/drawing/2014/main" val="942376117"/>
                    </a:ext>
                  </a:extLst>
                </a:gridCol>
                <a:gridCol w="852715">
                  <a:extLst>
                    <a:ext uri="{9D8B030D-6E8A-4147-A177-3AD203B41FA5}">
                      <a16:colId xmlns:a16="http://schemas.microsoft.com/office/drawing/2014/main" val="2465609778"/>
                    </a:ext>
                  </a:extLst>
                </a:gridCol>
                <a:gridCol w="852715">
                  <a:extLst>
                    <a:ext uri="{9D8B030D-6E8A-4147-A177-3AD203B41FA5}">
                      <a16:colId xmlns:a16="http://schemas.microsoft.com/office/drawing/2014/main" val="1769231420"/>
                    </a:ext>
                  </a:extLst>
                </a:gridCol>
                <a:gridCol w="852715">
                  <a:extLst>
                    <a:ext uri="{9D8B030D-6E8A-4147-A177-3AD203B41FA5}">
                      <a16:colId xmlns:a16="http://schemas.microsoft.com/office/drawing/2014/main" val="55568428"/>
                    </a:ext>
                  </a:extLst>
                </a:gridCol>
                <a:gridCol w="852715">
                  <a:extLst>
                    <a:ext uri="{9D8B030D-6E8A-4147-A177-3AD203B41FA5}">
                      <a16:colId xmlns:a16="http://schemas.microsoft.com/office/drawing/2014/main" val="4244230409"/>
                    </a:ext>
                  </a:extLst>
                </a:gridCol>
                <a:gridCol w="852715">
                  <a:extLst>
                    <a:ext uri="{9D8B030D-6E8A-4147-A177-3AD203B41FA5}">
                      <a16:colId xmlns:a16="http://schemas.microsoft.com/office/drawing/2014/main" val="2704939782"/>
                    </a:ext>
                  </a:extLst>
                </a:gridCol>
                <a:gridCol w="852715">
                  <a:extLst>
                    <a:ext uri="{9D8B030D-6E8A-4147-A177-3AD203B41FA5}">
                      <a16:colId xmlns:a16="http://schemas.microsoft.com/office/drawing/2014/main" val="3551067908"/>
                    </a:ext>
                  </a:extLst>
                </a:gridCol>
                <a:gridCol w="852715">
                  <a:extLst>
                    <a:ext uri="{9D8B030D-6E8A-4147-A177-3AD203B41FA5}">
                      <a16:colId xmlns:a16="http://schemas.microsoft.com/office/drawing/2014/main" val="2176188459"/>
                    </a:ext>
                  </a:extLst>
                </a:gridCol>
              </a:tblGrid>
              <a:tr h="353903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T3</a:t>
                      </a:r>
                    </a:p>
                    <a:p>
                      <a:pPr algn="l" fontAlgn="b"/>
                      <a:r>
                        <a:rPr lang="en-IN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measured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T3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TT4</a:t>
                      </a:r>
                    </a:p>
                    <a:p>
                      <a:pPr algn="l" fontAlgn="b"/>
                      <a:r>
                        <a:rPr lang="en-IN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measured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TT4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T4U</a:t>
                      </a:r>
                    </a:p>
                    <a:p>
                      <a:pPr algn="l" fontAlgn="b"/>
                      <a:r>
                        <a:rPr lang="en-IN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measured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T4U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FTI</a:t>
                      </a:r>
                    </a:p>
                    <a:p>
                      <a:pPr algn="l" fontAlgn="b"/>
                      <a:r>
                        <a:rPr lang="en-IN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measured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FTI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TBG</a:t>
                      </a:r>
                    </a:p>
                    <a:p>
                      <a:pPr algn="l" fontAlgn="b"/>
                      <a:r>
                        <a:rPr lang="en-IN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measured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TBG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Referral</a:t>
                      </a:r>
                    </a:p>
                    <a:p>
                      <a:pPr algn="l" fontAlgn="b"/>
                      <a:r>
                        <a:rPr lang="en-IN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source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binaryClass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/>
                </a:tc>
                <a:extLst>
                  <a:ext uri="{0D108BD9-81ED-4DB2-BD59-A6C34878D82A}">
                    <a16:rowId xmlns:a16="http://schemas.microsoft.com/office/drawing/2014/main" val="1199190565"/>
                  </a:ext>
                </a:extLst>
              </a:tr>
              <a:tr h="188749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t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2.5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t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125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t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1.14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t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109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f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?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SVHC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P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/>
                </a:tc>
                <a:extLst>
                  <a:ext uri="{0D108BD9-81ED-4DB2-BD59-A6C34878D82A}">
                    <a16:rowId xmlns:a16="http://schemas.microsoft.com/office/drawing/2014/main" val="1191913051"/>
                  </a:ext>
                </a:extLst>
              </a:tr>
              <a:tr h="188749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t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t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102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f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?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f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?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f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?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other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P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/>
                </a:tc>
                <a:extLst>
                  <a:ext uri="{0D108BD9-81ED-4DB2-BD59-A6C34878D82A}">
                    <a16:rowId xmlns:a16="http://schemas.microsoft.com/office/drawing/2014/main" val="1755632817"/>
                  </a:ext>
                </a:extLst>
              </a:tr>
              <a:tr h="188749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f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?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t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109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t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0.91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t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120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f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?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other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P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/>
                </a:tc>
                <a:extLst>
                  <a:ext uri="{0D108BD9-81ED-4DB2-BD59-A6C34878D82A}">
                    <a16:rowId xmlns:a16="http://schemas.microsoft.com/office/drawing/2014/main" val="3951381809"/>
                  </a:ext>
                </a:extLst>
              </a:tr>
              <a:tr h="188749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t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1.9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t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175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f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?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f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?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f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?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other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P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/>
                </a:tc>
                <a:extLst>
                  <a:ext uri="{0D108BD9-81ED-4DB2-BD59-A6C34878D82A}">
                    <a16:rowId xmlns:a16="http://schemas.microsoft.com/office/drawing/2014/main" val="2803442166"/>
                  </a:ext>
                </a:extLst>
              </a:tr>
              <a:tr h="188749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t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1.2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t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61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t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0.87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t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70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f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?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SVI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P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/>
                </a:tc>
                <a:extLst>
                  <a:ext uri="{0D108BD9-81ED-4DB2-BD59-A6C34878D82A}">
                    <a16:rowId xmlns:a16="http://schemas.microsoft.com/office/drawing/2014/main" val="2880513427"/>
                  </a:ext>
                </a:extLst>
              </a:tr>
              <a:tr h="188749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f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?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t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183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t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1.3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t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141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f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?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other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P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/>
                </a:tc>
                <a:extLst>
                  <a:ext uri="{0D108BD9-81ED-4DB2-BD59-A6C34878D82A}">
                    <a16:rowId xmlns:a16="http://schemas.microsoft.com/office/drawing/2014/main" val="3823514307"/>
                  </a:ext>
                </a:extLst>
              </a:tr>
              <a:tr h="188749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f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?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t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72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t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0.92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t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78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f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?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other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P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/>
                </a:tc>
                <a:extLst>
                  <a:ext uri="{0D108BD9-81ED-4DB2-BD59-A6C34878D82A}">
                    <a16:rowId xmlns:a16="http://schemas.microsoft.com/office/drawing/2014/main" val="2912001485"/>
                  </a:ext>
                </a:extLst>
              </a:tr>
              <a:tr h="188749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t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0.6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t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80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t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0.7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t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115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f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?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SVI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P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/>
                </a:tc>
                <a:extLst>
                  <a:ext uri="{0D108BD9-81ED-4DB2-BD59-A6C34878D82A}">
                    <a16:rowId xmlns:a16="http://schemas.microsoft.com/office/drawing/2014/main" val="102774511"/>
                  </a:ext>
                </a:extLst>
              </a:tr>
              <a:tr h="188749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t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2.2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t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123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t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0.93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t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132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f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?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SVI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P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/>
                </a:tc>
                <a:extLst>
                  <a:ext uri="{0D108BD9-81ED-4DB2-BD59-A6C34878D82A}">
                    <a16:rowId xmlns:a16="http://schemas.microsoft.com/office/drawing/2014/main" val="3398503632"/>
                  </a:ext>
                </a:extLst>
              </a:tr>
              <a:tr h="188749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t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1.6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t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83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t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0.89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t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93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f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?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SVI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P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/>
                </a:tc>
                <a:extLst>
                  <a:ext uri="{0D108BD9-81ED-4DB2-BD59-A6C34878D82A}">
                    <a16:rowId xmlns:a16="http://schemas.microsoft.com/office/drawing/2014/main" val="1083286655"/>
                  </a:ext>
                </a:extLst>
              </a:tr>
              <a:tr h="188749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t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2.2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t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115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t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0.95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t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121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f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?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SVI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P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/>
                </a:tc>
                <a:extLst>
                  <a:ext uri="{0D108BD9-81ED-4DB2-BD59-A6C34878D82A}">
                    <a16:rowId xmlns:a16="http://schemas.microsoft.com/office/drawing/2014/main" val="2245963374"/>
                  </a:ext>
                </a:extLst>
              </a:tr>
              <a:tr h="188749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f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?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t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152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t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0.99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t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153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f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?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other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P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/>
                </a:tc>
                <a:extLst>
                  <a:ext uri="{0D108BD9-81ED-4DB2-BD59-A6C34878D82A}">
                    <a16:rowId xmlns:a16="http://schemas.microsoft.com/office/drawing/2014/main" val="4248254124"/>
                  </a:ext>
                </a:extLst>
              </a:tr>
              <a:tr h="188749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t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3.8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t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171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t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1.13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t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151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f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?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other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P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/>
                </a:tc>
                <a:extLst>
                  <a:ext uri="{0D108BD9-81ED-4DB2-BD59-A6C34878D82A}">
                    <a16:rowId xmlns:a16="http://schemas.microsoft.com/office/drawing/2014/main" val="3585158233"/>
                  </a:ext>
                </a:extLst>
              </a:tr>
              <a:tr h="188749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t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1.7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t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97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t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0.91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t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107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f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?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SVI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P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/>
                </a:tc>
                <a:extLst>
                  <a:ext uri="{0D108BD9-81ED-4DB2-BD59-A6C34878D82A}">
                    <a16:rowId xmlns:a16="http://schemas.microsoft.com/office/drawing/2014/main" val="2322915673"/>
                  </a:ext>
                </a:extLst>
              </a:tr>
              <a:tr h="188749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t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1.8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t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109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t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0.91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t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119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f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?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SVHC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P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/>
                </a:tc>
                <a:extLst>
                  <a:ext uri="{0D108BD9-81ED-4DB2-BD59-A6C34878D82A}">
                    <a16:rowId xmlns:a16="http://schemas.microsoft.com/office/drawing/2014/main" val="1317160462"/>
                  </a:ext>
                </a:extLst>
              </a:tr>
              <a:tr h="188749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f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?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t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99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t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1.14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t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87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f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?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other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N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/>
                </a:tc>
                <a:extLst>
                  <a:ext uri="{0D108BD9-81ED-4DB2-BD59-A6C34878D82A}">
                    <a16:rowId xmlns:a16="http://schemas.microsoft.com/office/drawing/2014/main" val="4108497702"/>
                  </a:ext>
                </a:extLst>
              </a:tr>
              <a:tr h="188749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t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1.8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t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70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t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0.86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t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81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f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?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other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P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/>
                </a:tc>
                <a:extLst>
                  <a:ext uri="{0D108BD9-81ED-4DB2-BD59-A6C34878D82A}">
                    <a16:rowId xmlns:a16="http://schemas.microsoft.com/office/drawing/2014/main" val="527644420"/>
                  </a:ext>
                </a:extLst>
              </a:tr>
              <a:tr h="188749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t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1.2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t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117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t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0.96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t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121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f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?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SVI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P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/>
                </a:tc>
                <a:extLst>
                  <a:ext uri="{0D108BD9-81ED-4DB2-BD59-A6C34878D82A}">
                    <a16:rowId xmlns:a16="http://schemas.microsoft.com/office/drawing/2014/main" val="522518432"/>
                  </a:ext>
                </a:extLst>
              </a:tr>
              <a:tr h="188749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t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1.6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t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99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t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0.95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t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104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f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?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SVI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P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/>
                </a:tc>
                <a:extLst>
                  <a:ext uri="{0D108BD9-81ED-4DB2-BD59-A6C34878D82A}">
                    <a16:rowId xmlns:a16="http://schemas.microsoft.com/office/drawing/2014/main" val="1721931555"/>
                  </a:ext>
                </a:extLst>
              </a:tr>
              <a:tr h="188749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t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2.6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t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121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t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0.94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t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130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f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?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SVHC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P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/>
                </a:tc>
                <a:extLst>
                  <a:ext uri="{0D108BD9-81ED-4DB2-BD59-A6C34878D82A}">
                    <a16:rowId xmlns:a16="http://schemas.microsoft.com/office/drawing/2014/main" val="2774370687"/>
                  </a:ext>
                </a:extLst>
              </a:tr>
              <a:tr h="188749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f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?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t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130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t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0.86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t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151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f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?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other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P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/>
                </a:tc>
                <a:extLst>
                  <a:ext uri="{0D108BD9-81ED-4DB2-BD59-A6C34878D82A}">
                    <a16:rowId xmlns:a16="http://schemas.microsoft.com/office/drawing/2014/main" val="2957166732"/>
                  </a:ext>
                </a:extLst>
              </a:tr>
              <a:tr h="188749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t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2.1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t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108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t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0.91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t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119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f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?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other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P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/>
                </a:tc>
                <a:extLst>
                  <a:ext uri="{0D108BD9-81ED-4DB2-BD59-A6C34878D82A}">
                    <a16:rowId xmlns:a16="http://schemas.microsoft.com/office/drawing/2014/main" val="3589265736"/>
                  </a:ext>
                </a:extLst>
              </a:tr>
              <a:tr h="188749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t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0.3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t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102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t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0.96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t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106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f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?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SVI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P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/>
                </a:tc>
                <a:extLst>
                  <a:ext uri="{0D108BD9-81ED-4DB2-BD59-A6C34878D82A}">
                    <a16:rowId xmlns:a16="http://schemas.microsoft.com/office/drawing/2014/main" val="2313926688"/>
                  </a:ext>
                </a:extLst>
              </a:tr>
              <a:tr h="188749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f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?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t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104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t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0.9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t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116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f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?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other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P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/>
                </a:tc>
                <a:extLst>
                  <a:ext uri="{0D108BD9-81ED-4DB2-BD59-A6C34878D82A}">
                    <a16:rowId xmlns:a16="http://schemas.microsoft.com/office/drawing/2014/main" val="2213648766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450A844-4052-1383-CC62-661F1AFD77A3}"/>
              </a:ext>
            </a:extLst>
          </p:cNvPr>
          <p:cNvSpPr txBox="1"/>
          <p:nvPr/>
        </p:nvSpPr>
        <p:spPr>
          <a:xfrm>
            <a:off x="4202546" y="781552"/>
            <a:ext cx="5708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rgbClr val="C00000"/>
                </a:solidFill>
              </a:rPr>
              <a:t> UNCLEANED DATASET</a:t>
            </a:r>
            <a:endParaRPr lang="en-IN" b="1" u="sng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7105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0C79E85-4856-0FC4-D01B-6C35FA6D7C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8846450"/>
              </p:ext>
            </p:extLst>
          </p:nvPr>
        </p:nvGraphicFramePr>
        <p:xfrm>
          <a:off x="770965" y="1084729"/>
          <a:ext cx="10876796" cy="5283598"/>
        </p:xfrm>
        <a:graphic>
          <a:graphicData uri="http://schemas.openxmlformats.org/drawingml/2006/table">
            <a:tbl>
              <a:tblPr>
                <a:tableStyleId>{306799F8-075E-4A3A-A7F6-7FBC6576F1A4}</a:tableStyleId>
              </a:tblPr>
              <a:tblGrid>
                <a:gridCol w="603788">
                  <a:extLst>
                    <a:ext uri="{9D8B030D-6E8A-4147-A177-3AD203B41FA5}">
                      <a16:colId xmlns:a16="http://schemas.microsoft.com/office/drawing/2014/main" val="1582853879"/>
                    </a:ext>
                  </a:extLst>
                </a:gridCol>
                <a:gridCol w="603788">
                  <a:extLst>
                    <a:ext uri="{9D8B030D-6E8A-4147-A177-3AD203B41FA5}">
                      <a16:colId xmlns:a16="http://schemas.microsoft.com/office/drawing/2014/main" val="3269881602"/>
                    </a:ext>
                  </a:extLst>
                </a:gridCol>
                <a:gridCol w="603788">
                  <a:extLst>
                    <a:ext uri="{9D8B030D-6E8A-4147-A177-3AD203B41FA5}">
                      <a16:colId xmlns:a16="http://schemas.microsoft.com/office/drawing/2014/main" val="1015780308"/>
                    </a:ext>
                  </a:extLst>
                </a:gridCol>
                <a:gridCol w="603788">
                  <a:extLst>
                    <a:ext uri="{9D8B030D-6E8A-4147-A177-3AD203B41FA5}">
                      <a16:colId xmlns:a16="http://schemas.microsoft.com/office/drawing/2014/main" val="2234495001"/>
                    </a:ext>
                  </a:extLst>
                </a:gridCol>
                <a:gridCol w="603788">
                  <a:extLst>
                    <a:ext uri="{9D8B030D-6E8A-4147-A177-3AD203B41FA5}">
                      <a16:colId xmlns:a16="http://schemas.microsoft.com/office/drawing/2014/main" val="3290143854"/>
                    </a:ext>
                  </a:extLst>
                </a:gridCol>
                <a:gridCol w="603788">
                  <a:extLst>
                    <a:ext uri="{9D8B030D-6E8A-4147-A177-3AD203B41FA5}">
                      <a16:colId xmlns:a16="http://schemas.microsoft.com/office/drawing/2014/main" val="3627867811"/>
                    </a:ext>
                  </a:extLst>
                </a:gridCol>
                <a:gridCol w="603788">
                  <a:extLst>
                    <a:ext uri="{9D8B030D-6E8A-4147-A177-3AD203B41FA5}">
                      <a16:colId xmlns:a16="http://schemas.microsoft.com/office/drawing/2014/main" val="3806410726"/>
                    </a:ext>
                  </a:extLst>
                </a:gridCol>
                <a:gridCol w="603788">
                  <a:extLst>
                    <a:ext uri="{9D8B030D-6E8A-4147-A177-3AD203B41FA5}">
                      <a16:colId xmlns:a16="http://schemas.microsoft.com/office/drawing/2014/main" val="3152008906"/>
                    </a:ext>
                  </a:extLst>
                </a:gridCol>
                <a:gridCol w="603788">
                  <a:extLst>
                    <a:ext uri="{9D8B030D-6E8A-4147-A177-3AD203B41FA5}">
                      <a16:colId xmlns:a16="http://schemas.microsoft.com/office/drawing/2014/main" val="2425125018"/>
                    </a:ext>
                  </a:extLst>
                </a:gridCol>
                <a:gridCol w="603788">
                  <a:extLst>
                    <a:ext uri="{9D8B030D-6E8A-4147-A177-3AD203B41FA5}">
                      <a16:colId xmlns:a16="http://schemas.microsoft.com/office/drawing/2014/main" val="1581764906"/>
                    </a:ext>
                  </a:extLst>
                </a:gridCol>
                <a:gridCol w="603788">
                  <a:extLst>
                    <a:ext uri="{9D8B030D-6E8A-4147-A177-3AD203B41FA5}">
                      <a16:colId xmlns:a16="http://schemas.microsoft.com/office/drawing/2014/main" val="2348438040"/>
                    </a:ext>
                  </a:extLst>
                </a:gridCol>
                <a:gridCol w="603788">
                  <a:extLst>
                    <a:ext uri="{9D8B030D-6E8A-4147-A177-3AD203B41FA5}">
                      <a16:colId xmlns:a16="http://schemas.microsoft.com/office/drawing/2014/main" val="3206553703"/>
                    </a:ext>
                  </a:extLst>
                </a:gridCol>
                <a:gridCol w="603788">
                  <a:extLst>
                    <a:ext uri="{9D8B030D-6E8A-4147-A177-3AD203B41FA5}">
                      <a16:colId xmlns:a16="http://schemas.microsoft.com/office/drawing/2014/main" val="2922735945"/>
                    </a:ext>
                  </a:extLst>
                </a:gridCol>
                <a:gridCol w="603788">
                  <a:extLst>
                    <a:ext uri="{9D8B030D-6E8A-4147-A177-3AD203B41FA5}">
                      <a16:colId xmlns:a16="http://schemas.microsoft.com/office/drawing/2014/main" val="555937428"/>
                    </a:ext>
                  </a:extLst>
                </a:gridCol>
                <a:gridCol w="612400">
                  <a:extLst>
                    <a:ext uri="{9D8B030D-6E8A-4147-A177-3AD203B41FA5}">
                      <a16:colId xmlns:a16="http://schemas.microsoft.com/office/drawing/2014/main" val="3633633205"/>
                    </a:ext>
                  </a:extLst>
                </a:gridCol>
                <a:gridCol w="603788">
                  <a:extLst>
                    <a:ext uri="{9D8B030D-6E8A-4147-A177-3AD203B41FA5}">
                      <a16:colId xmlns:a16="http://schemas.microsoft.com/office/drawing/2014/main" val="2106323670"/>
                    </a:ext>
                  </a:extLst>
                </a:gridCol>
                <a:gridCol w="603788">
                  <a:extLst>
                    <a:ext uri="{9D8B030D-6E8A-4147-A177-3AD203B41FA5}">
                      <a16:colId xmlns:a16="http://schemas.microsoft.com/office/drawing/2014/main" val="510214035"/>
                    </a:ext>
                  </a:extLst>
                </a:gridCol>
                <a:gridCol w="603788">
                  <a:extLst>
                    <a:ext uri="{9D8B030D-6E8A-4147-A177-3AD203B41FA5}">
                      <a16:colId xmlns:a16="http://schemas.microsoft.com/office/drawing/2014/main" val="1690639816"/>
                    </a:ext>
                  </a:extLst>
                </a:gridCol>
              </a:tblGrid>
              <a:tr h="562006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           age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           sex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   on</a:t>
                      </a:r>
                    </a:p>
                    <a:p>
                      <a:pPr algn="l" fontAlgn="b"/>
                      <a:r>
                        <a:rPr lang="en-IN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thyroxin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Query on</a:t>
                      </a:r>
                    </a:p>
                    <a:p>
                      <a:pPr algn="l" fontAlgn="b"/>
                      <a:r>
                        <a:rPr lang="en-IN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thyroxine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l" fontAlgn="b"/>
                      <a:r>
                        <a:rPr lang="en-IN" sz="10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Antithyroidmedication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                             sick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   Pregnant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Thyroid</a:t>
                      </a:r>
                    </a:p>
                    <a:p>
                      <a:pPr algn="l" fontAlgn="b"/>
                      <a:r>
                        <a:rPr lang="en-IN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surgery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I131</a:t>
                      </a:r>
                    </a:p>
                    <a:p>
                      <a:pPr algn="l" fontAlgn="b"/>
                      <a:r>
                        <a:rPr lang="en-IN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treatment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Query</a:t>
                      </a:r>
                    </a:p>
                    <a:p>
                      <a:pPr algn="l" fontAlgn="b"/>
                      <a:r>
                        <a:rPr lang="en-IN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hypothyroid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query_hyperthyroid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lithium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goitre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tumor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         Hypo </a:t>
                      </a:r>
                    </a:p>
                    <a:p>
                      <a:pPr algn="l" fontAlgn="b"/>
                      <a:r>
                        <a:rPr lang="en-IN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  Pituitary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         psych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TSH</a:t>
                      </a:r>
                    </a:p>
                    <a:p>
                      <a:pPr algn="l" fontAlgn="b"/>
                      <a:r>
                        <a:rPr lang="en-IN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measured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           TSH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extLst>
                  <a:ext uri="{0D108BD9-81ED-4DB2-BD59-A6C34878D82A}">
                    <a16:rowId xmlns:a16="http://schemas.microsoft.com/office/drawing/2014/main" val="3571671512"/>
                  </a:ext>
                </a:extLst>
              </a:tr>
              <a:tr h="196733"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41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1.3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extLst>
                  <a:ext uri="{0D108BD9-81ED-4DB2-BD59-A6C34878D82A}">
                    <a16:rowId xmlns:a16="http://schemas.microsoft.com/office/drawing/2014/main" val="894273176"/>
                  </a:ext>
                </a:extLst>
              </a:tr>
              <a:tr h="196733"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23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4.1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extLst>
                  <a:ext uri="{0D108BD9-81ED-4DB2-BD59-A6C34878D82A}">
                    <a16:rowId xmlns:a16="http://schemas.microsoft.com/office/drawing/2014/main" val="2929442426"/>
                  </a:ext>
                </a:extLst>
              </a:tr>
              <a:tr h="196733"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46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0.98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extLst>
                  <a:ext uri="{0D108BD9-81ED-4DB2-BD59-A6C34878D82A}">
                    <a16:rowId xmlns:a16="http://schemas.microsoft.com/office/drawing/2014/main" val="469384063"/>
                  </a:ext>
                </a:extLst>
              </a:tr>
              <a:tr h="196733"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70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0.16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extLst>
                  <a:ext uri="{0D108BD9-81ED-4DB2-BD59-A6C34878D82A}">
                    <a16:rowId xmlns:a16="http://schemas.microsoft.com/office/drawing/2014/main" val="744608298"/>
                  </a:ext>
                </a:extLst>
              </a:tr>
              <a:tr h="196733"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70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0.72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extLst>
                  <a:ext uri="{0D108BD9-81ED-4DB2-BD59-A6C34878D82A}">
                    <a16:rowId xmlns:a16="http://schemas.microsoft.com/office/drawing/2014/main" val="3240342538"/>
                  </a:ext>
                </a:extLst>
              </a:tr>
              <a:tr h="196733"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18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0.03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extLst>
                  <a:ext uri="{0D108BD9-81ED-4DB2-BD59-A6C34878D82A}">
                    <a16:rowId xmlns:a16="http://schemas.microsoft.com/office/drawing/2014/main" val="3138860873"/>
                  </a:ext>
                </a:extLst>
              </a:tr>
              <a:tr h="196733"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59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78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extLst>
                  <a:ext uri="{0D108BD9-81ED-4DB2-BD59-A6C34878D82A}">
                    <a16:rowId xmlns:a16="http://schemas.microsoft.com/office/drawing/2014/main" val="4189603792"/>
                  </a:ext>
                </a:extLst>
              </a:tr>
              <a:tr h="196733"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80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2.2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extLst>
                  <a:ext uri="{0D108BD9-81ED-4DB2-BD59-A6C34878D82A}">
                    <a16:rowId xmlns:a16="http://schemas.microsoft.com/office/drawing/2014/main" val="3041353112"/>
                  </a:ext>
                </a:extLst>
              </a:tr>
              <a:tr h="196733"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66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0.6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extLst>
                  <a:ext uri="{0D108BD9-81ED-4DB2-BD59-A6C34878D82A}">
                    <a16:rowId xmlns:a16="http://schemas.microsoft.com/office/drawing/2014/main" val="3265500167"/>
                  </a:ext>
                </a:extLst>
              </a:tr>
              <a:tr h="196733"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68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2.4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extLst>
                  <a:ext uri="{0D108BD9-81ED-4DB2-BD59-A6C34878D82A}">
                    <a16:rowId xmlns:a16="http://schemas.microsoft.com/office/drawing/2014/main" val="4229949435"/>
                  </a:ext>
                </a:extLst>
              </a:tr>
              <a:tr h="196733"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84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1.1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extLst>
                  <a:ext uri="{0D108BD9-81ED-4DB2-BD59-A6C34878D82A}">
                    <a16:rowId xmlns:a16="http://schemas.microsoft.com/office/drawing/2014/main" val="3853234745"/>
                  </a:ext>
                </a:extLst>
              </a:tr>
              <a:tr h="196733"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67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0.03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extLst>
                  <a:ext uri="{0D108BD9-81ED-4DB2-BD59-A6C34878D82A}">
                    <a16:rowId xmlns:a16="http://schemas.microsoft.com/office/drawing/2014/main" val="4177656155"/>
                  </a:ext>
                </a:extLst>
              </a:tr>
              <a:tr h="196733"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71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0.03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extLst>
                  <a:ext uri="{0D108BD9-81ED-4DB2-BD59-A6C34878D82A}">
                    <a16:rowId xmlns:a16="http://schemas.microsoft.com/office/drawing/2014/main" val="3072796971"/>
                  </a:ext>
                </a:extLst>
              </a:tr>
              <a:tr h="196733"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59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2.8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extLst>
                  <a:ext uri="{0D108BD9-81ED-4DB2-BD59-A6C34878D82A}">
                    <a16:rowId xmlns:a16="http://schemas.microsoft.com/office/drawing/2014/main" val="2577466394"/>
                  </a:ext>
                </a:extLst>
              </a:tr>
              <a:tr h="196733"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28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3.3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extLst>
                  <a:ext uri="{0D108BD9-81ED-4DB2-BD59-A6C34878D82A}">
                    <a16:rowId xmlns:a16="http://schemas.microsoft.com/office/drawing/2014/main" val="3674044719"/>
                  </a:ext>
                </a:extLst>
              </a:tr>
              <a:tr h="196733"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65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12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extLst>
                  <a:ext uri="{0D108BD9-81ED-4DB2-BD59-A6C34878D82A}">
                    <a16:rowId xmlns:a16="http://schemas.microsoft.com/office/drawing/2014/main" val="3381448"/>
                  </a:ext>
                </a:extLst>
              </a:tr>
              <a:tr h="196733"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42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1.2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extLst>
                  <a:ext uri="{0D108BD9-81ED-4DB2-BD59-A6C34878D82A}">
                    <a16:rowId xmlns:a16="http://schemas.microsoft.com/office/drawing/2014/main" val="3272878040"/>
                  </a:ext>
                </a:extLst>
              </a:tr>
              <a:tr h="196733"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63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1.5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extLst>
                  <a:ext uri="{0D108BD9-81ED-4DB2-BD59-A6C34878D82A}">
                    <a16:rowId xmlns:a16="http://schemas.microsoft.com/office/drawing/2014/main" val="235629271"/>
                  </a:ext>
                </a:extLst>
              </a:tr>
              <a:tr h="196733"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80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extLst>
                  <a:ext uri="{0D108BD9-81ED-4DB2-BD59-A6C34878D82A}">
                    <a16:rowId xmlns:a16="http://schemas.microsoft.com/office/drawing/2014/main" val="2319606523"/>
                  </a:ext>
                </a:extLst>
              </a:tr>
              <a:tr h="196733"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28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2.1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extLst>
                  <a:ext uri="{0D108BD9-81ED-4DB2-BD59-A6C34878D82A}">
                    <a16:rowId xmlns:a16="http://schemas.microsoft.com/office/drawing/2014/main" val="3698768838"/>
                  </a:ext>
                </a:extLst>
              </a:tr>
              <a:tr h="196733"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51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0.1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extLst>
                  <a:ext uri="{0D108BD9-81ED-4DB2-BD59-A6C34878D82A}">
                    <a16:rowId xmlns:a16="http://schemas.microsoft.com/office/drawing/2014/main" val="51749701"/>
                  </a:ext>
                </a:extLst>
              </a:tr>
              <a:tr h="196733"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46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0.8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extLst>
                  <a:ext uri="{0D108BD9-81ED-4DB2-BD59-A6C34878D82A}">
                    <a16:rowId xmlns:a16="http://schemas.microsoft.com/office/drawing/2014/main" val="3657737150"/>
                  </a:ext>
                </a:extLst>
              </a:tr>
              <a:tr h="196733"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81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1.9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extLst>
                  <a:ext uri="{0D108BD9-81ED-4DB2-BD59-A6C34878D82A}">
                    <a16:rowId xmlns:a16="http://schemas.microsoft.com/office/drawing/2014/main" val="3104036905"/>
                  </a:ext>
                </a:extLst>
              </a:tr>
              <a:tr h="196733"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54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3.1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7" marR="6767" marT="6767" marB="0" anchor="b"/>
                </a:tc>
                <a:extLst>
                  <a:ext uri="{0D108BD9-81ED-4DB2-BD59-A6C34878D82A}">
                    <a16:rowId xmlns:a16="http://schemas.microsoft.com/office/drawing/2014/main" val="555090401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1136976E-9C37-292E-46B3-1D6505E8C170}"/>
              </a:ext>
            </a:extLst>
          </p:cNvPr>
          <p:cNvSpPr txBox="1"/>
          <p:nvPr/>
        </p:nvSpPr>
        <p:spPr>
          <a:xfrm>
            <a:off x="3105971" y="715397"/>
            <a:ext cx="5212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                        </a:t>
            </a:r>
            <a:r>
              <a:rPr lang="en-US" b="1" u="sng" dirty="0">
                <a:solidFill>
                  <a:srgbClr val="C00000"/>
                </a:solidFill>
              </a:rPr>
              <a:t> CLEANED DATA SET</a:t>
            </a:r>
            <a:endParaRPr lang="en-IN" b="1" u="sng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0026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87C3B7A-D5C6-5D14-796B-3322676E90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871677"/>
              </p:ext>
            </p:extLst>
          </p:nvPr>
        </p:nvGraphicFramePr>
        <p:xfrm>
          <a:off x="887506" y="1075763"/>
          <a:ext cx="10416987" cy="5092250"/>
        </p:xfrm>
        <a:graphic>
          <a:graphicData uri="http://schemas.openxmlformats.org/drawingml/2006/table">
            <a:tbl>
              <a:tblPr>
                <a:tableStyleId>{306799F8-075E-4A3A-A7F6-7FBC6576F1A4}</a:tableStyleId>
              </a:tblPr>
              <a:tblGrid>
                <a:gridCol w="1157443">
                  <a:extLst>
                    <a:ext uri="{9D8B030D-6E8A-4147-A177-3AD203B41FA5}">
                      <a16:colId xmlns:a16="http://schemas.microsoft.com/office/drawing/2014/main" val="893789870"/>
                    </a:ext>
                  </a:extLst>
                </a:gridCol>
                <a:gridCol w="1157443">
                  <a:extLst>
                    <a:ext uri="{9D8B030D-6E8A-4147-A177-3AD203B41FA5}">
                      <a16:colId xmlns:a16="http://schemas.microsoft.com/office/drawing/2014/main" val="1690371631"/>
                    </a:ext>
                  </a:extLst>
                </a:gridCol>
                <a:gridCol w="1157443">
                  <a:extLst>
                    <a:ext uri="{9D8B030D-6E8A-4147-A177-3AD203B41FA5}">
                      <a16:colId xmlns:a16="http://schemas.microsoft.com/office/drawing/2014/main" val="1585191551"/>
                    </a:ext>
                  </a:extLst>
                </a:gridCol>
                <a:gridCol w="1157443">
                  <a:extLst>
                    <a:ext uri="{9D8B030D-6E8A-4147-A177-3AD203B41FA5}">
                      <a16:colId xmlns:a16="http://schemas.microsoft.com/office/drawing/2014/main" val="3253987745"/>
                    </a:ext>
                  </a:extLst>
                </a:gridCol>
                <a:gridCol w="1157443">
                  <a:extLst>
                    <a:ext uri="{9D8B030D-6E8A-4147-A177-3AD203B41FA5}">
                      <a16:colId xmlns:a16="http://schemas.microsoft.com/office/drawing/2014/main" val="1760824574"/>
                    </a:ext>
                  </a:extLst>
                </a:gridCol>
                <a:gridCol w="1157443">
                  <a:extLst>
                    <a:ext uri="{9D8B030D-6E8A-4147-A177-3AD203B41FA5}">
                      <a16:colId xmlns:a16="http://schemas.microsoft.com/office/drawing/2014/main" val="4261862908"/>
                    </a:ext>
                  </a:extLst>
                </a:gridCol>
                <a:gridCol w="1157443">
                  <a:extLst>
                    <a:ext uri="{9D8B030D-6E8A-4147-A177-3AD203B41FA5}">
                      <a16:colId xmlns:a16="http://schemas.microsoft.com/office/drawing/2014/main" val="1558368582"/>
                    </a:ext>
                  </a:extLst>
                </a:gridCol>
                <a:gridCol w="1157443">
                  <a:extLst>
                    <a:ext uri="{9D8B030D-6E8A-4147-A177-3AD203B41FA5}">
                      <a16:colId xmlns:a16="http://schemas.microsoft.com/office/drawing/2014/main" val="3793306108"/>
                    </a:ext>
                  </a:extLst>
                </a:gridCol>
                <a:gridCol w="1157443">
                  <a:extLst>
                    <a:ext uri="{9D8B030D-6E8A-4147-A177-3AD203B41FA5}">
                      <a16:colId xmlns:a16="http://schemas.microsoft.com/office/drawing/2014/main" val="2038433568"/>
                    </a:ext>
                  </a:extLst>
                </a:gridCol>
              </a:tblGrid>
              <a:tr h="369002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T3_measured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T3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TT4_measured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TT4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T4U_measured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T4U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FTI_measured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FTI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binaryClass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4788511"/>
                  </a:ext>
                </a:extLst>
              </a:tr>
              <a:tr h="196802"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2.5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125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1.14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109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5916671"/>
                  </a:ext>
                </a:extLst>
              </a:tr>
              <a:tr h="196802"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102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1.25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100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7415442"/>
                  </a:ext>
                </a:extLst>
              </a:tr>
              <a:tr h="196802"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25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109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0.91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120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3919458"/>
                  </a:ext>
                </a:extLst>
              </a:tr>
              <a:tr h="196802"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1.9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175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1.23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120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6010745"/>
                  </a:ext>
                </a:extLst>
              </a:tr>
              <a:tr h="196802"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1.2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61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0.87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70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9483072"/>
                  </a:ext>
                </a:extLst>
              </a:tr>
              <a:tr h="196802"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12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183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1.3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141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2559766"/>
                  </a:ext>
                </a:extLst>
              </a:tr>
              <a:tr h="196802"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25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72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0.92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78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7879128"/>
                  </a:ext>
                </a:extLst>
              </a:tr>
              <a:tr h="196802"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0.6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80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0.7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115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6674137"/>
                  </a:ext>
                </a:extLst>
              </a:tr>
              <a:tr h="196802"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2.2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123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0.93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132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3370730"/>
                  </a:ext>
                </a:extLst>
              </a:tr>
              <a:tr h="196802"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1.6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83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0.89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93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6471077"/>
                  </a:ext>
                </a:extLst>
              </a:tr>
              <a:tr h="196802"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2.2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115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0.95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121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1275046"/>
                  </a:ext>
                </a:extLst>
              </a:tr>
              <a:tr h="196802"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25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152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0.99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153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3961429"/>
                  </a:ext>
                </a:extLst>
              </a:tr>
              <a:tr h="196802"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3.8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171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1.13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151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9974417"/>
                  </a:ext>
                </a:extLst>
              </a:tr>
              <a:tr h="196802"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1.7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97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0.91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107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2491337"/>
                  </a:ext>
                </a:extLst>
              </a:tr>
              <a:tr h="196802"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1.8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109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0.91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119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3386852"/>
                  </a:ext>
                </a:extLst>
              </a:tr>
              <a:tr h="196802"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99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1.14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87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8339604"/>
                  </a:ext>
                </a:extLst>
              </a:tr>
              <a:tr h="196802"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1.8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70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0.86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81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4625280"/>
                  </a:ext>
                </a:extLst>
              </a:tr>
              <a:tr h="196802"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1.2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117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0.96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121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1487550"/>
                  </a:ext>
                </a:extLst>
              </a:tr>
              <a:tr h="196802"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1.6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99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0.95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104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3535336"/>
                  </a:ext>
                </a:extLst>
              </a:tr>
              <a:tr h="196802"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2.6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121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0.94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130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4704827"/>
                  </a:ext>
                </a:extLst>
              </a:tr>
              <a:tr h="196802"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130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0.86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151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3475475"/>
                  </a:ext>
                </a:extLst>
              </a:tr>
              <a:tr h="196802"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2.1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108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0.91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119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1438924"/>
                  </a:ext>
                </a:extLst>
              </a:tr>
              <a:tr h="196802"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0.3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102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0.96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106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1342479"/>
                  </a:ext>
                </a:extLst>
              </a:tr>
              <a:tr h="196802"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1.3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104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0.9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116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7198253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74D1B0FD-99D6-82DA-1FD3-2EAC6D4CAEFF}"/>
              </a:ext>
            </a:extLst>
          </p:cNvPr>
          <p:cNvSpPr txBox="1"/>
          <p:nvPr/>
        </p:nvSpPr>
        <p:spPr>
          <a:xfrm>
            <a:off x="4585040" y="599454"/>
            <a:ext cx="3943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rgbClr val="C00000"/>
                </a:solidFill>
              </a:rPr>
              <a:t>CLEANED DATASET</a:t>
            </a:r>
            <a:endParaRPr lang="en-IN" b="1" u="sng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464656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012E8C7-EE74-3485-8321-D49CF19531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855"/>
            <a:ext cx="12460343" cy="702451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6466FED-BB59-9342-EB60-CE626586ABFA}"/>
              </a:ext>
            </a:extLst>
          </p:cNvPr>
          <p:cNvSpPr txBox="1"/>
          <p:nvPr/>
        </p:nvSpPr>
        <p:spPr>
          <a:xfrm>
            <a:off x="457200" y="386080"/>
            <a:ext cx="563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>
                <a:solidFill>
                  <a:srgbClr val="C00000"/>
                </a:solidFill>
              </a:rPr>
              <a:t>MACHINE LEARNING MODEL</a:t>
            </a:r>
            <a:endParaRPr lang="en-IN" sz="2800" b="1" u="sng" dirty="0">
              <a:solidFill>
                <a:srgbClr val="C0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96AD36-1CCB-6697-2DA3-9F80748AABC8}"/>
              </a:ext>
            </a:extLst>
          </p:cNvPr>
          <p:cNvSpPr txBox="1"/>
          <p:nvPr/>
        </p:nvSpPr>
        <p:spPr>
          <a:xfrm>
            <a:off x="680720" y="1696720"/>
            <a:ext cx="401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>
                <a:solidFill>
                  <a:schemeClr val="accent1">
                    <a:lumMod val="75000"/>
                  </a:schemeClr>
                </a:solidFill>
              </a:rPr>
              <a:t>SUPERVISED LEARNING</a:t>
            </a:r>
            <a:endParaRPr lang="en-IN" sz="24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7AD2AD-2980-1D15-7D39-A0BBD19D9D2A}"/>
              </a:ext>
            </a:extLst>
          </p:cNvPr>
          <p:cNvSpPr txBox="1"/>
          <p:nvPr/>
        </p:nvSpPr>
        <p:spPr>
          <a:xfrm>
            <a:off x="1432560" y="2529840"/>
            <a:ext cx="91744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Supervised learning is defined as it is a type of machine which is used for labelled data </a:t>
            </a:r>
            <a:r>
              <a:rPr lang="en-US" dirty="0" err="1"/>
              <a:t>i.e</a:t>
            </a:r>
            <a:r>
              <a:rPr lang="en-US" dirty="0"/>
              <a:t> where there are predicted vales (y-values) exist in a data. Supervised learning infers a function from labelled training data consisting of a set of training examples.</a:t>
            </a:r>
          </a:p>
          <a:p>
            <a:endParaRPr lang="en-US" dirty="0"/>
          </a:p>
          <a:p>
            <a:r>
              <a:rPr lang="en-US" dirty="0"/>
              <a:t>This is used for prediction and has a feedback mechanism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7D6D445-1751-5D83-0552-8489A7306695}"/>
              </a:ext>
            </a:extLst>
          </p:cNvPr>
          <p:cNvSpPr txBox="1"/>
          <p:nvPr/>
        </p:nvSpPr>
        <p:spPr>
          <a:xfrm>
            <a:off x="1430767" y="4378623"/>
            <a:ext cx="79248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dataset of “</a:t>
            </a:r>
            <a:r>
              <a:rPr lang="en-US" b="1" dirty="0">
                <a:solidFill>
                  <a:srgbClr val="FF0000"/>
                </a:solidFill>
              </a:rPr>
              <a:t>Hypo thyroid prediction</a:t>
            </a:r>
            <a:r>
              <a:rPr lang="en-US" dirty="0"/>
              <a:t>” is being trained and tested using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highlight>
                  <a:srgbClr val="FFFF00"/>
                </a:highlight>
              </a:rPr>
              <a:t>PERCEPTRON LEARNING</a:t>
            </a:r>
          </a:p>
          <a:p>
            <a:r>
              <a:rPr lang="en-US" dirty="0"/>
              <a:t>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highlight>
                  <a:srgbClr val="FFFF00"/>
                </a:highlight>
              </a:rPr>
              <a:t>LOGISTIC REGRESSION</a:t>
            </a:r>
          </a:p>
          <a:p>
            <a:endParaRPr lang="en-US" dirty="0">
              <a:highlight>
                <a:srgbClr val="FFFF00"/>
              </a:highlight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highlight>
                  <a:srgbClr val="FFFF00"/>
                </a:highlight>
              </a:rPr>
              <a:t>SUPPORT VECTOR MACHINE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b="1" dirty="0">
              <a:highlight>
                <a:srgbClr val="FFFF00"/>
              </a:highlight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dirty="0">
                <a:highlight>
                  <a:srgbClr val="FFFF00"/>
                </a:highlight>
              </a:rPr>
              <a:t>KNN</a:t>
            </a:r>
          </a:p>
        </p:txBody>
      </p:sp>
    </p:spTree>
    <p:extLst>
      <p:ext uri="{BB962C8B-B14F-4D97-AF65-F5344CB8AC3E}">
        <p14:creationId xmlns:p14="http://schemas.microsoft.com/office/powerpoint/2010/main" val="15024401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8AA54-63BC-BA2D-3426-3A0B9BAFD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    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B7EE22-CA62-56FF-2F29-5198DCE8CF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l">
              <a:buFont typeface="Wingdings" panose="05000000000000000000" pitchFamily="2" charset="2"/>
              <a:buChar char="Ø"/>
            </a:pPr>
            <a:r>
              <a:rPr lang="en-US" sz="1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Bootstrapping is a resampling method where you create multiple random subsamples,</a:t>
            </a:r>
          </a:p>
          <a:p>
            <a:pPr marL="0" indent="0" algn="l">
              <a:buNone/>
            </a:pP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called "bootstraps," from your original dataset by selecting data points with replacement.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1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Each bootstrap is of the same size as the original dataset, but it contains repeated</a:t>
            </a:r>
          </a:p>
          <a:p>
            <a:pPr marL="0" indent="0" algn="l">
              <a:buNone/>
            </a:pPr>
            <a:r>
              <a:rPr lang="en-US" sz="1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instances and may have some instances omitted.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1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Bootstrapping is used to estimate the distribution of a statistic or to assess the variability</a:t>
            </a:r>
          </a:p>
          <a:p>
            <a:pPr marL="0" indent="0" algn="l">
              <a:buNone/>
            </a:pP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of a model's performance.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1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 classification, bootstrapping is often used to estimate the model's accuracy, precision,</a:t>
            </a:r>
          </a:p>
          <a:p>
            <a:pPr marL="0" indent="0" algn="l">
              <a:buNone/>
            </a:pPr>
            <a:r>
              <a:rPr lang="en-US" sz="1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recall, and other performance metrics.</a:t>
            </a:r>
          </a:p>
          <a:p>
            <a:pPr marL="0" indent="0">
              <a:buNone/>
            </a:pPr>
            <a:r>
              <a:rPr lang="en-IN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6F8FEE-35FA-0C6A-3E93-1AF267E535AA}"/>
              </a:ext>
            </a:extLst>
          </p:cNvPr>
          <p:cNvSpPr txBox="1"/>
          <p:nvPr/>
        </p:nvSpPr>
        <p:spPr>
          <a:xfrm>
            <a:off x="4329953" y="1210943"/>
            <a:ext cx="2456329" cy="3693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BOOT STRAPPING</a:t>
            </a:r>
          </a:p>
        </p:txBody>
      </p:sp>
    </p:spTree>
    <p:extLst>
      <p:ext uri="{BB962C8B-B14F-4D97-AF65-F5344CB8AC3E}">
        <p14:creationId xmlns:p14="http://schemas.microsoft.com/office/powerpoint/2010/main" val="19304939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CFE0969-3964-9E20-26F5-C798FF871E98}"/>
              </a:ext>
            </a:extLst>
          </p:cNvPr>
          <p:cNvSpPr txBox="1"/>
          <p:nvPr/>
        </p:nvSpPr>
        <p:spPr>
          <a:xfrm>
            <a:off x="3877644" y="1550519"/>
            <a:ext cx="3078970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IN" b="1" u="sng" dirty="0">
                <a:latin typeface="Arial" panose="020B0604020202020204" pitchFamily="34" charset="0"/>
                <a:cs typeface="Arial" panose="020B0604020202020204" pitchFamily="34" charset="0"/>
              </a:rPr>
              <a:t>PERCEPTRON LEARNING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FAD66B8B-48B7-A013-959F-3E07C78CB0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438" y="2977509"/>
            <a:ext cx="10729124" cy="30777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cs typeface="Arial" panose="020B0604020202020204" pitchFamily="34" charset="0"/>
              </a:rPr>
              <a:t>The perceptron is a fundamental concept in machine learning and artificial intelligence. It's a type of binary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600" dirty="0"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cs typeface="Arial" panose="020B0604020202020204" pitchFamily="34" charset="0"/>
              </a:rPr>
              <a:t> linear classifier that's used for supervised learning tasks. The perceptron takes multiple input values, assign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600" dirty="0"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cs typeface="Arial" panose="020B0604020202020204" pitchFamily="34" charset="0"/>
              </a:rPr>
              <a:t> weights to them, and computes their sum. If the sum is above a certain threshold, it outputs one class;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600" dirty="0"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cs typeface="Arial" panose="020B0604020202020204" pitchFamily="34" charset="0"/>
              </a:rPr>
              <a:t> otherwise, it outputs another. It’s a building block for more complex neural networks and played a pivotal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600" dirty="0"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cs typeface="Arial" panose="020B0604020202020204" pitchFamily="34" charset="0"/>
              </a:rPr>
              <a:t> role in the development of machine learning  algorithms, although it has limitations when dealing with non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600" dirty="0"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cs typeface="Arial" panose="020B0604020202020204" pitchFamily="34" charset="0"/>
              </a:rPr>
              <a:t>-linearly separable data.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0054773"/>
      </p:ext>
    </p:extLst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8D0A2DB-B9A9-3967-D825-8675D35FF34B}"/>
              </a:ext>
            </a:extLst>
          </p:cNvPr>
          <p:cNvSpPr txBox="1"/>
          <p:nvPr/>
        </p:nvSpPr>
        <p:spPr>
          <a:xfrm>
            <a:off x="681317" y="2868705"/>
            <a:ext cx="10829365" cy="329320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i="0" dirty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Logistic regression is a statistical model used for binary classification tasks. It's particularly valuable in predicting</a:t>
            </a:r>
          </a:p>
          <a:p>
            <a:endParaRPr lang="en-US" sz="1600" b="1" i="0" dirty="0">
              <a:solidFill>
                <a:srgbClr val="FF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i="0" dirty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outcomes with two possible categories, such as yes/no or true/false. Unlike linear regression, which predicts</a:t>
            </a:r>
          </a:p>
          <a:p>
            <a:endParaRPr lang="en-US" sz="1600" b="1" i="0" dirty="0">
              <a:solidFill>
                <a:srgbClr val="FF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i="0" dirty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continuous values, logistic regression calculates the probability of an observation belonging to one of the two classes.</a:t>
            </a:r>
          </a:p>
          <a:p>
            <a:r>
              <a:rPr lang="en-US" sz="1600" b="1" i="0" dirty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It uses the logistic function to transform a linear combination of input features into a value between 0 and 1,</a:t>
            </a:r>
          </a:p>
          <a:p>
            <a:endParaRPr lang="en-US" sz="16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i="0" dirty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representing the probability of the positive class. It's widely used in various fields, including medicine, finance, and</a:t>
            </a:r>
          </a:p>
          <a:p>
            <a:endParaRPr lang="en-US" sz="16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i="0" dirty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machine learning, for its simplicity and interpretability.</a:t>
            </a:r>
            <a:endParaRPr lang="en-IN" sz="16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0F86A9-19A9-6127-505E-F8E412A1D4FD}"/>
              </a:ext>
            </a:extLst>
          </p:cNvPr>
          <p:cNvSpPr txBox="1"/>
          <p:nvPr/>
        </p:nvSpPr>
        <p:spPr>
          <a:xfrm>
            <a:off x="4114800" y="1599247"/>
            <a:ext cx="2994212" cy="369332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IN" b="1" u="sng" dirty="0">
                <a:latin typeface="Arial" panose="020B0604020202020204" pitchFamily="34" charset="0"/>
                <a:cs typeface="Arial" panose="020B0604020202020204" pitchFamily="34" charset="0"/>
              </a:rPr>
              <a:t>LOGISTIC REGRESSION</a:t>
            </a:r>
          </a:p>
        </p:txBody>
      </p:sp>
    </p:spTree>
    <p:extLst>
      <p:ext uri="{BB962C8B-B14F-4D97-AF65-F5344CB8AC3E}">
        <p14:creationId xmlns:p14="http://schemas.microsoft.com/office/powerpoint/2010/main" val="3509596857"/>
      </p:ext>
    </p:extLst>
  </p:cSld>
  <p:clrMapOvr>
    <a:masterClrMapping/>
  </p:clrMapOvr>
  <p:transition spd="slow">
    <p:randomBar dir="vert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B0BAC62-C60F-85DA-0B00-1433583FDB2D}"/>
              </a:ext>
            </a:extLst>
          </p:cNvPr>
          <p:cNvSpPr txBox="1"/>
          <p:nvPr/>
        </p:nvSpPr>
        <p:spPr>
          <a:xfrm>
            <a:off x="3191436" y="1376217"/>
            <a:ext cx="4918092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IN" sz="2400" b="1" u="sng" dirty="0"/>
              <a:t>SUPPORT VECTOR MACHINE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D3AAC3-28BF-09E7-4AD7-284FDD187034}"/>
              </a:ext>
            </a:extLst>
          </p:cNvPr>
          <p:cNvSpPr txBox="1"/>
          <p:nvPr/>
        </p:nvSpPr>
        <p:spPr>
          <a:xfrm>
            <a:off x="692728" y="2777158"/>
            <a:ext cx="10806544" cy="280076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 Support Vector Machine (SVM) is a powerful supervised machine learning algorithm used for classification and</a:t>
            </a: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regression tasks. SVMs are particularly effective in finding a hyperplane that best separates data into different</a:t>
            </a: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classes in a high-dimensional space. They aim to maximize the margin between data points of different classes,</a:t>
            </a: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making them robust and capable of handling complex datasets. SVMs can also use kernel functions to transform</a:t>
            </a: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data, making them versatile for various applications, including image classification, text analysis, and</a:t>
            </a: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bioinformatics.</a:t>
            </a:r>
            <a:endParaRPr lang="en-IN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1998970"/>
      </p:ext>
    </p:extLst>
  </p:cSld>
  <p:clrMapOvr>
    <a:masterClrMapping/>
  </p:clrMapOvr>
  <p:transition spd="slow">
    <p:cover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7E73A-F4D5-1BDE-97C7-0A1E1137C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1800" b="1" u="sng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KNN(K Nearest Neighbours)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7690C-7135-6DBA-39C0-920A93A0F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8188" y="2187388"/>
            <a:ext cx="10691858" cy="3688479"/>
          </a:xfrm>
          <a:solidFill>
            <a:schemeClr val="accent4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endParaRPr lang="en-US" sz="16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K-Nearest Neighbors (KNN) with bootstrap is a classification technique that combines KNN with</a:t>
            </a:r>
          </a:p>
          <a:p>
            <a:pPr marL="0" indent="0">
              <a:buNone/>
            </a:pPr>
            <a:r>
              <a:rPr lang="en-US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resampling. In this method, the dataset is repeatedly sampled with replacement to create multiple</a:t>
            </a:r>
          </a:p>
          <a:p>
            <a:pPr marL="0" indent="0">
              <a:buNone/>
            </a:pPr>
            <a:r>
              <a:rPr lang="en-US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subsets. </a:t>
            </a:r>
          </a:p>
          <a:p>
            <a:pPr marL="0" indent="0">
              <a:buNone/>
            </a:pPr>
            <a:endParaRPr lang="en-US" sz="16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KNN is then applied to each subset, and the results are aggregated to make predictions.</a:t>
            </a:r>
          </a:p>
          <a:p>
            <a:pPr marL="0" indent="0">
              <a:buNone/>
            </a:pPr>
            <a:r>
              <a:rPr lang="en-US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This approach helps reduce the impact of outliers and enhances the model's robustness.</a:t>
            </a:r>
          </a:p>
          <a:p>
            <a:pPr marL="0" indent="0">
              <a:buNone/>
            </a:pPr>
            <a:endParaRPr lang="en-US" sz="16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By leveraging bootstrap resampling, KNN classification becomes more stable and accurate for</a:t>
            </a:r>
          </a:p>
          <a:p>
            <a:pPr marL="0" indent="0">
              <a:buNone/>
            </a:pPr>
            <a:r>
              <a:rPr lang="en-US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various data distributions.</a:t>
            </a:r>
            <a:endParaRPr lang="en-IN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9157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0A2E739-7B4A-D4D9-FD5A-047DDB9757CC}"/>
              </a:ext>
            </a:extLst>
          </p:cNvPr>
          <p:cNvSpPr txBox="1"/>
          <p:nvPr/>
        </p:nvSpPr>
        <p:spPr>
          <a:xfrm flipH="1">
            <a:off x="553717" y="343654"/>
            <a:ext cx="32766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B. HARI KRISHNA</a:t>
            </a:r>
          </a:p>
          <a:p>
            <a:r>
              <a:rPr lang="en-US" b="1" dirty="0"/>
              <a:t>2203A52006</a:t>
            </a:r>
            <a:endParaRPr lang="en-IN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6F2D337-DBB2-E602-5F88-3D8364F3F4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93306"/>
            <a:ext cx="12263718" cy="6858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27593CB-7C20-3445-E481-F8791EEFA334}"/>
              </a:ext>
            </a:extLst>
          </p:cNvPr>
          <p:cNvSpPr/>
          <p:nvPr/>
        </p:nvSpPr>
        <p:spPr>
          <a:xfrm>
            <a:off x="553717" y="4161453"/>
            <a:ext cx="2574179" cy="1169551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35000">
                <a:schemeClr val="accent1">
                  <a:lumMod val="0"/>
                  <a:lumOff val="100000"/>
                </a:schemeClr>
              </a:gs>
              <a:gs pos="100000">
                <a:schemeClr val="accent1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1400" b="1" u="sng" dirty="0">
                <a:ln/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TRAINER</a:t>
            </a:r>
            <a:endParaRPr lang="en-US" sz="1400" b="1" dirty="0">
              <a:ln/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400" b="1" dirty="0">
              <a:ln/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400" b="1" dirty="0">
                <a:ln/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</a:t>
            </a:r>
            <a:r>
              <a:rPr lang="en-US" sz="1400" b="1" dirty="0">
                <a:ln/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MR. D. RAMESH</a:t>
            </a:r>
          </a:p>
          <a:p>
            <a:pPr algn="ctr"/>
            <a:r>
              <a:rPr lang="en-US" sz="1400" b="1" dirty="0">
                <a:ln/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</a:t>
            </a:r>
            <a:r>
              <a:rPr lang="en-US" sz="1400" b="1" dirty="0">
                <a:ln/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ASST. PROFESSOR</a:t>
            </a:r>
          </a:p>
          <a:p>
            <a:pPr algn="ctr"/>
            <a:r>
              <a:rPr lang="en-US" sz="1400" b="1" dirty="0">
                <a:ln/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  <a:r>
              <a:rPr lang="en-US" sz="1400" b="1" dirty="0">
                <a:ln/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 and AI&amp;ML</a:t>
            </a:r>
            <a:endParaRPr lang="en-IN" sz="1400" b="1" dirty="0">
              <a:ln/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10306E7-4B89-F39C-222E-19212408BC8C}"/>
              </a:ext>
            </a:extLst>
          </p:cNvPr>
          <p:cNvSpPr/>
          <p:nvPr/>
        </p:nvSpPr>
        <p:spPr>
          <a:xfrm>
            <a:off x="553717" y="528320"/>
            <a:ext cx="1882994" cy="738664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0"/>
                  <a:lumOff val="100000"/>
                </a:schemeClr>
              </a:gs>
              <a:gs pos="35000">
                <a:schemeClr val="accent4">
                  <a:lumMod val="0"/>
                  <a:lumOff val="100000"/>
                </a:schemeClr>
              </a:gs>
              <a:gs pos="100000">
                <a:schemeClr val="accent4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400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by:                              B. </a:t>
            </a:r>
            <a:r>
              <a:rPr lang="en-US" sz="1400" b="0" i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HARI KRISHNA                      2203A52006</a:t>
            </a:r>
            <a:endParaRPr lang="en-IN" sz="1400" b="0" i="1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8890853"/>
      </p:ext>
    </p:extLst>
  </p:cSld>
  <p:clrMapOvr>
    <a:masterClrMapping/>
  </p:clrMapOvr>
  <p:transition spd="med">
    <p:pull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AEF9990-75BA-9FE9-446A-FA1CB9896B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90"/>
            <a:ext cx="12192000" cy="685551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AB0FCB8-6DB9-663C-5F52-107FDABA4C32}"/>
              </a:ext>
            </a:extLst>
          </p:cNvPr>
          <p:cNvSpPr txBox="1"/>
          <p:nvPr/>
        </p:nvSpPr>
        <p:spPr>
          <a:xfrm>
            <a:off x="277308" y="618565"/>
            <a:ext cx="988866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>
                <a:solidFill>
                  <a:srgbClr val="FF0000"/>
                </a:solidFill>
              </a:rPr>
              <a:t>THE MACHINE LEARNING MODEL USED</a:t>
            </a:r>
          </a:p>
          <a:p>
            <a:r>
              <a:rPr lang="en-US" sz="1600" b="1" u="sng" dirty="0">
                <a:solidFill>
                  <a:srgbClr val="FF0000"/>
                </a:solidFill>
              </a:rPr>
              <a:t> </a:t>
            </a:r>
          </a:p>
          <a:p>
            <a:r>
              <a:rPr lang="en-US" sz="1600" b="1" u="sng" dirty="0">
                <a:highlight>
                  <a:srgbClr val="FFFF00"/>
                </a:highlight>
              </a:rPr>
              <a:t>LOGISTIC REGRESSION:</a:t>
            </a:r>
          </a:p>
          <a:p>
            <a:r>
              <a:rPr lang="en-US" sz="1600" b="1" dirty="0">
                <a:highlight>
                  <a:srgbClr val="FFFF00"/>
                </a:highlight>
              </a:rPr>
              <a:t>		</a:t>
            </a:r>
          </a:p>
          <a:p>
            <a:r>
              <a:rPr lang="en-IN" sz="1600" b="1" i="0" dirty="0">
                <a:effectLst/>
              </a:rPr>
              <a:t>                           Accuracy : 95.5026455026455%</a:t>
            </a:r>
          </a:p>
          <a:p>
            <a:endParaRPr lang="en-IN" sz="1600" b="1" i="0" dirty="0">
              <a:effectLst/>
            </a:endParaRPr>
          </a:p>
          <a:p>
            <a:r>
              <a:rPr lang="en-IN" sz="1600" b="1" dirty="0"/>
              <a:t>	                  </a:t>
            </a:r>
            <a:r>
              <a:rPr lang="en-IN" sz="1600" b="1" u="sng" dirty="0"/>
              <a:t>Confusion Matrix:</a:t>
            </a:r>
          </a:p>
          <a:p>
            <a:endParaRPr lang="en-IN" sz="1600" b="1" dirty="0"/>
          </a:p>
          <a:p>
            <a:r>
              <a:rPr lang="en-IN" sz="1600" b="1" i="0" dirty="0">
                <a:effectLst/>
              </a:rPr>
              <a:t>		           [[ 18 7]</a:t>
            </a:r>
          </a:p>
          <a:p>
            <a:r>
              <a:rPr lang="en-IN" sz="1600" b="1" dirty="0"/>
              <a:t>	      </a:t>
            </a:r>
            <a:r>
              <a:rPr lang="en-IN" sz="1600" b="1" i="0" dirty="0">
                <a:effectLst/>
              </a:rPr>
              <a:t>             [ 2 351]]</a:t>
            </a:r>
            <a:endParaRPr lang="en-US" sz="1600" b="1" i="0" dirty="0">
              <a:effectLst/>
            </a:endParaRPr>
          </a:p>
          <a:p>
            <a:endParaRPr lang="en-IN" sz="2800" b="1" u="sng" dirty="0">
              <a:solidFill>
                <a:srgbClr val="FF000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214E4C4-9ABA-511C-1F35-BA40B81947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308" y="3981246"/>
            <a:ext cx="4805867" cy="2646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16791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ADC7E-1C80-A2BA-9C75-930676772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          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666A74-DFB1-9031-F1CA-EBCBC0D158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         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05111F-3820-D673-D843-FE1253B701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1FF9978-9654-C39B-B4D3-8EFEEC6FDA5A}"/>
              </a:ext>
            </a:extLst>
          </p:cNvPr>
          <p:cNvSpPr txBox="1"/>
          <p:nvPr/>
        </p:nvSpPr>
        <p:spPr>
          <a:xfrm>
            <a:off x="412376" y="1120676"/>
            <a:ext cx="10515599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u="sng" dirty="0">
                <a:highlight>
                  <a:srgbClr val="FFFF00"/>
                </a:highlight>
                <a:cs typeface="Arial" panose="020B0604020202020204" pitchFamily="34" charset="0"/>
              </a:rPr>
              <a:t>PERCEPTRON LEARNING(BOOT STRAP):</a:t>
            </a:r>
          </a:p>
          <a:p>
            <a:endParaRPr lang="en-US" sz="1600" b="1" dirty="0">
              <a:highlight>
                <a:srgbClr val="FFFF00"/>
              </a:highlight>
              <a:cs typeface="Arial" panose="020B0604020202020204" pitchFamily="34" charset="0"/>
            </a:endParaRPr>
          </a:p>
          <a:p>
            <a:r>
              <a:rPr lang="en-IN" sz="1600" b="1" i="0" dirty="0">
                <a:effectLst/>
                <a:cs typeface="Arial" panose="020B0604020202020204" pitchFamily="34" charset="0"/>
              </a:rPr>
              <a:t>	                 Accuracy: 93.65%</a:t>
            </a:r>
          </a:p>
          <a:p>
            <a:endParaRPr lang="en-IN" sz="1600" b="1" dirty="0">
              <a:cs typeface="Arial" panose="020B0604020202020204" pitchFamily="34" charset="0"/>
            </a:endParaRPr>
          </a:p>
          <a:p>
            <a:r>
              <a:rPr lang="en-IN" sz="1600" b="1" i="0" dirty="0">
                <a:effectLst/>
                <a:cs typeface="Arial" panose="020B0604020202020204" pitchFamily="34" charset="0"/>
              </a:rPr>
              <a:t>	                </a:t>
            </a:r>
            <a:r>
              <a:rPr lang="en-IN" sz="1600" b="1" u="sng" dirty="0">
                <a:cs typeface="Arial" panose="020B0604020202020204" pitchFamily="34" charset="0"/>
              </a:rPr>
              <a:t>Confusion Matrix:</a:t>
            </a:r>
          </a:p>
          <a:p>
            <a:endParaRPr lang="en-IN" sz="1600" b="1" dirty="0">
              <a:cs typeface="Arial" panose="020B0604020202020204" pitchFamily="34" charset="0"/>
            </a:endParaRPr>
          </a:p>
          <a:p>
            <a:r>
              <a:rPr lang="en-IN" sz="1600" b="1" dirty="0">
                <a:cs typeface="Arial" panose="020B0604020202020204" pitchFamily="34" charset="0"/>
              </a:rPr>
              <a:t>		          </a:t>
            </a:r>
            <a:r>
              <a:rPr lang="en-IN" sz="1600" b="1" i="0" dirty="0">
                <a:effectLst/>
                <a:cs typeface="Arial" panose="020B0604020202020204" pitchFamily="34" charset="0"/>
              </a:rPr>
              <a:t>[[ 14 11]</a:t>
            </a:r>
          </a:p>
          <a:p>
            <a:r>
              <a:rPr lang="en-IN" sz="1600" b="1" dirty="0">
                <a:cs typeface="Arial" panose="020B0604020202020204" pitchFamily="34" charset="0"/>
              </a:rPr>
              <a:t>		        </a:t>
            </a:r>
            <a:r>
              <a:rPr lang="en-IN" sz="1600" b="1" i="0" dirty="0">
                <a:effectLst/>
                <a:cs typeface="Arial" panose="020B0604020202020204" pitchFamily="34" charset="0"/>
              </a:rPr>
              <a:t> [ 2 351]]</a:t>
            </a:r>
          </a:p>
          <a:p>
            <a:endParaRPr lang="en-IN" b="1" dirty="0"/>
          </a:p>
          <a:p>
            <a:endParaRPr lang="en-IN" b="1" i="0" dirty="0">
              <a:effectLst/>
            </a:endParaRPr>
          </a:p>
          <a:p>
            <a:endParaRPr lang="en-IN" b="1" i="0" dirty="0">
              <a:effectLst/>
            </a:endParaRPr>
          </a:p>
          <a:p>
            <a:endParaRPr lang="en-IN" b="1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68B07D9-9535-1F5B-F96A-1CDCB2CC30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376" y="3644721"/>
            <a:ext cx="3717700" cy="2848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6328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9E7CB5F-C39B-3BD8-2143-715877515D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551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FDECFEB-A5E6-732C-16A8-3BA219895A2F}"/>
              </a:ext>
            </a:extLst>
          </p:cNvPr>
          <p:cNvSpPr txBox="1"/>
          <p:nvPr/>
        </p:nvSpPr>
        <p:spPr>
          <a:xfrm>
            <a:off x="1039906" y="744071"/>
            <a:ext cx="823856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u="sng" dirty="0">
                <a:highlight>
                  <a:srgbClr val="FFFF00"/>
                </a:highlight>
                <a:cs typeface="Arial" panose="020B0604020202020204" pitchFamily="34" charset="0"/>
              </a:rPr>
              <a:t>SUPPORT VECTOR MACHINE:</a:t>
            </a:r>
          </a:p>
          <a:p>
            <a:endParaRPr lang="en-IN" b="1" u="sng" dirty="0">
              <a:highlight>
                <a:srgbClr val="FFFF00"/>
              </a:highlight>
              <a:cs typeface="Arial" panose="020B0604020202020204" pitchFamily="34" charset="0"/>
            </a:endParaRPr>
          </a:p>
          <a:p>
            <a:r>
              <a:rPr lang="en-IN" b="1" dirty="0">
                <a:cs typeface="Arial" panose="020B0604020202020204" pitchFamily="34" charset="0"/>
              </a:rPr>
              <a:t>	 </a:t>
            </a:r>
            <a:r>
              <a:rPr lang="en-IN" b="1" dirty="0">
                <a:highlight>
                  <a:srgbClr val="FFFF00"/>
                </a:highlight>
                <a:cs typeface="Arial" panose="020B0604020202020204" pitchFamily="34" charset="0"/>
              </a:rPr>
              <a:t>(BEFORE SMOTE):</a:t>
            </a:r>
          </a:p>
          <a:p>
            <a:endParaRPr lang="en-IN" b="1" dirty="0">
              <a:highlight>
                <a:srgbClr val="FFFF00"/>
              </a:highlight>
              <a:cs typeface="Arial" panose="020B0604020202020204" pitchFamily="34" charset="0"/>
            </a:endParaRPr>
          </a:p>
          <a:p>
            <a:r>
              <a:rPr lang="en-IN" b="1" i="0" dirty="0">
                <a:effectLst/>
                <a:cs typeface="Arial" panose="020B0604020202020204" pitchFamily="34" charset="0"/>
              </a:rPr>
              <a:t>	        Accuracy: 96.29%</a:t>
            </a:r>
          </a:p>
          <a:p>
            <a:endParaRPr lang="en-IN" b="1" dirty="0">
              <a:highlight>
                <a:srgbClr val="FFFF00"/>
              </a:highlight>
              <a:cs typeface="Arial" panose="020B0604020202020204" pitchFamily="34" charset="0"/>
            </a:endParaRPr>
          </a:p>
          <a:p>
            <a:r>
              <a:rPr lang="fr-FR" b="1" i="0" dirty="0">
                <a:effectLst/>
                <a:cs typeface="Arial" panose="020B0604020202020204" pitchFamily="34" charset="0"/>
              </a:rPr>
              <a:t>                </a:t>
            </a:r>
            <a:r>
              <a:rPr lang="fr-FR" b="1" i="0" u="sng" dirty="0">
                <a:effectLst/>
                <a:cs typeface="Arial" panose="020B0604020202020204" pitchFamily="34" charset="0"/>
              </a:rPr>
              <a:t>Confusion Matrix:</a:t>
            </a:r>
          </a:p>
          <a:p>
            <a:r>
              <a:rPr lang="fr-FR" b="1" i="0" dirty="0">
                <a:effectLst/>
                <a:highlight>
                  <a:srgbClr val="FFFF00"/>
                </a:highlight>
                <a:cs typeface="Arial" panose="020B0604020202020204" pitchFamily="34" charset="0"/>
              </a:rPr>
              <a:t> </a:t>
            </a:r>
            <a:endParaRPr lang="fr-FR" b="1" i="0" dirty="0">
              <a:effectLst/>
              <a:cs typeface="Arial" panose="020B0604020202020204" pitchFamily="34" charset="0"/>
            </a:endParaRPr>
          </a:p>
          <a:p>
            <a:r>
              <a:rPr lang="fr-FR" b="1" i="0" dirty="0">
                <a:effectLst/>
                <a:cs typeface="Arial" panose="020B0604020202020204" pitchFamily="34" charset="0"/>
              </a:rPr>
              <a:t>	   		[[ 17 11] 	</a:t>
            </a:r>
          </a:p>
          <a:p>
            <a:r>
              <a:rPr lang="fr-FR" b="1" i="0" dirty="0">
                <a:effectLst/>
                <a:cs typeface="Arial" panose="020B0604020202020204" pitchFamily="34" charset="0"/>
              </a:rPr>
              <a:t>	   		  [ 3 347]]</a:t>
            </a:r>
          </a:p>
          <a:p>
            <a:endParaRPr lang="fr-FR" b="1" dirty="0"/>
          </a:p>
          <a:p>
            <a:endParaRPr lang="fr-FR" b="1" i="0" dirty="0">
              <a:effectLst/>
            </a:endParaRPr>
          </a:p>
          <a:p>
            <a:endParaRPr lang="fr-FR" b="1" dirty="0"/>
          </a:p>
          <a:p>
            <a:endParaRPr lang="fr-FR" b="1" i="0" dirty="0">
              <a:effectLst/>
            </a:endParaRPr>
          </a:p>
          <a:p>
            <a:endParaRPr lang="fr-FR" b="1" i="0" dirty="0">
              <a:effectLst/>
            </a:endParaRPr>
          </a:p>
          <a:p>
            <a:r>
              <a:rPr lang="fr-FR" b="1" dirty="0"/>
              <a:t>	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17C55B-CCD7-E4FA-FF96-CB357E2B75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9176" y="3976819"/>
            <a:ext cx="3263153" cy="2583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2145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D6B30-F824-E4D9-F4C3-5F21387F6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BAED1FF-0200-F29A-95DB-1782358BFC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7999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EBFD3CC-5F2D-AC7C-A5B2-87F29B899116}"/>
              </a:ext>
            </a:extLst>
          </p:cNvPr>
          <p:cNvSpPr txBox="1"/>
          <p:nvPr/>
        </p:nvSpPr>
        <p:spPr>
          <a:xfrm>
            <a:off x="564776" y="624651"/>
            <a:ext cx="10443882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	</a:t>
            </a:r>
            <a:r>
              <a:rPr lang="en-IN" sz="1600" b="1" dirty="0">
                <a:highlight>
                  <a:srgbClr val="FFFF00"/>
                </a:highlight>
                <a:cs typeface="Arial" panose="020B0604020202020204" pitchFamily="34" charset="0"/>
              </a:rPr>
              <a:t>AFTER SMOTE:</a:t>
            </a:r>
          </a:p>
          <a:p>
            <a:r>
              <a:rPr lang="en-IN" sz="1600" b="1" dirty="0">
                <a:highlight>
                  <a:srgbClr val="FFFF00"/>
                </a:highlight>
                <a:cs typeface="Arial" panose="020B0604020202020204" pitchFamily="34" charset="0"/>
              </a:rPr>
              <a:t>		</a:t>
            </a:r>
            <a:endParaRPr lang="en-IN" sz="1600" b="1" dirty="0">
              <a:cs typeface="Arial" panose="020B0604020202020204" pitchFamily="34" charset="0"/>
            </a:endParaRPr>
          </a:p>
          <a:p>
            <a:r>
              <a:rPr lang="en-IN" sz="1600" b="1" dirty="0">
                <a:cs typeface="Arial" panose="020B0604020202020204" pitchFamily="34" charset="0"/>
              </a:rPr>
              <a:t>		Accuracy: </a:t>
            </a:r>
            <a:r>
              <a:rPr lang="en-IN" sz="1600" b="1" i="0" dirty="0">
                <a:effectLst/>
                <a:cs typeface="Arial" panose="020B0604020202020204" pitchFamily="34" charset="0"/>
              </a:rPr>
              <a:t>85.75418994413405</a:t>
            </a:r>
            <a:r>
              <a:rPr lang="en-IN" sz="1600" b="1" dirty="0">
                <a:cs typeface="Arial" panose="020B0604020202020204" pitchFamily="34" charset="0"/>
              </a:rPr>
              <a:t>%</a:t>
            </a:r>
          </a:p>
          <a:p>
            <a:r>
              <a:rPr lang="en-IN" sz="1600" b="1" dirty="0">
                <a:cs typeface="Arial" panose="020B0604020202020204" pitchFamily="34" charset="0"/>
              </a:rPr>
              <a:t>		</a:t>
            </a:r>
          </a:p>
          <a:p>
            <a:r>
              <a:rPr lang="en-IN" sz="1600" b="1" dirty="0">
                <a:cs typeface="Arial" panose="020B0604020202020204" pitchFamily="34" charset="0"/>
              </a:rPr>
              <a:t>		</a:t>
            </a:r>
            <a:r>
              <a:rPr lang="en-IN" sz="1600" b="1" dirty="0">
                <a:highlight>
                  <a:srgbClr val="FFFF00"/>
                </a:highlight>
                <a:cs typeface="Arial" panose="020B0604020202020204" pitchFamily="34" charset="0"/>
              </a:rPr>
              <a:t>CONFUSION MATRIX:</a:t>
            </a:r>
          </a:p>
          <a:p>
            <a:endParaRPr lang="en-IN" sz="1600" b="1" dirty="0">
              <a:highlight>
                <a:srgbClr val="FFFF00"/>
              </a:highlight>
              <a:cs typeface="Arial" panose="020B0604020202020204" pitchFamily="34" charset="0"/>
            </a:endParaRPr>
          </a:p>
          <a:p>
            <a:r>
              <a:rPr lang="en-IN" sz="1600" b="1" dirty="0">
                <a:cs typeface="Arial" panose="020B0604020202020204" pitchFamily="34" charset="0"/>
              </a:rPr>
              <a:t>			</a:t>
            </a:r>
            <a:r>
              <a:rPr lang="en-IN" sz="1600" b="1" i="0" dirty="0">
                <a:effectLst/>
                <a:cs typeface="Arial" panose="020B0604020202020204" pitchFamily="34" charset="0"/>
              </a:rPr>
              <a:t>[[160 21] </a:t>
            </a:r>
          </a:p>
          <a:p>
            <a:r>
              <a:rPr lang="en-IN" sz="1600" b="1" i="0" dirty="0">
                <a:effectLst/>
                <a:cs typeface="Arial" panose="020B0604020202020204" pitchFamily="34" charset="0"/>
              </a:rPr>
              <a:t>			[ 30 147]]</a:t>
            </a:r>
            <a:endParaRPr lang="en-IN" sz="1600" b="1" dirty="0">
              <a:highlight>
                <a:srgbClr val="FFFF00"/>
              </a:highlight>
              <a:cs typeface="Arial" panose="020B0604020202020204" pitchFamily="34" charset="0"/>
            </a:endParaRPr>
          </a:p>
          <a:p>
            <a:endParaRPr lang="en-IN" b="1" dirty="0"/>
          </a:p>
          <a:p>
            <a:endParaRPr lang="en-IN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2D51941-C513-63DB-F21B-6F12C274F2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2611" y="3358227"/>
            <a:ext cx="3881718" cy="3024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0118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F5433-2FF6-9A3F-56CD-C26B64447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FB49AC-451B-FAE5-533E-449F8E13AF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 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7299E4-0FF7-059C-5A68-17B6155785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E67E405-DED0-3C34-9779-49B2D1BF82D8}"/>
              </a:ext>
            </a:extLst>
          </p:cNvPr>
          <p:cNvSpPr txBox="1"/>
          <p:nvPr/>
        </p:nvSpPr>
        <p:spPr>
          <a:xfrm>
            <a:off x="708211" y="1301227"/>
            <a:ext cx="1027355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u="sng" dirty="0">
                <a:highlight>
                  <a:srgbClr val="FFFF00"/>
                </a:highlight>
                <a:cs typeface="Arial" panose="020B0604020202020204" pitchFamily="34" charset="0"/>
              </a:rPr>
              <a:t>KNN (BOOTSTRAP):</a:t>
            </a:r>
          </a:p>
          <a:p>
            <a:endParaRPr lang="fr-FR" sz="1600" b="1" u="sng" dirty="0">
              <a:highlight>
                <a:srgbClr val="FFFF00"/>
              </a:highlight>
              <a:cs typeface="Arial" panose="020B0604020202020204" pitchFamily="34" charset="0"/>
            </a:endParaRPr>
          </a:p>
          <a:p>
            <a:r>
              <a:rPr lang="fr-FR" sz="1600" b="1" dirty="0">
                <a:cs typeface="Arial" panose="020B0604020202020204" pitchFamily="34" charset="0"/>
              </a:rPr>
              <a:t>                          Accuracy : </a:t>
            </a:r>
            <a:r>
              <a:rPr lang="en-IN" sz="1600" b="1" i="0" dirty="0">
                <a:effectLst/>
                <a:cs typeface="Arial" panose="020B0604020202020204" pitchFamily="34" charset="0"/>
              </a:rPr>
              <a:t>91.61666666666667%</a:t>
            </a:r>
          </a:p>
          <a:p>
            <a:r>
              <a:rPr lang="en-IN" b="1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endParaRPr lang="en-US" b="1" dirty="0">
              <a:highlight>
                <a:srgbClr val="FFFF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14ED829-30BD-4CA3-03D6-DFC5029CC5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211" y="3114365"/>
            <a:ext cx="3803018" cy="3032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3989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06F41-95D9-4E6F-0E65-4A35CC980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4DD115-60E3-64E3-17D6-DCFB69C579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   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76B384-B118-030A-5E45-735C1C845E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48" y="31376"/>
            <a:ext cx="12178552" cy="679524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47EDECC-BF77-D626-3511-81BC0C3D0A69}"/>
              </a:ext>
            </a:extLst>
          </p:cNvPr>
          <p:cNvSpPr txBox="1"/>
          <p:nvPr/>
        </p:nvSpPr>
        <p:spPr>
          <a:xfrm>
            <a:off x="681318" y="546847"/>
            <a:ext cx="6418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highlight>
                  <a:srgbClr val="FFFF00"/>
                </a:highlight>
              </a:rPr>
              <a:t>MODEL SELECTION: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C85CDAC-DC77-1C09-7645-B619FF32B2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9173713"/>
              </p:ext>
            </p:extLst>
          </p:nvPr>
        </p:nvGraphicFramePr>
        <p:xfrm>
          <a:off x="2038724" y="1880298"/>
          <a:ext cx="8128000" cy="22250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133041">
                  <a:extLst>
                    <a:ext uri="{9D8B030D-6E8A-4147-A177-3AD203B41FA5}">
                      <a16:colId xmlns:a16="http://schemas.microsoft.com/office/drawing/2014/main" val="993064406"/>
                    </a:ext>
                  </a:extLst>
                </a:gridCol>
                <a:gridCol w="2994959">
                  <a:extLst>
                    <a:ext uri="{9D8B030D-6E8A-4147-A177-3AD203B41FA5}">
                      <a16:colId xmlns:a16="http://schemas.microsoft.com/office/drawing/2014/main" val="8336621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     MODEL USED(with BOOT STRAP)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                  ACCURACY(%)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9135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IN" dirty="0"/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                    95.50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311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2.   PERCEPTRON LEARNING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                    93.65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33758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3.   SUPPORT VECTOR MACHINE(before SMOTE)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                    96.29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5044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4.   SUPPORT VECTOR MACHINE(after SMOTE)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                    85.75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5523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5.   KNN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                    91.61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44151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45833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787F675-954D-26F3-7C9F-2BEBF1DAF4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4DB243E-11A1-2915-F7CD-6672B7B448FB}"/>
              </a:ext>
            </a:extLst>
          </p:cNvPr>
          <p:cNvSpPr txBox="1"/>
          <p:nvPr/>
        </p:nvSpPr>
        <p:spPr>
          <a:xfrm>
            <a:off x="2034988" y="1093694"/>
            <a:ext cx="856129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u="sng" dirty="0">
                <a:solidFill>
                  <a:srgbClr val="C00000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CONCLUSION:</a:t>
            </a:r>
          </a:p>
          <a:p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So from the accuracy, we can predict that the Support Vector Machine shows </a:t>
            </a:r>
          </a:p>
          <a:p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the best possible accuracy result ranging from 96.29% which is highest</a:t>
            </a:r>
          </a:p>
          <a:p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accordingly .</a:t>
            </a:r>
          </a:p>
          <a:p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i="1" u="sng" dirty="0">
                <a:solidFill>
                  <a:srgbClr val="C00000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FUTURE SCOPE:</a:t>
            </a:r>
          </a:p>
          <a:p>
            <a:endParaRPr lang="en-US" b="1" i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By developing this model we may predict the scope of “hypo thyroid” more</a:t>
            </a:r>
          </a:p>
          <a:p>
            <a:endParaRPr lang="en-US" b="1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 accurately and precisely. By providing more number of specifications.</a:t>
            </a:r>
            <a:endParaRPr lang="en-IN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2262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84E36F5-760D-59EC-1A7B-51E0E5B9A3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69389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CAA92C5-1DE4-16D2-84EF-C5D95287D505}"/>
              </a:ext>
            </a:extLst>
          </p:cNvPr>
          <p:cNvSpPr txBox="1"/>
          <p:nvPr/>
        </p:nvSpPr>
        <p:spPr>
          <a:xfrm>
            <a:off x="6253834" y="2831282"/>
            <a:ext cx="63176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u="sng" dirty="0">
                <a:solidFill>
                  <a:srgbClr val="C00000"/>
                </a:solidFill>
                <a:highlight>
                  <a:srgbClr val="FFFF00"/>
                </a:highlight>
              </a:rPr>
              <a:t>THANK YOU</a:t>
            </a:r>
            <a:endParaRPr lang="en-IN" sz="6000" b="1" u="sng" dirty="0">
              <a:solidFill>
                <a:srgbClr val="C0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079572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ABC11E16-20C3-8CA6-EB27-AC11F5B9D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D9769CD-E91B-2902-553E-00EB91E075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2" y="8965"/>
            <a:ext cx="12186918" cy="6858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7B2A5C8-8CB9-0BA9-2D8F-1ABB7485D52A}"/>
              </a:ext>
            </a:extLst>
          </p:cNvPr>
          <p:cNvSpPr txBox="1"/>
          <p:nvPr/>
        </p:nvSpPr>
        <p:spPr>
          <a:xfrm>
            <a:off x="4663439" y="926546"/>
            <a:ext cx="45008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>
                <a:solidFill>
                  <a:srgbClr val="C00000"/>
                </a:solidFill>
              </a:rPr>
              <a:t>INTRODUCTION</a:t>
            </a:r>
            <a:endParaRPr lang="en-IN" sz="3200" b="1" u="sng" dirty="0">
              <a:solidFill>
                <a:srgbClr val="C0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3244304-6718-6532-1A20-89EC023DAA66}"/>
              </a:ext>
            </a:extLst>
          </p:cNvPr>
          <p:cNvSpPr txBox="1"/>
          <p:nvPr/>
        </p:nvSpPr>
        <p:spPr>
          <a:xfrm>
            <a:off x="1758575" y="2253301"/>
            <a:ext cx="10048240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Hypothyroidism is a common thyroid disorder characterized by an underactive thyroid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gland, which fails to produce sufficient thyroid hormones. These hormones are crucial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for regulating metabolism and overall body functions. Hypothyroidism can manifest with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symptoms like fatigue, weight gain, cold intolerance, and cognitive impairment. It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affects individuals of all ages but is more prevalent in women and older adults. Early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diagnosis and proper management, typically through thyroid hormone replacement</a:t>
            </a:r>
            <a:br>
              <a:rPr lang="en-US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therapy, are essential to alleviate symptoms and prevent complications associated with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this conditio</a:t>
            </a:r>
            <a:r>
              <a:rPr lang="en-US" sz="20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n.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50EBE24-BFBA-A0CA-731B-4D4FC85EF658}"/>
              </a:ext>
            </a:extLst>
          </p:cNvPr>
          <p:cNvSpPr txBox="1"/>
          <p:nvPr/>
        </p:nvSpPr>
        <p:spPr>
          <a:xfrm>
            <a:off x="2005105" y="1634065"/>
            <a:ext cx="9972040" cy="413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The machine learning model I am working is “</a:t>
            </a:r>
            <a:r>
              <a:rPr lang="en-US" sz="2000" b="1" u="sng" dirty="0">
                <a:solidFill>
                  <a:schemeClr val="accent1">
                    <a:lumMod val="75000"/>
                  </a:schemeClr>
                </a:solidFill>
              </a:rPr>
              <a:t>HYPOTHYROID PREDICTION</a:t>
            </a:r>
            <a:r>
              <a:rPr lang="en-US" sz="2000" b="1" dirty="0"/>
              <a:t>”</a:t>
            </a: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326008350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DD7FE34-CEB0-33BF-34B9-E3AA9DA12B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71120"/>
            <a:ext cx="12192000" cy="6858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C85380F-CC43-0206-5F2F-47F4F4E55476}"/>
              </a:ext>
            </a:extLst>
          </p:cNvPr>
          <p:cNvSpPr txBox="1"/>
          <p:nvPr/>
        </p:nvSpPr>
        <p:spPr>
          <a:xfrm>
            <a:off x="286871" y="1819835"/>
            <a:ext cx="46329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u="sng" dirty="0">
                <a:solidFill>
                  <a:srgbClr val="C00000"/>
                </a:solidFill>
              </a:rPr>
              <a:t>INTRODUCTION</a:t>
            </a:r>
            <a:endParaRPr lang="en-IN" sz="4000" b="1" u="sng" dirty="0">
              <a:solidFill>
                <a:srgbClr val="C0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D0576CB-2D6F-4DE6-183A-D23FD5AC3BD0}"/>
              </a:ext>
            </a:extLst>
          </p:cNvPr>
          <p:cNvSpPr txBox="1"/>
          <p:nvPr/>
        </p:nvSpPr>
        <p:spPr>
          <a:xfrm>
            <a:off x="349624" y="3050245"/>
            <a:ext cx="1140310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Hypothyroid prediction using machine learning is a cutting-edge application that leverages advanced algorithms</a:t>
            </a: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to diagnose and forecast hypothyroidism, a common thyroid disorder. By analyzing patient data, including thyroid</a:t>
            </a: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hormone levels, symptoms, and medical history, machine learning models can accurately identify individuals at</a:t>
            </a: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risk of hypothyroidism. This innovative approach holds immense potential in improving early detection,</a:t>
            </a: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personalized treatment, and overall healthcare outcomes, ultimately enhancing the quality of life for affected</a:t>
            </a: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individuals.</a:t>
            </a:r>
            <a:endParaRPr lang="en-IN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1600" b="1" dirty="0"/>
          </a:p>
        </p:txBody>
      </p:sp>
    </p:spTree>
    <p:extLst>
      <p:ext uri="{BB962C8B-B14F-4D97-AF65-F5344CB8AC3E}">
        <p14:creationId xmlns:p14="http://schemas.microsoft.com/office/powerpoint/2010/main" val="3828745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549967B-FF5E-A4E0-92A8-37474ABB0A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112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F98B455-82AA-B958-E4DA-E63074127A2C}"/>
              </a:ext>
            </a:extLst>
          </p:cNvPr>
          <p:cNvSpPr txBox="1"/>
          <p:nvPr/>
        </p:nvSpPr>
        <p:spPr>
          <a:xfrm>
            <a:off x="729129" y="1712836"/>
            <a:ext cx="62382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u="sng" dirty="0">
                <a:solidFill>
                  <a:srgbClr val="C00000"/>
                </a:solidFill>
              </a:rPr>
              <a:t>INTRODUCTION</a:t>
            </a:r>
            <a:endParaRPr lang="en-IN" sz="4000" b="1" u="sng" dirty="0">
              <a:solidFill>
                <a:srgbClr val="C0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8CF0DB-9DD5-468D-9F0D-C01F0533D580}"/>
              </a:ext>
            </a:extLst>
          </p:cNvPr>
          <p:cNvSpPr txBox="1"/>
          <p:nvPr/>
        </p:nvSpPr>
        <p:spPr>
          <a:xfrm>
            <a:off x="729129" y="2895163"/>
            <a:ext cx="993648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main agenda of our project is to predict the hypothyroid based on few features like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'age', 'sex', ‘on thyroxine', 'query on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thyroxine', ‘on antithyroid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medication', 'sick', 'pregnant', 'thyroid</a:t>
            </a:r>
          </a:p>
          <a:p>
            <a:endParaRPr lang="en-IN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surgery', 'I131_treatment', 'query hypothyroid', 'query hyperthyroid', 'lithium', 'goitre', '</a:t>
            </a:r>
            <a:r>
              <a:rPr lang="en-IN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tumor</a:t>
            </a:r>
            <a:r>
              <a:rPr lang="en-IN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’,</a:t>
            </a:r>
          </a:p>
          <a:p>
            <a:endParaRPr lang="en-IN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'hypopituitary', 'psych', ‘TSH measured', 'TSH', 'T3_measured', 'T3', 'TT4_measured', 'TT4’,</a:t>
            </a: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'T4U_measured', 'T4U', ‘FTI measured', 'FTI’ and these are independent variables (x – values) and</a:t>
            </a:r>
          </a:p>
          <a:p>
            <a:endParaRPr lang="en-IN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dependent variable (y – value) positive or negative.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88868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6FF0344-5CE5-28AF-E36D-9E8A0C50E62A}"/>
              </a:ext>
            </a:extLst>
          </p:cNvPr>
          <p:cNvSpPr txBox="1"/>
          <p:nvPr/>
        </p:nvSpPr>
        <p:spPr>
          <a:xfrm>
            <a:off x="3815977" y="87475"/>
            <a:ext cx="5543176" cy="338554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IN" sz="1600" b="1" u="sng" dirty="0">
                <a:latin typeface="Arial" panose="020B0604020202020204" pitchFamily="34" charset="0"/>
                <a:cs typeface="Arial" panose="020B0604020202020204" pitchFamily="34" charset="0"/>
              </a:rPr>
              <a:t>DATA COLLECTION AND PREPROCESSING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1B18E9-BBDD-D38B-000D-471162900253}"/>
              </a:ext>
            </a:extLst>
          </p:cNvPr>
          <p:cNvSpPr txBox="1"/>
          <p:nvPr/>
        </p:nvSpPr>
        <p:spPr>
          <a:xfrm>
            <a:off x="812800" y="877604"/>
            <a:ext cx="2512291" cy="307777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IN" sz="1400" b="1" u="sng" dirty="0">
                <a:latin typeface="Arial" panose="020B0604020202020204" pitchFamily="34" charset="0"/>
                <a:cs typeface="Arial" panose="020B0604020202020204" pitchFamily="34" charset="0"/>
              </a:rPr>
              <a:t>STEPS TO BE FOLLOWED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4EF2BF-5AD2-E611-124D-149BBB64518D}"/>
              </a:ext>
            </a:extLst>
          </p:cNvPr>
          <p:cNvSpPr txBox="1"/>
          <p:nvPr/>
        </p:nvSpPr>
        <p:spPr>
          <a:xfrm>
            <a:off x="812800" y="1271778"/>
            <a:ext cx="4590473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600" dirty="0"/>
              <a:t>DATA CLEANING</a:t>
            </a:r>
          </a:p>
          <a:p>
            <a:endParaRPr lang="en-IN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600" dirty="0"/>
              <a:t>DATA TRANSFORMATION</a:t>
            </a:r>
          </a:p>
          <a:p>
            <a:endParaRPr lang="en-IN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600" dirty="0"/>
              <a:t>FEATURE SELECTION</a:t>
            </a:r>
          </a:p>
          <a:p>
            <a:endParaRPr lang="en-IN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600" dirty="0"/>
              <a:t>DATA SPLITTING</a:t>
            </a:r>
          </a:p>
          <a:p>
            <a:endParaRPr lang="en-IN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600" dirty="0"/>
              <a:t>HANDLING IMBALANCED DATA</a:t>
            </a:r>
          </a:p>
          <a:p>
            <a:endParaRPr lang="en-IN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600" dirty="0"/>
              <a:t>OUTLIER DIRECTION</a:t>
            </a:r>
          </a:p>
          <a:p>
            <a:endParaRPr lang="en-IN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600" dirty="0"/>
              <a:t>NORMALIASATION AND STANDARDIZATION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600" dirty="0"/>
              <a:t>TIME – BASED FEATURES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600" dirty="0"/>
              <a:t>DIMENSIONLITY REDUCTION</a:t>
            </a:r>
          </a:p>
          <a:p>
            <a:endParaRPr lang="en-IN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600" dirty="0"/>
              <a:t>DATA VALIDATION</a:t>
            </a:r>
          </a:p>
        </p:txBody>
      </p:sp>
    </p:spTree>
    <p:extLst>
      <p:ext uri="{BB962C8B-B14F-4D97-AF65-F5344CB8AC3E}">
        <p14:creationId xmlns:p14="http://schemas.microsoft.com/office/powerpoint/2010/main" val="3240541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C64C666-BF08-CD04-C571-E5E2E10353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4412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8F8F1A6-D38C-E54C-2587-4F63685474C6}"/>
              </a:ext>
            </a:extLst>
          </p:cNvPr>
          <p:cNvSpPr txBox="1"/>
          <p:nvPr/>
        </p:nvSpPr>
        <p:spPr>
          <a:xfrm>
            <a:off x="4460240" y="357852"/>
            <a:ext cx="4267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>
                <a:solidFill>
                  <a:srgbClr val="C00000"/>
                </a:solidFill>
              </a:rPr>
              <a:t>DATA INSIGHTS</a:t>
            </a:r>
            <a:endParaRPr lang="en-IN" sz="3200" b="1" u="sng" dirty="0">
              <a:solidFill>
                <a:srgbClr val="C0000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0BB3FF9-8C5C-F214-A14C-A2100B2A9C9A}"/>
              </a:ext>
            </a:extLst>
          </p:cNvPr>
          <p:cNvSpPr/>
          <p:nvPr/>
        </p:nvSpPr>
        <p:spPr>
          <a:xfrm>
            <a:off x="5933440" y="1425226"/>
            <a:ext cx="3129280" cy="38608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Age</a:t>
            </a:r>
            <a:endParaRPr lang="en-IN" sz="2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1BB702-E84D-2A1A-D5FF-04D0197827BC}"/>
              </a:ext>
            </a:extLst>
          </p:cNvPr>
          <p:cNvSpPr/>
          <p:nvPr/>
        </p:nvSpPr>
        <p:spPr>
          <a:xfrm>
            <a:off x="5933440" y="1958626"/>
            <a:ext cx="3129280" cy="38608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Sex</a:t>
            </a:r>
            <a:endParaRPr lang="en-IN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D5EAEA2-BD99-F681-DB54-5ABADF5DB479}"/>
              </a:ext>
            </a:extLst>
          </p:cNvPr>
          <p:cNvSpPr/>
          <p:nvPr/>
        </p:nvSpPr>
        <p:spPr>
          <a:xfrm>
            <a:off x="5933440" y="2499358"/>
            <a:ext cx="3129280" cy="38608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IN" b="1" i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n thyroxine</a:t>
            </a:r>
            <a:endParaRPr lang="en-IN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A8E4E19-514C-6402-6D34-84677023F811}"/>
              </a:ext>
            </a:extLst>
          </p:cNvPr>
          <p:cNvSpPr/>
          <p:nvPr/>
        </p:nvSpPr>
        <p:spPr>
          <a:xfrm>
            <a:off x="5933440" y="3066066"/>
            <a:ext cx="3129280" cy="38608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i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Query on</a:t>
            </a:r>
            <a:r>
              <a:rPr lang="en-IN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b="1" i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thyroxine</a:t>
            </a:r>
            <a:endParaRPr lang="en-IN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67F5C0F-B258-2EBA-E54A-C79BF9A52D6C}"/>
              </a:ext>
            </a:extLst>
          </p:cNvPr>
          <p:cNvSpPr/>
          <p:nvPr/>
        </p:nvSpPr>
        <p:spPr>
          <a:xfrm>
            <a:off x="5933440" y="3625993"/>
            <a:ext cx="3129280" cy="38608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IN" b="1" i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ntithyroid</a:t>
            </a:r>
            <a:r>
              <a:rPr lang="en-IN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b="1" i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Medication</a:t>
            </a:r>
            <a:endParaRPr lang="en-IN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B1784D0-2429-1A0D-44B3-EB4B9532A2C5}"/>
              </a:ext>
            </a:extLst>
          </p:cNvPr>
          <p:cNvSpPr/>
          <p:nvPr/>
        </p:nvSpPr>
        <p:spPr>
          <a:xfrm>
            <a:off x="5933440" y="4184793"/>
            <a:ext cx="3129280" cy="38608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I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ick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7A834F8-13B4-8E71-FCF1-678B16DA5CCF}"/>
              </a:ext>
            </a:extLst>
          </p:cNvPr>
          <p:cNvSpPr/>
          <p:nvPr/>
        </p:nvSpPr>
        <p:spPr>
          <a:xfrm>
            <a:off x="5933440" y="4743593"/>
            <a:ext cx="3129280" cy="38608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Pregnant</a:t>
            </a:r>
            <a:endParaRPr lang="en-IN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EED2BE4-F214-C631-5210-6185C1795601}"/>
              </a:ext>
            </a:extLst>
          </p:cNvPr>
          <p:cNvSpPr/>
          <p:nvPr/>
        </p:nvSpPr>
        <p:spPr>
          <a:xfrm>
            <a:off x="5933440" y="5239734"/>
            <a:ext cx="3129280" cy="38608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Thyroid surgery</a:t>
            </a:r>
            <a:endParaRPr lang="en-IN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D3CBEC6-2105-AFC6-81EC-8E317EE77893}"/>
              </a:ext>
            </a:extLst>
          </p:cNvPr>
          <p:cNvSpPr/>
          <p:nvPr/>
        </p:nvSpPr>
        <p:spPr>
          <a:xfrm>
            <a:off x="5933440" y="5821680"/>
            <a:ext cx="3129280" cy="38608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I131_Treatment</a:t>
            </a:r>
            <a:endParaRPr lang="en-IN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408DE4A-C160-4D68-6912-742004F09BFB}"/>
              </a:ext>
            </a:extLst>
          </p:cNvPr>
          <p:cNvSpPr/>
          <p:nvPr/>
        </p:nvSpPr>
        <p:spPr>
          <a:xfrm>
            <a:off x="5933440" y="6339840"/>
            <a:ext cx="3129280" cy="38608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Query hypothyroid</a:t>
            </a:r>
            <a:endParaRPr lang="en-IN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780796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3C6449B-2936-6360-5DC8-7D8FE4EEAA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339"/>
            <a:ext cx="12192000" cy="684412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758D75A-65A0-F69C-86F1-38EFA7759DA0}"/>
              </a:ext>
            </a:extLst>
          </p:cNvPr>
          <p:cNvSpPr txBox="1"/>
          <p:nvPr/>
        </p:nvSpPr>
        <p:spPr>
          <a:xfrm>
            <a:off x="3288145" y="734153"/>
            <a:ext cx="4267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>
                <a:solidFill>
                  <a:srgbClr val="FF0000"/>
                </a:solidFill>
              </a:rPr>
              <a:t>DATA INSIGHTS</a:t>
            </a:r>
            <a:endParaRPr lang="en-IN" sz="3200" b="1" u="sng" dirty="0">
              <a:solidFill>
                <a:srgbClr val="FF0000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9F13F9D-1768-0A8A-C39B-81BE0D2CE1C3}"/>
              </a:ext>
            </a:extLst>
          </p:cNvPr>
          <p:cNvSpPr/>
          <p:nvPr/>
        </p:nvSpPr>
        <p:spPr>
          <a:xfrm>
            <a:off x="6197600" y="1529917"/>
            <a:ext cx="2966720" cy="41656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Query hyperthyroid</a:t>
            </a:r>
            <a:endParaRPr lang="en-IN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9F0167F-E9E1-40D8-00D8-EBA681E3D770}"/>
              </a:ext>
            </a:extLst>
          </p:cNvPr>
          <p:cNvSpPr/>
          <p:nvPr/>
        </p:nvSpPr>
        <p:spPr>
          <a:xfrm>
            <a:off x="6197600" y="2075336"/>
            <a:ext cx="2966720" cy="38157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Lithium</a:t>
            </a:r>
            <a:endParaRPr lang="en-IN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EC37111-B07F-45EC-D1D6-F1D4E0A2DD25}"/>
              </a:ext>
            </a:extLst>
          </p:cNvPr>
          <p:cNvSpPr/>
          <p:nvPr/>
        </p:nvSpPr>
        <p:spPr>
          <a:xfrm>
            <a:off x="6197600" y="2539176"/>
            <a:ext cx="2966720" cy="38157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Goitre</a:t>
            </a:r>
            <a:endParaRPr lang="en-IN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15E82FA-4E8B-61D2-0FDE-F841719C01F4}"/>
              </a:ext>
            </a:extLst>
          </p:cNvPr>
          <p:cNvSpPr/>
          <p:nvPr/>
        </p:nvSpPr>
        <p:spPr>
          <a:xfrm>
            <a:off x="6197600" y="3049610"/>
            <a:ext cx="2966720" cy="37592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Tumor</a:t>
            </a:r>
            <a:endParaRPr lang="en-IN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21BCB3E-5B01-6566-FB1D-346058BB7F84}"/>
              </a:ext>
            </a:extLst>
          </p:cNvPr>
          <p:cNvSpPr/>
          <p:nvPr/>
        </p:nvSpPr>
        <p:spPr>
          <a:xfrm>
            <a:off x="6197600" y="3587368"/>
            <a:ext cx="2966720" cy="4216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Hypopituitary</a:t>
            </a:r>
            <a:endParaRPr lang="en-IN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0713322-4C1A-F3D9-59DE-0E17E77A0FD5}"/>
              </a:ext>
            </a:extLst>
          </p:cNvPr>
          <p:cNvSpPr/>
          <p:nvPr/>
        </p:nvSpPr>
        <p:spPr>
          <a:xfrm>
            <a:off x="6197600" y="4120543"/>
            <a:ext cx="2966720" cy="38608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Psych</a:t>
            </a:r>
            <a:endParaRPr lang="en-IN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3144BC7-63AB-9CD4-C7BE-D565B474C29D}"/>
              </a:ext>
            </a:extLst>
          </p:cNvPr>
          <p:cNvSpPr/>
          <p:nvPr/>
        </p:nvSpPr>
        <p:spPr>
          <a:xfrm>
            <a:off x="6197600" y="4675187"/>
            <a:ext cx="2966720" cy="38608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TSH_measured</a:t>
            </a:r>
            <a:endParaRPr lang="en-IN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A3D8E2E-F805-FBC8-A3D9-EFE51160294B}"/>
              </a:ext>
            </a:extLst>
          </p:cNvPr>
          <p:cNvSpPr/>
          <p:nvPr/>
        </p:nvSpPr>
        <p:spPr>
          <a:xfrm>
            <a:off x="6197600" y="5190126"/>
            <a:ext cx="2966720" cy="38608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TSH</a:t>
            </a:r>
            <a:endParaRPr lang="en-IN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3A962CA-088D-1B00-5A7A-D468A8370A63}"/>
              </a:ext>
            </a:extLst>
          </p:cNvPr>
          <p:cNvSpPr/>
          <p:nvPr/>
        </p:nvSpPr>
        <p:spPr>
          <a:xfrm>
            <a:off x="6197600" y="5687741"/>
            <a:ext cx="2966720" cy="43688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T3_measured</a:t>
            </a:r>
            <a:endParaRPr lang="en-IN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54B42A4-F856-37D3-8F43-9EC200D96269}"/>
              </a:ext>
            </a:extLst>
          </p:cNvPr>
          <p:cNvSpPr/>
          <p:nvPr/>
        </p:nvSpPr>
        <p:spPr>
          <a:xfrm>
            <a:off x="6197600" y="6282101"/>
            <a:ext cx="2966720" cy="43688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T3</a:t>
            </a:r>
            <a:endParaRPr lang="en-IN" b="1" dirty="0">
              <a:solidFill>
                <a:schemeClr val="tx1"/>
              </a:solidFill>
            </a:endParaRPr>
          </a:p>
        </p:txBody>
      </p:sp>
      <p:graphicFrame>
        <p:nvGraphicFramePr>
          <p:cNvPr id="26" name="Diagram 25">
            <a:extLst>
              <a:ext uri="{FF2B5EF4-FFF2-40B4-BE49-F238E27FC236}">
                <a16:creationId xmlns:a16="http://schemas.microsoft.com/office/drawing/2014/main" id="{A88D99D3-C7A1-48A0-4646-741CF8F11A7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21632253"/>
              </p:ext>
            </p:extLst>
          </p:nvPr>
        </p:nvGraphicFramePr>
        <p:xfrm>
          <a:off x="2032001" y="719667"/>
          <a:ext cx="2011680" cy="8505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88199477"/>
      </p:ext>
    </p:extLst>
  </p:cSld>
  <p:clrMapOvr>
    <a:masterClrMapping/>
  </p:clrMapOvr>
  <p:transition spd="slow">
    <p:randomBar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73810E6-9452-C442-62FF-39BFC12376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6" y="-115491"/>
            <a:ext cx="12166567" cy="682984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FA3ED4D-59E1-14E1-8D73-67017581DC35}"/>
              </a:ext>
            </a:extLst>
          </p:cNvPr>
          <p:cNvSpPr/>
          <p:nvPr/>
        </p:nvSpPr>
        <p:spPr>
          <a:xfrm>
            <a:off x="5933440" y="1799091"/>
            <a:ext cx="3129280" cy="38608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TT4 measured</a:t>
            </a:r>
            <a:endParaRPr lang="en-IN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49D23B2-8855-9FCB-DFB7-BE1D20F185C7}"/>
              </a:ext>
            </a:extLst>
          </p:cNvPr>
          <p:cNvSpPr/>
          <p:nvPr/>
        </p:nvSpPr>
        <p:spPr>
          <a:xfrm>
            <a:off x="5933440" y="2293265"/>
            <a:ext cx="3129280" cy="38608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TT4</a:t>
            </a:r>
            <a:endParaRPr lang="en-IN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6E62E26-125E-709B-8E40-CE03365004A9}"/>
              </a:ext>
            </a:extLst>
          </p:cNvPr>
          <p:cNvSpPr/>
          <p:nvPr/>
        </p:nvSpPr>
        <p:spPr>
          <a:xfrm>
            <a:off x="5933440" y="2804160"/>
            <a:ext cx="3129280" cy="38608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T4U measured</a:t>
            </a:r>
            <a:endParaRPr lang="en-IN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FCCE0CB-A7EA-2A7D-7122-A1DE89E4CAEA}"/>
              </a:ext>
            </a:extLst>
          </p:cNvPr>
          <p:cNvSpPr/>
          <p:nvPr/>
        </p:nvSpPr>
        <p:spPr>
          <a:xfrm>
            <a:off x="5933440" y="3299432"/>
            <a:ext cx="3129280" cy="38608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T4U</a:t>
            </a:r>
            <a:endParaRPr lang="en-IN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7AA261-3ED6-FDC5-A9A8-48DDBF63CCA2}"/>
              </a:ext>
            </a:extLst>
          </p:cNvPr>
          <p:cNvSpPr/>
          <p:nvPr/>
        </p:nvSpPr>
        <p:spPr>
          <a:xfrm>
            <a:off x="5933440" y="3806818"/>
            <a:ext cx="3129280" cy="38608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FTI measured</a:t>
            </a:r>
            <a:endParaRPr lang="en-IN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401D922-20E4-117F-43E6-E6175C1EEB4E}"/>
              </a:ext>
            </a:extLst>
          </p:cNvPr>
          <p:cNvSpPr/>
          <p:nvPr/>
        </p:nvSpPr>
        <p:spPr>
          <a:xfrm>
            <a:off x="5933440" y="4343400"/>
            <a:ext cx="3129280" cy="38608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FTI</a:t>
            </a:r>
            <a:endParaRPr lang="en-IN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5341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541</TotalTime>
  <Words>2786</Words>
  <Application>Microsoft Office PowerPoint</Application>
  <PresentationFormat>Widescreen</PresentationFormat>
  <Paragraphs>1696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Garamond</vt:lpstr>
      <vt:lpstr>Wingdings</vt:lpstr>
      <vt:lpstr>Organic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        </vt:lpstr>
      <vt:lpstr>PowerPoint Presentation</vt:lpstr>
      <vt:lpstr>PowerPoint Presentation</vt:lpstr>
      <vt:lpstr>PowerPoint Presentation</vt:lpstr>
      <vt:lpstr>KNN(K Nearest Neighbours)</vt:lpstr>
      <vt:lpstr>PowerPoint Presentation</vt:lpstr>
      <vt:lpstr>                </vt:lpstr>
      <vt:lpstr>PowerPoint Presentation</vt:lpstr>
      <vt:lpstr> </vt:lpstr>
      <vt:lpstr>  </vt:lpstr>
      <vt:lpstr>    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HARI KRISHNA</dc:creator>
  <cp:lastModifiedBy>2203A5 2006</cp:lastModifiedBy>
  <cp:revision>10</cp:revision>
  <dcterms:created xsi:type="dcterms:W3CDTF">2023-09-24T16:13:13Z</dcterms:created>
  <dcterms:modified xsi:type="dcterms:W3CDTF">2023-11-05T15:01:56Z</dcterms:modified>
</cp:coreProperties>
</file>