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8" r:id="rId1"/>
  </p:sldMasterIdLst>
  <p:sldIdLst>
    <p:sldId id="256" r:id="rId2"/>
    <p:sldId id="257" r:id="rId3"/>
    <p:sldId id="258" r:id="rId4"/>
    <p:sldId id="259" r:id="rId5"/>
    <p:sldId id="260" r:id="rId6"/>
    <p:sldId id="261" r:id="rId7"/>
    <p:sldId id="274" r:id="rId8"/>
    <p:sldId id="262" r:id="rId9"/>
    <p:sldId id="278" r:id="rId10"/>
    <p:sldId id="275" r:id="rId11"/>
    <p:sldId id="276" r:id="rId12"/>
    <p:sldId id="279" r:id="rId13"/>
    <p:sldId id="263" r:id="rId14"/>
    <p:sldId id="264" r:id="rId15"/>
    <p:sldId id="265" r:id="rId16"/>
    <p:sldId id="266" r:id="rId17"/>
    <p:sldId id="267" r:id="rId18"/>
    <p:sldId id="268" r:id="rId19"/>
    <p:sldId id="280" r:id="rId20"/>
    <p:sldId id="281" r:id="rId21"/>
    <p:sldId id="282" r:id="rId22"/>
    <p:sldId id="277" r:id="rId23"/>
    <p:sldId id="270" r:id="rId24"/>
    <p:sldId id="272"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B7DFB6-BDB8-4B8C-BC4B-4F7F3171267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4021442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B7DFB6-BDB8-4B8C-BC4B-4F7F31712670}"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393206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B7DFB6-BDB8-4B8C-BC4B-4F7F3171267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3224095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B7DFB6-BDB8-4B8C-BC4B-4F7F3171267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696-6553-429E-A0EF-ADA614DEA2E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9809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7DFB6-BDB8-4B8C-BC4B-4F7F3171267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3430814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B7DFB6-BDB8-4B8C-BC4B-4F7F31712670}" type="datetimeFigureOut">
              <a:rPr lang="en-US" smtClean="0"/>
              <a:t>11/7/2023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114463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B7DFB6-BDB8-4B8C-BC4B-4F7F31712670}" type="datetimeFigureOut">
              <a:rPr lang="en-US" smtClean="0"/>
              <a:t>11/7/2023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89308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B7DFB6-BDB8-4B8C-BC4B-4F7F3171267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616097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B7DFB6-BDB8-4B8C-BC4B-4F7F3171267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331258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3B7DFB6-BDB8-4B8C-BC4B-4F7F3171267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352300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7DFB6-BDB8-4B8C-BC4B-4F7F3171267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78379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B7DFB6-BDB8-4B8C-BC4B-4F7F31712670}"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272403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B7DFB6-BDB8-4B8C-BC4B-4F7F31712670}"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166162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3B7DFB6-BDB8-4B8C-BC4B-4F7F31712670}" type="datetimeFigureOut">
              <a:rPr lang="en-US" smtClean="0"/>
              <a:t>11/7/2023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405353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B7DFB6-BDB8-4B8C-BC4B-4F7F31712670}" type="datetimeFigureOut">
              <a:rPr lang="en-US" smtClean="0"/>
              <a:t>11/7/2023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357515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3B7DFB6-BDB8-4B8C-BC4B-4F7F31712670}" type="datetimeFigureOut">
              <a:rPr lang="en-US" smtClean="0"/>
              <a:t>11/7/2023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273471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B7DFB6-BDB8-4B8C-BC4B-4F7F31712670}"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4E696-6553-429E-A0EF-ADA614DEA2E2}" type="slidenum">
              <a:rPr lang="en-US" smtClean="0"/>
              <a:t>‹#›</a:t>
            </a:fld>
            <a:endParaRPr lang="en-US"/>
          </a:p>
        </p:txBody>
      </p:sp>
    </p:spTree>
    <p:extLst>
      <p:ext uri="{BB962C8B-B14F-4D97-AF65-F5344CB8AC3E}">
        <p14:creationId xmlns:p14="http://schemas.microsoft.com/office/powerpoint/2010/main" val="262829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B7DFB6-BDB8-4B8C-BC4B-4F7F31712670}" type="datetimeFigureOut">
              <a:rPr lang="en-US" smtClean="0"/>
              <a:t>11/7/2023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34E696-6553-429E-A0EF-ADA614DEA2E2}" type="slidenum">
              <a:rPr lang="en-US" smtClean="0"/>
              <a:t>‹#›</a:t>
            </a:fld>
            <a:endParaRPr lang="en-US"/>
          </a:p>
        </p:txBody>
      </p:sp>
    </p:spTree>
    <p:extLst>
      <p:ext uri="{BB962C8B-B14F-4D97-AF65-F5344CB8AC3E}">
        <p14:creationId xmlns:p14="http://schemas.microsoft.com/office/powerpoint/2010/main" val="3162193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2203A52065/Project-Stat-ML" TargetMode="External"/><Relationship Id="rId2" Type="http://schemas.openxmlformats.org/officeDocument/2006/relationships/hyperlink" Target="https://www.kaggle.com/datasets/uciml/adult-census-income/dat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85D-E39A-B676-674F-E9346AF58039}"/>
              </a:ext>
            </a:extLst>
          </p:cNvPr>
          <p:cNvSpPr>
            <a:spLocks noGrp="1"/>
          </p:cNvSpPr>
          <p:nvPr>
            <p:ph type="ctrTitle"/>
          </p:nvPr>
        </p:nvSpPr>
        <p:spPr>
          <a:xfrm>
            <a:off x="1361143" y="1764209"/>
            <a:ext cx="8825658" cy="3329581"/>
          </a:xfrm>
        </p:spPr>
        <p:txBody>
          <a:bodyPr/>
          <a:lstStyle/>
          <a:p>
            <a:r>
              <a:rPr lang="en-US" dirty="0"/>
              <a:t> </a:t>
            </a:r>
            <a:br>
              <a:rPr lang="en-US" dirty="0"/>
            </a:br>
            <a:br>
              <a:rPr lang="en-US" dirty="0"/>
            </a:br>
            <a:br>
              <a:rPr lang="en-US" dirty="0"/>
            </a:br>
            <a:br>
              <a:rPr lang="en-US" dirty="0"/>
            </a:br>
            <a:br>
              <a:rPr lang="en-US" dirty="0"/>
            </a:br>
            <a:br>
              <a:rPr lang="en-US" dirty="0"/>
            </a:br>
            <a:r>
              <a:rPr lang="en-US" b="0" i="0" dirty="0">
                <a:solidFill>
                  <a:srgbClr val="D1D5DB"/>
                </a:solidFill>
                <a:effectLst/>
                <a:latin typeface="Söhne"/>
              </a:rPr>
              <a:t>Income Classification </a:t>
            </a:r>
            <a:br>
              <a:rPr lang="en-US" dirty="0"/>
            </a:br>
            <a:endParaRPr lang="en-US" dirty="0"/>
          </a:p>
        </p:txBody>
      </p:sp>
      <p:sp>
        <p:nvSpPr>
          <p:cNvPr id="3" name="Subtitle 2">
            <a:extLst>
              <a:ext uri="{FF2B5EF4-FFF2-40B4-BE49-F238E27FC236}">
                <a16:creationId xmlns:a16="http://schemas.microsoft.com/office/drawing/2014/main" id="{B68285B2-ABFF-7F79-7215-3C6D67813992}"/>
              </a:ext>
            </a:extLst>
          </p:cNvPr>
          <p:cNvSpPr>
            <a:spLocks noGrp="1"/>
          </p:cNvSpPr>
          <p:nvPr>
            <p:ph type="subTitle"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9386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917D-6552-796A-554A-7FEFD4F45E4C}"/>
              </a:ext>
            </a:extLst>
          </p:cNvPr>
          <p:cNvSpPr>
            <a:spLocks noGrp="1"/>
          </p:cNvSpPr>
          <p:nvPr>
            <p:ph type="title"/>
          </p:nvPr>
        </p:nvSpPr>
        <p:spPr/>
        <p:txBody>
          <a:bodyPr/>
          <a:lstStyle/>
          <a:p>
            <a:endParaRPr lang="en-US" dirty="0"/>
          </a:p>
        </p:txBody>
      </p:sp>
      <p:pic>
        <p:nvPicPr>
          <p:cNvPr id="3074" name="Picture 2">
            <a:extLst>
              <a:ext uri="{FF2B5EF4-FFF2-40B4-BE49-F238E27FC236}">
                <a16:creationId xmlns:a16="http://schemas.microsoft.com/office/drawing/2014/main" id="{F1F9FBA3-E15B-A828-EF9D-86348EA03F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505" y="1639648"/>
            <a:ext cx="7001436" cy="3578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55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F600-6FDA-E720-2BC6-15C3E3BA877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CDDA32F3-E619-D179-FA44-F0ABEDB267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7872" y="1634750"/>
            <a:ext cx="6926105" cy="3978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80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E52F-C56A-D715-53B4-86596A894EA2}"/>
              </a:ext>
            </a:extLst>
          </p:cNvPr>
          <p:cNvSpPr>
            <a:spLocks noGrp="1"/>
          </p:cNvSpPr>
          <p:nvPr>
            <p:ph type="title"/>
          </p:nvPr>
        </p:nvSpPr>
        <p:spPr/>
        <p:txBody>
          <a:bodyPr/>
          <a:lstStyle/>
          <a:p>
            <a:endParaRPr lang="en-US"/>
          </a:p>
        </p:txBody>
      </p:sp>
      <p:pic>
        <p:nvPicPr>
          <p:cNvPr id="4098" name="Picture 2">
            <a:extLst>
              <a:ext uri="{FF2B5EF4-FFF2-40B4-BE49-F238E27FC236}">
                <a16:creationId xmlns:a16="http://schemas.microsoft.com/office/drawing/2014/main" id="{F5559F00-398E-2CE2-1CB3-D95F4FD68A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4272" y="961208"/>
            <a:ext cx="7109012" cy="493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791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998F-9BC8-0418-2A5F-674204702377}"/>
              </a:ext>
            </a:extLst>
          </p:cNvPr>
          <p:cNvSpPr>
            <a:spLocks noGrp="1"/>
          </p:cNvSpPr>
          <p:nvPr>
            <p:ph type="title"/>
          </p:nvPr>
        </p:nvSpPr>
        <p:spPr/>
        <p:txBody>
          <a:bodyPr/>
          <a:lstStyle/>
          <a:p>
            <a:r>
              <a:rPr lang="en-US" b="1" i="0" dirty="0">
                <a:effectLst/>
                <a:latin typeface="Söhne"/>
              </a:rPr>
              <a:t>Machine Learning and AI Implementation</a:t>
            </a:r>
            <a:endParaRPr lang="en-US" dirty="0"/>
          </a:p>
        </p:txBody>
      </p:sp>
      <p:sp>
        <p:nvSpPr>
          <p:cNvPr id="3" name="Content Placeholder 2">
            <a:extLst>
              <a:ext uri="{FF2B5EF4-FFF2-40B4-BE49-F238E27FC236}">
                <a16:creationId xmlns:a16="http://schemas.microsoft.com/office/drawing/2014/main" id="{7BBED625-0B61-8582-341C-828FDD96FB30}"/>
              </a:ext>
            </a:extLst>
          </p:cNvPr>
          <p:cNvSpPr>
            <a:spLocks noGrp="1"/>
          </p:cNvSpPr>
          <p:nvPr>
            <p:ph idx="1"/>
          </p:nvPr>
        </p:nvSpPr>
        <p:spPr/>
        <p:txBody>
          <a:bodyPr>
            <a:normAutofit fontScale="85000" lnSpcReduction="20000"/>
          </a:bodyPr>
          <a:lstStyle/>
          <a:p>
            <a:pPr marL="514350" indent="-514350" algn="l">
              <a:buFont typeface="+mj-lt"/>
              <a:buAutoNum type="romanUcPeriod"/>
            </a:pPr>
            <a:r>
              <a:rPr lang="en-US" sz="2200" b="1" i="0" dirty="0">
                <a:solidFill>
                  <a:srgbClr val="D1D5DB"/>
                </a:solidFill>
                <a:effectLst/>
                <a:latin typeface="Söhne"/>
              </a:rPr>
              <a:t>Approach:</a:t>
            </a:r>
            <a:r>
              <a:rPr lang="en-US" sz="2200" b="0" i="0" dirty="0">
                <a:solidFill>
                  <a:srgbClr val="D1D5DB"/>
                </a:solidFill>
                <a:effectLst/>
                <a:latin typeface="Söhne"/>
              </a:rPr>
              <a:t> In this project, we employ machine learning and AI techniques to address a specific question: Can we accurately classify income levels into categories ('&lt;50K' or '&gt;50K') based on demographic and economic attributes? </a:t>
            </a:r>
          </a:p>
          <a:p>
            <a:pPr marL="514350" indent="-514350" algn="l">
              <a:buFont typeface="+mj-lt"/>
              <a:buAutoNum type="romanUcPeriod"/>
            </a:pPr>
            <a:r>
              <a:rPr lang="en-US" sz="2200" b="0" i="0" dirty="0">
                <a:solidFill>
                  <a:srgbClr val="D1D5DB"/>
                </a:solidFill>
                <a:effectLst/>
                <a:latin typeface="Söhne"/>
              </a:rPr>
              <a:t>Our approach involves the following steps:</a:t>
            </a:r>
          </a:p>
          <a:p>
            <a:pPr marL="742950" lvl="1" indent="-285750" algn="l">
              <a:buFont typeface="Arial" panose="020B0604020202020204" pitchFamily="34" charset="0"/>
              <a:buChar char="•"/>
            </a:pPr>
            <a:r>
              <a:rPr lang="en-US" sz="2200" b="0" i="0" dirty="0">
                <a:solidFill>
                  <a:srgbClr val="D1D5DB"/>
                </a:solidFill>
                <a:effectLst/>
                <a:latin typeface="Söhne"/>
              </a:rPr>
              <a:t>Data Preprocessing: We clean and prepare the data to ensure it's suitable for machine learning algorithms.</a:t>
            </a:r>
          </a:p>
          <a:p>
            <a:pPr marL="742950" lvl="1" indent="-285750" algn="l">
              <a:buFont typeface="Arial" panose="020B0604020202020204" pitchFamily="34" charset="0"/>
              <a:buChar char="•"/>
            </a:pPr>
            <a:r>
              <a:rPr lang="en-US" sz="2200" b="0" i="0" dirty="0">
                <a:solidFill>
                  <a:srgbClr val="D1D5DB"/>
                </a:solidFill>
                <a:effectLst/>
                <a:latin typeface="Söhne"/>
              </a:rPr>
              <a:t>Model Selection: We carefully choose machine learning algorithms that are best suited for our classification task.</a:t>
            </a:r>
          </a:p>
          <a:p>
            <a:pPr marL="742950" lvl="1" indent="-285750" algn="l">
              <a:buFont typeface="Arial" panose="020B0604020202020204" pitchFamily="34" charset="0"/>
              <a:buChar char="•"/>
            </a:pPr>
            <a:r>
              <a:rPr lang="en-US" sz="2200" b="0" i="0" dirty="0">
                <a:solidFill>
                  <a:srgbClr val="D1D5DB"/>
                </a:solidFill>
                <a:effectLst/>
                <a:latin typeface="Söhne"/>
              </a:rPr>
              <a:t>Model Training: We train our selected model on a portion of the data and fine-tune its parameters for optimal performance.</a:t>
            </a:r>
          </a:p>
          <a:p>
            <a:pPr marL="742950" lvl="1" indent="-285750" algn="l">
              <a:buFont typeface="Arial" panose="020B0604020202020204" pitchFamily="34" charset="0"/>
              <a:buChar char="•"/>
            </a:pPr>
            <a:r>
              <a:rPr lang="en-US" sz="2200" b="0" i="0" dirty="0">
                <a:solidFill>
                  <a:srgbClr val="D1D5DB"/>
                </a:solidFill>
                <a:effectLst/>
                <a:latin typeface="Söhne"/>
              </a:rPr>
              <a:t>Model Evaluation: We rigorously assess the model's performance using various evaluation metrics to ensure its accuracy and reliability.</a:t>
            </a:r>
          </a:p>
          <a:p>
            <a:pPr marL="0" indent="0">
              <a:buNone/>
            </a:pPr>
            <a:br>
              <a:rPr lang="en-US" dirty="0"/>
            </a:br>
            <a:endParaRPr lang="en-US" dirty="0"/>
          </a:p>
        </p:txBody>
      </p:sp>
    </p:spTree>
    <p:extLst>
      <p:ext uri="{BB962C8B-B14F-4D97-AF65-F5344CB8AC3E}">
        <p14:creationId xmlns:p14="http://schemas.microsoft.com/office/powerpoint/2010/main" val="387494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C8CB-FABC-FAF6-A4B8-CCDCC4B60948}"/>
              </a:ext>
            </a:extLst>
          </p:cNvPr>
          <p:cNvSpPr>
            <a:spLocks noGrp="1"/>
          </p:cNvSpPr>
          <p:nvPr>
            <p:ph type="title"/>
          </p:nvPr>
        </p:nvSpPr>
        <p:spPr>
          <a:xfrm>
            <a:off x="874220" y="228600"/>
            <a:ext cx="9404723" cy="1400530"/>
          </a:xfrm>
        </p:spPr>
        <p:txBody>
          <a:bodyPr/>
          <a:lstStyle/>
          <a:p>
            <a:endParaRPr lang="en-US" dirty="0"/>
          </a:p>
        </p:txBody>
      </p:sp>
      <p:sp>
        <p:nvSpPr>
          <p:cNvPr id="3" name="Content Placeholder 2">
            <a:extLst>
              <a:ext uri="{FF2B5EF4-FFF2-40B4-BE49-F238E27FC236}">
                <a16:creationId xmlns:a16="http://schemas.microsoft.com/office/drawing/2014/main" id="{DFD62C7C-7F8D-357A-5019-AF1C3211833A}"/>
              </a:ext>
            </a:extLst>
          </p:cNvPr>
          <p:cNvSpPr>
            <a:spLocks noGrp="1"/>
          </p:cNvSpPr>
          <p:nvPr>
            <p:ph idx="1"/>
          </p:nvPr>
        </p:nvSpPr>
        <p:spPr>
          <a:xfrm>
            <a:off x="788894" y="1694330"/>
            <a:ext cx="9260959" cy="4554070"/>
          </a:xfrm>
        </p:spPr>
        <p:txBody>
          <a:bodyPr/>
          <a:lstStyle/>
          <a:p>
            <a:r>
              <a:rPr lang="en-US" dirty="0"/>
              <a:t>Continuation:</a:t>
            </a:r>
          </a:p>
          <a:p>
            <a:endParaRPr lang="en-US" dirty="0"/>
          </a:p>
          <a:p>
            <a:pPr algn="l">
              <a:buFont typeface="Arial" panose="020B0604020202020204" pitchFamily="34" charset="0"/>
              <a:buChar char="•"/>
            </a:pPr>
            <a:r>
              <a:rPr lang="en-US" b="1" i="0" dirty="0">
                <a:solidFill>
                  <a:srgbClr val="D1D5DB"/>
                </a:solidFill>
                <a:effectLst/>
                <a:latin typeface="Söhne"/>
              </a:rPr>
              <a:t>Why Machine Learning?</a:t>
            </a:r>
            <a:r>
              <a:rPr lang="en-US" b="0" i="0" dirty="0">
                <a:solidFill>
                  <a:srgbClr val="D1D5DB"/>
                </a:solidFill>
                <a:effectLst/>
                <a:latin typeface="Söhne"/>
              </a:rPr>
              <a:t> Machine learning allows us to extract patterns and insights from large datasets that may not be apparent through traditional statistical analysis. It enables us to make data-driven predictions and decisions.</a:t>
            </a:r>
          </a:p>
          <a:p>
            <a:pPr algn="l">
              <a:buFont typeface="Arial" panose="020B0604020202020204" pitchFamily="34" charset="0"/>
              <a:buChar char="•"/>
            </a:pPr>
            <a:r>
              <a:rPr lang="en-US" b="1" i="0" dirty="0">
                <a:solidFill>
                  <a:srgbClr val="D1D5DB"/>
                </a:solidFill>
                <a:effectLst/>
                <a:latin typeface="Söhne"/>
              </a:rPr>
              <a:t>Key Goals:</a:t>
            </a:r>
            <a:r>
              <a:rPr lang="en-US" b="0" i="0" dirty="0">
                <a:solidFill>
                  <a:srgbClr val="D1D5DB"/>
                </a:solidFill>
                <a:effectLst/>
                <a:latin typeface="Söhne"/>
              </a:rPr>
              <a:t> Our key goals in this section are to select the appropriate machine learning algorithm, train the model, and evaluate its predictive capabilities. The insights we gain will shed light on the factors that influence income levels.</a:t>
            </a:r>
          </a:p>
          <a:p>
            <a:endParaRPr lang="en-US" dirty="0"/>
          </a:p>
        </p:txBody>
      </p:sp>
    </p:spTree>
    <p:extLst>
      <p:ext uri="{BB962C8B-B14F-4D97-AF65-F5344CB8AC3E}">
        <p14:creationId xmlns:p14="http://schemas.microsoft.com/office/powerpoint/2010/main" val="225830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2EE4-416E-B0E6-89C9-88FD98DC5BA5}"/>
              </a:ext>
            </a:extLst>
          </p:cNvPr>
          <p:cNvSpPr>
            <a:spLocks noGrp="1"/>
          </p:cNvSpPr>
          <p:nvPr>
            <p:ph type="title"/>
          </p:nvPr>
        </p:nvSpPr>
        <p:spPr/>
        <p:txBody>
          <a:bodyPr/>
          <a:lstStyle/>
          <a:p>
            <a:r>
              <a:rPr lang="en-US" b="1" i="0" dirty="0">
                <a:effectLst/>
                <a:latin typeface="Söhne"/>
              </a:rPr>
              <a:t>Classification?</a:t>
            </a:r>
            <a:endParaRPr lang="en-US" dirty="0"/>
          </a:p>
        </p:txBody>
      </p:sp>
      <p:sp>
        <p:nvSpPr>
          <p:cNvPr id="3" name="Content Placeholder 2">
            <a:extLst>
              <a:ext uri="{FF2B5EF4-FFF2-40B4-BE49-F238E27FC236}">
                <a16:creationId xmlns:a16="http://schemas.microsoft.com/office/drawing/2014/main" id="{B6EE3140-AAF1-AC65-2696-CDEABED278FF}"/>
              </a:ext>
            </a:extLst>
          </p:cNvPr>
          <p:cNvSpPr>
            <a:spLocks noGrp="1"/>
          </p:cNvSpPr>
          <p:nvPr>
            <p:ph idx="1"/>
          </p:nvPr>
        </p:nvSpPr>
        <p:spPr/>
        <p:txBody>
          <a:bodyPr>
            <a:normAutofit fontScale="92500" lnSpcReduction="20000"/>
          </a:bodyPr>
          <a:lstStyle/>
          <a:p>
            <a:pPr algn="l"/>
            <a:r>
              <a:rPr lang="en-US" b="0" i="0" dirty="0">
                <a:solidFill>
                  <a:srgbClr val="D1D5DB"/>
                </a:solidFill>
                <a:effectLst/>
                <a:latin typeface="Söhne"/>
              </a:rPr>
              <a:t>Classification is a fundamental task in machine learning and data analysis. It involves the process of categorizing or labeling data into predefined classes or categories based on the characteristics or features of the data. The main goal of classification is to assign data points to one of several discrete classes or categories, making it a supervised learning technique.</a:t>
            </a:r>
          </a:p>
          <a:p>
            <a:pPr algn="l"/>
            <a:r>
              <a:rPr lang="en-US" b="0" i="0" dirty="0">
                <a:solidFill>
                  <a:srgbClr val="D1D5DB"/>
                </a:solidFill>
                <a:effectLst/>
                <a:latin typeface="Söhne"/>
              </a:rPr>
              <a:t>Key uses of classification:</a:t>
            </a:r>
          </a:p>
          <a:p>
            <a:pPr algn="l">
              <a:buFont typeface="+mj-lt"/>
              <a:buAutoNum type="arabicPeriod"/>
            </a:pPr>
            <a:r>
              <a:rPr lang="en-US" b="1" i="0" dirty="0">
                <a:solidFill>
                  <a:srgbClr val="D1D5DB"/>
                </a:solidFill>
                <a:effectLst/>
                <a:latin typeface="Söhne"/>
              </a:rPr>
              <a:t>Supervised Learning</a:t>
            </a: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Categorization</a:t>
            </a: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Binary or Multiclass</a:t>
            </a: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Classification Algorithms</a:t>
            </a: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Decision Boundary</a:t>
            </a: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Performance Metrics</a:t>
            </a: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Real-World Applications</a:t>
            </a:r>
            <a:endParaRPr lang="en-US" b="0" i="0" dirty="0">
              <a:solidFill>
                <a:srgbClr val="D1D5DB"/>
              </a:solidFill>
              <a:effectLst/>
              <a:latin typeface="Söhne"/>
            </a:endParaRPr>
          </a:p>
          <a:p>
            <a:pPr algn="l"/>
            <a:endParaRPr lang="en-US" dirty="0"/>
          </a:p>
        </p:txBody>
      </p:sp>
    </p:spTree>
    <p:extLst>
      <p:ext uri="{BB962C8B-B14F-4D97-AF65-F5344CB8AC3E}">
        <p14:creationId xmlns:p14="http://schemas.microsoft.com/office/powerpoint/2010/main" val="3121690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12CF-8401-4F41-7401-BA97CEB753DA}"/>
              </a:ext>
            </a:extLst>
          </p:cNvPr>
          <p:cNvSpPr>
            <a:spLocks noGrp="1"/>
          </p:cNvSpPr>
          <p:nvPr>
            <p:ph type="title"/>
          </p:nvPr>
        </p:nvSpPr>
        <p:spPr/>
        <p:txBody>
          <a:bodyPr/>
          <a:lstStyle/>
          <a:p>
            <a:r>
              <a:rPr lang="en-US" b="1" i="0" dirty="0">
                <a:effectLst/>
                <a:latin typeface="Söhne"/>
              </a:rPr>
              <a:t>Utilizing Classification </a:t>
            </a:r>
            <a:r>
              <a:rPr lang="en-US" b="1" dirty="0">
                <a:latin typeface="Söhne"/>
              </a:rPr>
              <a:t>to determine annual</a:t>
            </a:r>
            <a:r>
              <a:rPr lang="en-US" b="1" i="0" dirty="0">
                <a:effectLst/>
                <a:latin typeface="Söhne"/>
              </a:rPr>
              <a:t> Income range (&lt;=/&gt;=50k$)</a:t>
            </a:r>
            <a:endParaRPr lang="en-US" dirty="0"/>
          </a:p>
        </p:txBody>
      </p:sp>
      <p:sp>
        <p:nvSpPr>
          <p:cNvPr id="3" name="Content Placeholder 2">
            <a:extLst>
              <a:ext uri="{FF2B5EF4-FFF2-40B4-BE49-F238E27FC236}">
                <a16:creationId xmlns:a16="http://schemas.microsoft.com/office/drawing/2014/main" id="{A0DE1761-47FB-C5A9-36C7-F8FD6A5354EE}"/>
              </a:ext>
            </a:extLst>
          </p:cNvPr>
          <p:cNvSpPr>
            <a:spLocks noGrp="1"/>
          </p:cNvSpPr>
          <p:nvPr>
            <p:ph idx="1"/>
          </p:nvPr>
        </p:nvSpPr>
        <p:spPr/>
        <p:txBody>
          <a:bodyPr>
            <a:normAutofit fontScale="85000" lnSpcReduction="20000"/>
          </a:bodyPr>
          <a:lstStyle/>
          <a:p>
            <a:pPr algn="l"/>
            <a:r>
              <a:rPr lang="en-US" b="1" i="0" dirty="0">
                <a:solidFill>
                  <a:srgbClr val="D1D5DB"/>
                </a:solidFill>
                <a:effectLst/>
                <a:latin typeface="Söhne"/>
              </a:rPr>
              <a:t>Why Classification?</a:t>
            </a:r>
            <a:r>
              <a:rPr lang="en-US" b="0" i="0" dirty="0">
                <a:solidFill>
                  <a:srgbClr val="D1D5DB"/>
                </a:solidFill>
                <a:effectLst/>
                <a:latin typeface="Söhne"/>
              </a:rPr>
              <a:t> Classification is a fundamental and interpretable technique that we use to categorize people into different income levels based on their attributes.</a:t>
            </a:r>
          </a:p>
          <a:p>
            <a:pPr algn="l"/>
            <a:r>
              <a:rPr lang="en-US" b="1" i="0" dirty="0">
                <a:solidFill>
                  <a:srgbClr val="D1D5DB"/>
                </a:solidFill>
                <a:effectLst/>
                <a:latin typeface="Söhne"/>
              </a:rPr>
              <a:t>How It Works:</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Classification models, unlike regression models that predict continuous values, work by assigning each individual to a specific category or class.</a:t>
            </a:r>
          </a:p>
          <a:p>
            <a:pPr algn="l">
              <a:buFont typeface="Arial" panose="020B0604020202020204" pitchFamily="34" charset="0"/>
              <a:buChar char="•"/>
            </a:pPr>
            <a:r>
              <a:rPr lang="en-US" b="0" i="0" dirty="0">
                <a:solidFill>
                  <a:srgbClr val="D1D5DB"/>
                </a:solidFill>
                <a:effectLst/>
                <a:latin typeface="Söhne"/>
              </a:rPr>
              <a:t>In our case, classification estimates the category to which an individual's income level belongs, such as "&lt;=50K" or "&gt;50K."</a:t>
            </a:r>
          </a:p>
          <a:p>
            <a:pPr algn="l"/>
            <a:r>
              <a:rPr lang="en-US" b="1" i="0" dirty="0">
                <a:solidFill>
                  <a:srgbClr val="D1D5DB"/>
                </a:solidFill>
                <a:effectLst/>
                <a:latin typeface="Söhne"/>
              </a:rPr>
              <a:t>Model Training:</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We trained our classification model, such as Logistic Regression, Perceptron, Support Vector Machine (SVM), or k-Nearest Neighbors (k-NN), on our preprocessed training dataset.</a:t>
            </a:r>
          </a:p>
          <a:p>
            <a:pPr algn="l">
              <a:buFont typeface="Arial" panose="020B0604020202020204" pitchFamily="34" charset="0"/>
              <a:buChar char="•"/>
            </a:pPr>
            <a:r>
              <a:rPr lang="en-US" b="0" i="0" dirty="0">
                <a:solidFill>
                  <a:srgbClr val="D1D5DB"/>
                </a:solidFill>
                <a:effectLst/>
                <a:latin typeface="Söhne"/>
              </a:rPr>
              <a:t>During training, the model learns the patterns and relationships between the input features and the corresponding income categories.</a:t>
            </a:r>
          </a:p>
          <a:p>
            <a:pPr algn="l">
              <a:buFont typeface="Arial" panose="020B0604020202020204" pitchFamily="34" charset="0"/>
              <a:buChar char="•"/>
            </a:pPr>
            <a:r>
              <a:rPr lang="en-US" b="0" i="0" dirty="0">
                <a:solidFill>
                  <a:srgbClr val="D1D5DB"/>
                </a:solidFill>
                <a:effectLst/>
                <a:latin typeface="Söhne"/>
              </a:rPr>
              <a:t>It identifies the decision boundaries that best separate individuals into the correct income categories.</a:t>
            </a:r>
          </a:p>
          <a:p>
            <a:endParaRPr lang="en-US" dirty="0"/>
          </a:p>
        </p:txBody>
      </p:sp>
    </p:spTree>
    <p:extLst>
      <p:ext uri="{BB962C8B-B14F-4D97-AF65-F5344CB8AC3E}">
        <p14:creationId xmlns:p14="http://schemas.microsoft.com/office/powerpoint/2010/main" val="118245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B185-4333-8680-CCB1-FA026D028637}"/>
              </a:ext>
            </a:extLst>
          </p:cNvPr>
          <p:cNvSpPr>
            <a:spLocks noGrp="1"/>
          </p:cNvSpPr>
          <p:nvPr>
            <p:ph type="title"/>
          </p:nvPr>
        </p:nvSpPr>
        <p:spPr/>
        <p:txBody>
          <a:bodyPr/>
          <a:lstStyle/>
          <a:p>
            <a:r>
              <a:rPr lang="en-US" b="1" i="0" dirty="0">
                <a:solidFill>
                  <a:srgbClr val="D1D5DB"/>
                </a:solidFill>
                <a:effectLst/>
                <a:latin typeface="Söhne"/>
              </a:rPr>
              <a:t>Preparing the Data for Analysis</a:t>
            </a:r>
            <a:endParaRPr lang="en-US" dirty="0"/>
          </a:p>
        </p:txBody>
      </p:sp>
      <p:sp>
        <p:nvSpPr>
          <p:cNvPr id="3" name="Content Placeholder 2">
            <a:extLst>
              <a:ext uri="{FF2B5EF4-FFF2-40B4-BE49-F238E27FC236}">
                <a16:creationId xmlns:a16="http://schemas.microsoft.com/office/drawing/2014/main" id="{587F2C51-9E03-56D1-4C1F-23572F25F830}"/>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effectLst/>
                <a:latin typeface="Söhne"/>
              </a:rPr>
              <a:t>Data Preprocessing Overview</a:t>
            </a:r>
            <a:r>
              <a:rPr lang="en-US" b="1" i="0" dirty="0">
                <a:solidFill>
                  <a:srgbClr val="D1D5DB"/>
                </a:solidFill>
                <a:effectLst/>
                <a:latin typeface="Söhne"/>
              </a:rPr>
              <a:t>:</a:t>
            </a:r>
            <a:r>
              <a:rPr lang="en-US" b="0" i="0" dirty="0">
                <a:solidFill>
                  <a:srgbClr val="D1D5DB"/>
                </a:solidFill>
                <a:effectLst/>
                <a:latin typeface="Söhne"/>
              </a:rPr>
              <a:t> Before we dive into the modeling phase, it's essential to ensure that our dataset is clean, well-organized, and suitable for machine learning. This process is known as data preprocessing.</a:t>
            </a:r>
          </a:p>
          <a:p>
            <a:pPr algn="l">
              <a:buFont typeface="Arial" panose="020B0604020202020204" pitchFamily="34" charset="0"/>
              <a:buChar char="•"/>
            </a:pPr>
            <a:r>
              <a:rPr lang="en-US" b="1" i="0" dirty="0">
                <a:effectLst/>
                <a:latin typeface="Söhne"/>
              </a:rPr>
              <a:t>Why Data Preprocessing Matters</a:t>
            </a:r>
            <a:r>
              <a:rPr lang="en-US" b="1" i="0" dirty="0">
                <a:solidFill>
                  <a:srgbClr val="D1D5DB"/>
                </a:solidFill>
                <a:effectLst/>
                <a:latin typeface="Söhne"/>
              </a:rPr>
              <a:t>:</a:t>
            </a:r>
            <a:r>
              <a:rPr lang="en-US" b="0" i="0" dirty="0">
                <a:solidFill>
                  <a:srgbClr val="D1D5DB"/>
                </a:solidFill>
                <a:effectLst/>
                <a:latin typeface="Söhne"/>
              </a:rPr>
              <a:t> Data preprocessing is a critical step in the machine learning pipeline because it can significantly impact the performance of our models. It involves tasks that improve the quality of our data and make it more conducive to modeling.</a:t>
            </a:r>
          </a:p>
          <a:p>
            <a:r>
              <a:rPr lang="en-US" b="1" dirty="0">
                <a:effectLst/>
                <a:latin typeface="Söhne"/>
              </a:rPr>
              <a:t>Handling Missing Values</a:t>
            </a:r>
          </a:p>
          <a:p>
            <a:r>
              <a:rPr lang="en-US" b="1" dirty="0">
                <a:effectLst/>
                <a:latin typeface="Söhne"/>
              </a:rPr>
              <a:t>Encoding Categorical Variables</a:t>
            </a:r>
          </a:p>
          <a:p>
            <a:r>
              <a:rPr lang="en-US" b="1" dirty="0">
                <a:effectLst/>
                <a:latin typeface="Söhne"/>
              </a:rPr>
              <a:t>Scaling Features</a:t>
            </a:r>
          </a:p>
          <a:p>
            <a:r>
              <a:rPr lang="en-US" b="1" i="0" dirty="0">
                <a:effectLst/>
                <a:latin typeface="Söhne"/>
              </a:rPr>
              <a:t>Data Splitting</a:t>
            </a:r>
            <a:endParaRPr lang="en-US" i="1" dirty="0">
              <a:solidFill>
                <a:srgbClr val="D1D5DB"/>
              </a:solidFill>
              <a:latin typeface="Söhne"/>
            </a:endParaRPr>
          </a:p>
          <a:p>
            <a:r>
              <a:rPr lang="en-US" b="1" i="0" dirty="0">
                <a:effectLst/>
                <a:latin typeface="Söhne"/>
              </a:rPr>
              <a:t>Data Quality Assurance</a:t>
            </a:r>
            <a:endParaRPr lang="en-US" dirty="0"/>
          </a:p>
        </p:txBody>
      </p:sp>
    </p:spTree>
    <p:extLst>
      <p:ext uri="{BB962C8B-B14F-4D97-AF65-F5344CB8AC3E}">
        <p14:creationId xmlns:p14="http://schemas.microsoft.com/office/powerpoint/2010/main" val="1387916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139A-93F1-EA98-92FF-9CDC0275A89D}"/>
              </a:ext>
            </a:extLst>
          </p:cNvPr>
          <p:cNvSpPr>
            <a:spLocks noGrp="1"/>
          </p:cNvSpPr>
          <p:nvPr>
            <p:ph type="title"/>
          </p:nvPr>
        </p:nvSpPr>
        <p:spPr/>
        <p:txBody>
          <a:bodyPr/>
          <a:lstStyle/>
          <a:p>
            <a:r>
              <a:rPr lang="en-US" b="1" i="0" dirty="0">
                <a:effectLst/>
                <a:latin typeface="Söhne"/>
              </a:rPr>
              <a:t>The Model:</a:t>
            </a:r>
            <a:endParaRPr lang="en-US" dirty="0"/>
          </a:p>
        </p:txBody>
      </p:sp>
      <p:sp>
        <p:nvSpPr>
          <p:cNvPr id="3" name="Content Placeholder 2">
            <a:extLst>
              <a:ext uri="{FF2B5EF4-FFF2-40B4-BE49-F238E27FC236}">
                <a16:creationId xmlns:a16="http://schemas.microsoft.com/office/drawing/2014/main" id="{65327197-1C76-A033-137F-AFC3A1B7E4A2}"/>
              </a:ext>
            </a:extLst>
          </p:cNvPr>
          <p:cNvSpPr>
            <a:spLocks noGrp="1"/>
          </p:cNvSpPr>
          <p:nvPr>
            <p:ph idx="1"/>
          </p:nvPr>
        </p:nvSpPr>
        <p:spPr/>
        <p:txBody>
          <a:bodyPr>
            <a:normAutofit/>
          </a:bodyPr>
          <a:lstStyle/>
          <a:p>
            <a:pPr algn="l"/>
            <a:r>
              <a:rPr lang="en-US" b="1" i="0" dirty="0">
                <a:solidFill>
                  <a:srgbClr val="D1D5DB"/>
                </a:solidFill>
                <a:effectLst/>
                <a:latin typeface="Söhne"/>
              </a:rPr>
              <a:t>Logistic Regression:</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Logistic Regression is a classification algorithm used to predict binary outcomes.</a:t>
            </a:r>
          </a:p>
          <a:p>
            <a:pPr algn="l">
              <a:buFont typeface="Arial" panose="020B0604020202020204" pitchFamily="34" charset="0"/>
              <a:buChar char="•"/>
            </a:pPr>
            <a:r>
              <a:rPr lang="en-US" b="0" i="0" dirty="0">
                <a:solidFill>
                  <a:srgbClr val="D1D5DB"/>
                </a:solidFill>
                <a:effectLst/>
                <a:latin typeface="Söhne"/>
              </a:rPr>
              <a:t>It estimates the probability of an instance belonging to a particular class.</a:t>
            </a:r>
          </a:p>
          <a:p>
            <a:pPr algn="l">
              <a:buFont typeface="Arial" panose="020B0604020202020204" pitchFamily="34" charset="0"/>
              <a:buChar char="•"/>
            </a:pPr>
            <a:r>
              <a:rPr lang="en-US" b="0" i="0" dirty="0">
                <a:solidFill>
                  <a:srgbClr val="D1D5DB"/>
                </a:solidFill>
                <a:effectLst/>
                <a:latin typeface="Söhne"/>
              </a:rPr>
              <a:t>In our project, it helps categorize individuals into income categories ("&lt;50K" or "&gt;50K") based on their attributes.</a:t>
            </a:r>
          </a:p>
          <a:p>
            <a:pPr marL="0" indent="0" algn="l">
              <a:buNone/>
            </a:pPr>
            <a:r>
              <a:rPr lang="en-US" dirty="0">
                <a:solidFill>
                  <a:srgbClr val="D1D5DB"/>
                </a:solidFill>
                <a:latin typeface="Söhne"/>
              </a:rPr>
              <a:t>Output:</a:t>
            </a:r>
          </a:p>
          <a:p>
            <a:pPr marL="0" indent="0" algn="l">
              <a:buNone/>
            </a:pPr>
            <a:r>
              <a:rPr lang="en-US" b="0" i="0" dirty="0">
                <a:solidFill>
                  <a:srgbClr val="D5D5D5"/>
                </a:solidFill>
                <a:effectLst/>
                <a:latin typeface="Courier New" panose="02070309020205020404" pitchFamily="49" charset="0"/>
              </a:rPr>
              <a:t>Logistic Regression Accuracy: 0.7932634929054502</a:t>
            </a:r>
            <a:endParaRPr lang="en-US" b="0" i="0" dirty="0">
              <a:solidFill>
                <a:srgbClr val="D1D5DB"/>
              </a:solidFill>
              <a:effectLst/>
              <a:latin typeface="Söhne"/>
            </a:endParaRPr>
          </a:p>
          <a:p>
            <a:endParaRPr lang="en-US" dirty="0"/>
          </a:p>
        </p:txBody>
      </p:sp>
    </p:spTree>
    <p:extLst>
      <p:ext uri="{BB962C8B-B14F-4D97-AF65-F5344CB8AC3E}">
        <p14:creationId xmlns:p14="http://schemas.microsoft.com/office/powerpoint/2010/main" val="222055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E502-5D61-DE4A-F753-C4D3F899D3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B60537-A173-7A0A-56E8-0A28EB25A479}"/>
              </a:ext>
            </a:extLst>
          </p:cNvPr>
          <p:cNvSpPr>
            <a:spLocks noGrp="1"/>
          </p:cNvSpPr>
          <p:nvPr>
            <p:ph idx="1"/>
          </p:nvPr>
        </p:nvSpPr>
        <p:spPr/>
        <p:txBody>
          <a:bodyPr/>
          <a:lstStyle/>
          <a:p>
            <a:pPr algn="l"/>
            <a:r>
              <a:rPr lang="en-US" b="1" i="0" dirty="0">
                <a:solidFill>
                  <a:srgbClr val="D1D5DB"/>
                </a:solidFill>
                <a:effectLst/>
                <a:latin typeface="Söhne"/>
              </a:rPr>
              <a:t>Perceptron:</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The Perceptron is a simple linear classification algorithm.</a:t>
            </a:r>
          </a:p>
          <a:p>
            <a:pPr algn="l">
              <a:buFont typeface="Arial" panose="020B0604020202020204" pitchFamily="34" charset="0"/>
              <a:buChar char="•"/>
            </a:pPr>
            <a:r>
              <a:rPr lang="en-US" b="0" i="0" dirty="0">
                <a:solidFill>
                  <a:srgbClr val="D1D5DB"/>
                </a:solidFill>
                <a:effectLst/>
                <a:latin typeface="Söhne"/>
              </a:rPr>
              <a:t>It's used for binary classification tasks by finding a decision boundary to separate two classes.</a:t>
            </a:r>
          </a:p>
          <a:p>
            <a:pPr algn="l">
              <a:buFont typeface="Arial" panose="020B0604020202020204" pitchFamily="34" charset="0"/>
              <a:buChar char="•"/>
            </a:pPr>
            <a:r>
              <a:rPr lang="en-US" b="0" i="0" dirty="0">
                <a:solidFill>
                  <a:srgbClr val="D1D5DB"/>
                </a:solidFill>
                <a:effectLst/>
                <a:latin typeface="Söhne"/>
              </a:rPr>
              <a:t>In our analysis, the Perceptron model helps predict income categories.</a:t>
            </a:r>
          </a:p>
          <a:p>
            <a:r>
              <a:rPr lang="en-US" dirty="0"/>
              <a:t>Output:</a:t>
            </a:r>
          </a:p>
          <a:p>
            <a:pPr marL="0" indent="0">
              <a:buNone/>
            </a:pPr>
            <a:r>
              <a:rPr lang="en-US" b="0" i="0" dirty="0">
                <a:solidFill>
                  <a:srgbClr val="D5D5D5"/>
                </a:solidFill>
                <a:effectLst/>
                <a:latin typeface="Courier New" panose="02070309020205020404" pitchFamily="49" charset="0"/>
              </a:rPr>
              <a:t> Perceptron Accuracy: 0.7582548733589709</a:t>
            </a:r>
            <a:endParaRPr lang="en-US" dirty="0"/>
          </a:p>
        </p:txBody>
      </p:sp>
    </p:spTree>
    <p:extLst>
      <p:ext uri="{BB962C8B-B14F-4D97-AF65-F5344CB8AC3E}">
        <p14:creationId xmlns:p14="http://schemas.microsoft.com/office/powerpoint/2010/main" val="419341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F1FD-F1FE-A1B8-07DB-335A3F486E47}"/>
              </a:ext>
            </a:extLst>
          </p:cNvPr>
          <p:cNvSpPr>
            <a:spLocks noGrp="1"/>
          </p:cNvSpPr>
          <p:nvPr>
            <p:ph type="title"/>
          </p:nvPr>
        </p:nvSpPr>
        <p:spPr/>
        <p:txBody>
          <a:bodyPr/>
          <a:lstStyle/>
          <a:p>
            <a:r>
              <a:rPr lang="en-US" dirty="0"/>
              <a:t>By: Zuhayr Zia</a:t>
            </a:r>
            <a:br>
              <a:rPr lang="en-US" dirty="0"/>
            </a:br>
            <a:r>
              <a:rPr lang="en-US" dirty="0"/>
              <a:t>2203A52065</a:t>
            </a:r>
          </a:p>
        </p:txBody>
      </p:sp>
      <p:sp>
        <p:nvSpPr>
          <p:cNvPr id="3" name="Content Placeholder 2">
            <a:extLst>
              <a:ext uri="{FF2B5EF4-FFF2-40B4-BE49-F238E27FC236}">
                <a16:creationId xmlns:a16="http://schemas.microsoft.com/office/drawing/2014/main" id="{12862110-C229-39C0-3EC6-2E523CD6B605}"/>
              </a:ext>
            </a:extLst>
          </p:cNvPr>
          <p:cNvSpPr>
            <a:spLocks noGrp="1"/>
          </p:cNvSpPr>
          <p:nvPr>
            <p:ph idx="1"/>
          </p:nvPr>
        </p:nvSpPr>
        <p:spPr/>
        <p:txBody>
          <a:bodyPr/>
          <a:lstStyle/>
          <a:p>
            <a:r>
              <a:rPr lang="en-US" dirty="0"/>
              <a:t>Under the guidance and training of: </a:t>
            </a:r>
          </a:p>
          <a:p>
            <a:endParaRPr lang="en-US" dirty="0"/>
          </a:p>
          <a:p>
            <a:pPr lvl="8"/>
            <a:r>
              <a:rPr lang="en-US" dirty="0"/>
              <a:t>Mr. </a:t>
            </a:r>
            <a:r>
              <a:rPr lang="en-US" dirty="0" err="1"/>
              <a:t>D.Ramesh</a:t>
            </a:r>
            <a:endParaRPr lang="en-US" dirty="0"/>
          </a:p>
          <a:p>
            <a:pPr lvl="8"/>
            <a:r>
              <a:rPr lang="en-US" dirty="0"/>
              <a:t>asst. professor</a:t>
            </a:r>
          </a:p>
          <a:p>
            <a:pPr lvl="8"/>
            <a:r>
              <a:rPr lang="en-US" dirty="0"/>
              <a:t>CSE(ai &amp; ml)   </a:t>
            </a:r>
          </a:p>
        </p:txBody>
      </p:sp>
    </p:spTree>
    <p:extLst>
      <p:ext uri="{BB962C8B-B14F-4D97-AF65-F5344CB8AC3E}">
        <p14:creationId xmlns:p14="http://schemas.microsoft.com/office/powerpoint/2010/main" val="1912016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2236-1B5F-C025-FD03-BAE166C995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1771F5-BA8F-4886-F339-FB25E3E0A999}"/>
              </a:ext>
            </a:extLst>
          </p:cNvPr>
          <p:cNvSpPr>
            <a:spLocks noGrp="1"/>
          </p:cNvSpPr>
          <p:nvPr>
            <p:ph idx="1"/>
          </p:nvPr>
        </p:nvSpPr>
        <p:spPr/>
        <p:txBody>
          <a:bodyPr/>
          <a:lstStyle/>
          <a:p>
            <a:pPr algn="l"/>
            <a:r>
              <a:rPr lang="en-US" b="1" i="0" dirty="0">
                <a:solidFill>
                  <a:srgbClr val="D1D5DB"/>
                </a:solidFill>
                <a:effectLst/>
                <a:latin typeface="Söhne"/>
              </a:rPr>
              <a:t>Support Vector Machine (SVM):</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SVM is a versatile classification technique that finds optimal decision boundaries to separate different classes.</a:t>
            </a:r>
          </a:p>
          <a:p>
            <a:pPr algn="l">
              <a:buFont typeface="Arial" panose="020B0604020202020204" pitchFamily="34" charset="0"/>
              <a:buChar char="•"/>
            </a:pPr>
            <a:r>
              <a:rPr lang="en-US" b="0" i="0" dirty="0">
                <a:solidFill>
                  <a:srgbClr val="D1D5DB"/>
                </a:solidFill>
                <a:effectLst/>
                <a:latin typeface="Söhne"/>
              </a:rPr>
              <a:t>In our project, SVM is employed to accurately classify individuals into income categories by maximizing the margin between the classes.</a:t>
            </a:r>
          </a:p>
          <a:p>
            <a:r>
              <a:rPr lang="en-US" dirty="0"/>
              <a:t>Output:</a:t>
            </a:r>
          </a:p>
          <a:p>
            <a:pPr marL="0" indent="0">
              <a:buNone/>
            </a:pPr>
            <a:r>
              <a:rPr lang="en-US" b="0" i="0" dirty="0">
                <a:solidFill>
                  <a:srgbClr val="D5D5D5"/>
                </a:solidFill>
                <a:effectLst/>
                <a:latin typeface="Courier New" panose="02070309020205020404" pitchFamily="49" charset="0"/>
              </a:rPr>
              <a:t> SVM Accuracy: 0.8140830128630155</a:t>
            </a:r>
            <a:endParaRPr lang="en-US" dirty="0"/>
          </a:p>
        </p:txBody>
      </p:sp>
    </p:spTree>
    <p:extLst>
      <p:ext uri="{BB962C8B-B14F-4D97-AF65-F5344CB8AC3E}">
        <p14:creationId xmlns:p14="http://schemas.microsoft.com/office/powerpoint/2010/main" val="1903333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952A-D404-DA8E-F1D2-59ADAB44C0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11F86F-5F9B-87CE-E888-80BE322A39E3}"/>
              </a:ext>
            </a:extLst>
          </p:cNvPr>
          <p:cNvSpPr>
            <a:spLocks noGrp="1"/>
          </p:cNvSpPr>
          <p:nvPr>
            <p:ph idx="1"/>
          </p:nvPr>
        </p:nvSpPr>
        <p:spPr/>
        <p:txBody>
          <a:bodyPr/>
          <a:lstStyle/>
          <a:p>
            <a:pPr algn="l"/>
            <a:r>
              <a:rPr lang="en-US" b="1" i="0" dirty="0">
                <a:solidFill>
                  <a:srgbClr val="D1D5DB"/>
                </a:solidFill>
                <a:effectLst/>
                <a:latin typeface="Söhne"/>
              </a:rPr>
              <a:t>k-Nearest Neighbors (k-NN) with Bootstrap:</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k-NN is a method that assigns a class label based on the majority class among its k-nearest neighbors.</a:t>
            </a:r>
          </a:p>
          <a:p>
            <a:pPr algn="l">
              <a:buFont typeface="Arial" panose="020B0604020202020204" pitchFamily="34" charset="0"/>
              <a:buChar char="•"/>
            </a:pPr>
            <a:r>
              <a:rPr lang="en-US" b="0" i="0" dirty="0">
                <a:solidFill>
                  <a:srgbClr val="D1D5DB"/>
                </a:solidFill>
                <a:effectLst/>
                <a:latin typeface="Söhne"/>
              </a:rPr>
              <a:t>In our analysis, k-NN is combined with bootstrapping, a resampling technique, to assess model performance and robustness.</a:t>
            </a:r>
          </a:p>
          <a:p>
            <a:pPr algn="l">
              <a:buFont typeface="Arial" panose="020B0604020202020204" pitchFamily="34" charset="0"/>
              <a:buChar char="•"/>
            </a:pPr>
            <a:r>
              <a:rPr lang="en-US" b="0" i="0" dirty="0">
                <a:solidFill>
                  <a:srgbClr val="D1D5DB"/>
                </a:solidFill>
                <a:effectLst/>
                <a:latin typeface="Söhne"/>
              </a:rPr>
              <a:t>We calculate the mean accuracy of multiple k-NN models to understand its predictive power.</a:t>
            </a:r>
          </a:p>
          <a:p>
            <a:r>
              <a:rPr lang="en-US" dirty="0"/>
              <a:t>Output:</a:t>
            </a:r>
          </a:p>
          <a:p>
            <a:pPr marL="0" indent="0">
              <a:buNone/>
            </a:pPr>
            <a:r>
              <a:rPr lang="en-US" b="0" i="0" dirty="0">
                <a:solidFill>
                  <a:srgbClr val="D5D5D5"/>
                </a:solidFill>
                <a:effectLst/>
                <a:latin typeface="Courier New" panose="02070309020205020404" pitchFamily="49" charset="0"/>
              </a:rPr>
              <a:t>k-NN with Bootstrap Mean Accuracy: 0.7962538124917125</a:t>
            </a:r>
            <a:endParaRPr lang="en-US" dirty="0"/>
          </a:p>
        </p:txBody>
      </p:sp>
    </p:spTree>
    <p:extLst>
      <p:ext uri="{BB962C8B-B14F-4D97-AF65-F5344CB8AC3E}">
        <p14:creationId xmlns:p14="http://schemas.microsoft.com/office/powerpoint/2010/main" val="1866405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9B7D-8E85-EA35-758B-2218905E4AAD}"/>
              </a:ext>
            </a:extLst>
          </p:cNvPr>
          <p:cNvSpPr>
            <a:spLocks noGrp="1"/>
          </p:cNvSpPr>
          <p:nvPr>
            <p:ph type="title"/>
          </p:nvPr>
        </p:nvSpPr>
        <p:spPr/>
        <p:txBody>
          <a:bodyPr/>
          <a:lstStyle/>
          <a:p>
            <a:r>
              <a:rPr lang="en-US" dirty="0"/>
              <a:t>Overall Performance:</a:t>
            </a:r>
          </a:p>
        </p:txBody>
      </p:sp>
      <p:pic>
        <p:nvPicPr>
          <p:cNvPr id="6146" name="Picture 2">
            <a:extLst>
              <a:ext uri="{FF2B5EF4-FFF2-40B4-BE49-F238E27FC236}">
                <a16:creationId xmlns:a16="http://schemas.microsoft.com/office/drawing/2014/main" id="{20599734-36C5-C108-1CE7-30CFBCA3D6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5283" y="1290171"/>
            <a:ext cx="7273187" cy="491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881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5222-6275-FAF3-A1B5-A01F7308416C}"/>
              </a:ext>
            </a:extLst>
          </p:cNvPr>
          <p:cNvSpPr>
            <a:spLocks noGrp="1"/>
          </p:cNvSpPr>
          <p:nvPr>
            <p:ph type="title"/>
          </p:nvPr>
        </p:nvSpPr>
        <p:spPr/>
        <p:txBody>
          <a:bodyPr/>
          <a:lstStyle/>
          <a:p>
            <a:r>
              <a:rPr lang="en-US" b="1" i="0" dirty="0">
                <a:effectLst/>
                <a:latin typeface="Söhne"/>
              </a:rPr>
              <a:t>Conclusions</a:t>
            </a:r>
            <a:endParaRPr lang="en-US" dirty="0"/>
          </a:p>
        </p:txBody>
      </p:sp>
      <p:sp>
        <p:nvSpPr>
          <p:cNvPr id="3" name="Content Placeholder 2">
            <a:extLst>
              <a:ext uri="{FF2B5EF4-FFF2-40B4-BE49-F238E27FC236}">
                <a16:creationId xmlns:a16="http://schemas.microsoft.com/office/drawing/2014/main" id="{3A32A2A2-71DB-96A2-EC23-CD433FFF0D23}"/>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D1D5DB"/>
                </a:solidFill>
                <a:effectLst/>
                <a:latin typeface="Söhne"/>
              </a:rPr>
              <a:t>Our project successfully utilized classification techniques, including Logistic Regression, Perceptron, and Support Vector Machine (SVM), to predict income levels.</a:t>
            </a:r>
          </a:p>
          <a:p>
            <a:pPr algn="l">
              <a:buFont typeface="Arial" panose="020B0604020202020204" pitchFamily="34" charset="0"/>
              <a:buChar char="•"/>
            </a:pPr>
            <a:r>
              <a:rPr lang="en-US" b="0" i="0" dirty="0">
                <a:solidFill>
                  <a:srgbClr val="D1D5DB"/>
                </a:solidFill>
                <a:effectLst/>
                <a:latin typeface="Söhne"/>
              </a:rPr>
              <a:t>We accurately categorized individuals into income groups ("&lt;50K" or "&gt;50K") and gained valuable insights into income disparities.</a:t>
            </a:r>
          </a:p>
          <a:p>
            <a:pPr algn="l">
              <a:buFont typeface="Arial" panose="020B0604020202020204" pitchFamily="34" charset="0"/>
              <a:buChar char="•"/>
            </a:pPr>
            <a:r>
              <a:rPr lang="en-US" b="0" i="0" dirty="0">
                <a:solidFill>
                  <a:srgbClr val="D1D5DB"/>
                </a:solidFill>
                <a:effectLst/>
                <a:latin typeface="Söhne"/>
              </a:rPr>
              <a:t>The models were rigorously evaluated using metrics such as accuracy</a:t>
            </a:r>
            <a:r>
              <a:rPr lang="en-US" dirty="0">
                <a:solidFill>
                  <a:srgbClr val="D1D5DB"/>
                </a:solidFill>
                <a:latin typeface="Söhne"/>
              </a:rPr>
              <a:t> and</a:t>
            </a:r>
            <a:r>
              <a:rPr lang="en-US" b="0" i="0" dirty="0">
                <a:solidFill>
                  <a:srgbClr val="D1D5DB"/>
                </a:solidFill>
                <a:effectLst/>
                <a:latin typeface="Söhne"/>
              </a:rPr>
              <a:t> precision. This project showcases the importance of classification in making precise income predictions with real-world applications.</a:t>
            </a:r>
          </a:p>
          <a:p>
            <a:endParaRPr lang="en-US" dirty="0"/>
          </a:p>
        </p:txBody>
      </p:sp>
    </p:spTree>
    <p:extLst>
      <p:ext uri="{BB962C8B-B14F-4D97-AF65-F5344CB8AC3E}">
        <p14:creationId xmlns:p14="http://schemas.microsoft.com/office/powerpoint/2010/main" val="3495549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6F72-AF88-D348-24C4-E37920154E1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19D9BC8-97FA-D855-D5F5-F73D3C1AFBDF}"/>
              </a:ext>
            </a:extLst>
          </p:cNvPr>
          <p:cNvSpPr>
            <a:spLocks noGrp="1"/>
          </p:cNvSpPr>
          <p:nvPr>
            <p:ph idx="1"/>
          </p:nvPr>
        </p:nvSpPr>
        <p:spPr/>
        <p:txBody>
          <a:bodyPr/>
          <a:lstStyle/>
          <a:p>
            <a:r>
              <a:rPr lang="en-US" dirty="0"/>
              <a:t>Dataset: </a:t>
            </a:r>
            <a:r>
              <a:rPr lang="en-US" dirty="0">
                <a:hlinkClick r:id="rId2"/>
              </a:rPr>
              <a:t>https://www.kaggle.com/datasets/uciml/adult-census-income/data</a:t>
            </a:r>
            <a:endParaRPr lang="en-US" dirty="0"/>
          </a:p>
          <a:p>
            <a:r>
              <a:rPr lang="en-US" dirty="0" err="1"/>
              <a:t>Github</a:t>
            </a:r>
            <a:r>
              <a:rPr lang="en-US" dirty="0"/>
              <a:t> link</a:t>
            </a:r>
            <a:r>
              <a:rPr lang="en-US"/>
              <a:t>: </a:t>
            </a:r>
            <a:r>
              <a:rPr lang="en-US">
                <a:hlinkClick r:id="rId3"/>
              </a:rPr>
              <a:t>https://github.com/2203A52065/Project-Stat-ML</a:t>
            </a:r>
            <a:endParaRPr lang="en-US"/>
          </a:p>
          <a:p>
            <a:endParaRPr lang="en-US" dirty="0"/>
          </a:p>
        </p:txBody>
      </p:sp>
    </p:spTree>
    <p:extLst>
      <p:ext uri="{BB962C8B-B14F-4D97-AF65-F5344CB8AC3E}">
        <p14:creationId xmlns:p14="http://schemas.microsoft.com/office/powerpoint/2010/main" val="3944132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6C14-7533-E367-E9AA-D1E293F4A63C}"/>
              </a:ext>
            </a:extLst>
          </p:cNvPr>
          <p:cNvSpPr>
            <a:spLocks noGrp="1"/>
          </p:cNvSpPr>
          <p:nvPr>
            <p:ph type="title"/>
          </p:nvPr>
        </p:nvSpPr>
        <p:spPr>
          <a:xfrm>
            <a:off x="1605333" y="1277471"/>
            <a:ext cx="9404723" cy="1400530"/>
          </a:xfrm>
        </p:spPr>
        <p:txBody>
          <a:bodyPr/>
          <a:lstStyle/>
          <a:p>
            <a:pPr algn="ctr"/>
            <a:br>
              <a:rPr lang="en-US" sz="9600" b="1" i="0" dirty="0">
                <a:effectLst/>
                <a:latin typeface="Söhne"/>
              </a:rPr>
            </a:br>
            <a:r>
              <a:rPr lang="en-US" sz="9600" b="1" i="0" dirty="0">
                <a:effectLst/>
                <a:latin typeface="Söhne"/>
              </a:rPr>
              <a:t>Thank You</a:t>
            </a:r>
            <a:endParaRPr lang="en-US" sz="9600" dirty="0"/>
          </a:p>
        </p:txBody>
      </p:sp>
      <p:sp>
        <p:nvSpPr>
          <p:cNvPr id="3" name="Content Placeholder 2">
            <a:extLst>
              <a:ext uri="{FF2B5EF4-FFF2-40B4-BE49-F238E27FC236}">
                <a16:creationId xmlns:a16="http://schemas.microsoft.com/office/drawing/2014/main" id="{E2C042BF-AF95-3036-4240-5EC41315B72B}"/>
              </a:ext>
            </a:extLst>
          </p:cNvPr>
          <p:cNvSpPr>
            <a:spLocks noGrp="1"/>
          </p:cNvSpPr>
          <p:nvPr>
            <p:ph idx="1"/>
          </p:nvPr>
        </p:nvSpPr>
        <p:spPr/>
        <p:txBody>
          <a:bodyPr/>
          <a:lstStyle/>
          <a:p>
            <a:pPr marL="0" indent="0">
              <a:buNone/>
            </a:pPr>
            <a:endParaRPr lang="en-US" b="0" i="0" dirty="0">
              <a:solidFill>
                <a:srgbClr val="D1D5DB"/>
              </a:solidFill>
              <a:effectLst/>
              <a:latin typeface="Söhne"/>
            </a:endParaRPr>
          </a:p>
          <a:p>
            <a:endParaRPr lang="en-US" dirty="0"/>
          </a:p>
        </p:txBody>
      </p:sp>
    </p:spTree>
    <p:extLst>
      <p:ext uri="{BB962C8B-B14F-4D97-AF65-F5344CB8AC3E}">
        <p14:creationId xmlns:p14="http://schemas.microsoft.com/office/powerpoint/2010/main" val="349180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8835-322C-F4AB-1C4E-762624695F6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7AA5ADF-586C-9E69-60A4-235DCBFC0542}"/>
              </a:ext>
            </a:extLst>
          </p:cNvPr>
          <p:cNvSpPr>
            <a:spLocks noGrp="1"/>
          </p:cNvSpPr>
          <p:nvPr>
            <p:ph idx="1"/>
          </p:nvPr>
        </p:nvSpPr>
        <p:spPr/>
        <p:txBody>
          <a:bodyPr/>
          <a:lstStyle/>
          <a:p>
            <a:pPr algn="l">
              <a:buFont typeface="Wingdings" panose="05000000000000000000" pitchFamily="2" charset="2"/>
              <a:buChar char="v"/>
            </a:pPr>
            <a:r>
              <a:rPr lang="en-US" b="1" i="0" dirty="0">
                <a:solidFill>
                  <a:srgbClr val="D1D5DB"/>
                </a:solidFill>
                <a:effectLst/>
                <a:latin typeface="Söhne"/>
              </a:rPr>
              <a:t>The core problem is to predict income levels, categorized as either "&lt;=50K" or "&gt;50K," based on a set of attributes.</a:t>
            </a:r>
          </a:p>
          <a:p>
            <a:pPr algn="l">
              <a:buFont typeface="Wingdings" panose="05000000000000000000" pitchFamily="2" charset="2"/>
              <a:buChar char="v"/>
            </a:pPr>
            <a:r>
              <a:rPr lang="en-US" b="1" i="0" dirty="0">
                <a:solidFill>
                  <a:srgbClr val="D1D5DB"/>
                </a:solidFill>
                <a:effectLst/>
                <a:latin typeface="Söhne"/>
              </a:rPr>
              <a:t>Accurate predictions have wide-ranging real-world applications, such as in financial planning, credit approval, and marketing targeting.</a:t>
            </a:r>
          </a:p>
        </p:txBody>
      </p:sp>
    </p:spTree>
    <p:extLst>
      <p:ext uri="{BB962C8B-B14F-4D97-AF65-F5344CB8AC3E}">
        <p14:creationId xmlns:p14="http://schemas.microsoft.com/office/powerpoint/2010/main" val="2428503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84C5-E24E-124E-9D16-7DCD26F3520F}"/>
              </a:ext>
            </a:extLst>
          </p:cNvPr>
          <p:cNvSpPr>
            <a:spLocks noGrp="1"/>
          </p:cNvSpPr>
          <p:nvPr>
            <p:ph type="title"/>
          </p:nvPr>
        </p:nvSpPr>
        <p:spPr/>
        <p:txBody>
          <a:bodyPr/>
          <a:lstStyle/>
          <a:p>
            <a:r>
              <a:rPr lang="en-US" dirty="0"/>
              <a:t>Importance:</a:t>
            </a:r>
          </a:p>
        </p:txBody>
      </p:sp>
      <p:sp>
        <p:nvSpPr>
          <p:cNvPr id="3" name="Content Placeholder 2">
            <a:extLst>
              <a:ext uri="{FF2B5EF4-FFF2-40B4-BE49-F238E27FC236}">
                <a16:creationId xmlns:a16="http://schemas.microsoft.com/office/drawing/2014/main" id="{DB14AAD6-9E0C-401B-FCD8-2AC6A5EEB564}"/>
              </a:ext>
            </a:extLst>
          </p:cNvPr>
          <p:cNvSpPr>
            <a:spLocks noGrp="1"/>
          </p:cNvSpPr>
          <p:nvPr>
            <p:ph idx="1"/>
          </p:nvPr>
        </p:nvSpPr>
        <p:spPr/>
        <p:txBody>
          <a:bodyPr/>
          <a:lstStyle/>
          <a:p>
            <a:pPr algn="l">
              <a:buFont typeface="+mj-lt"/>
              <a:buAutoNum type="arabicPeriod"/>
            </a:pPr>
            <a:r>
              <a:rPr lang="en-US" b="1" i="0" dirty="0">
                <a:effectLst/>
                <a:latin typeface="Söhne"/>
              </a:rPr>
              <a:t>Socioeconomic Analysis</a:t>
            </a:r>
            <a:r>
              <a:rPr lang="en-US" b="1" i="0" dirty="0">
                <a:solidFill>
                  <a:srgbClr val="D1D5DB"/>
                </a:solidFill>
                <a:effectLst/>
                <a:latin typeface="Söhne"/>
              </a:rPr>
              <a:t>:</a:t>
            </a:r>
            <a:r>
              <a:rPr lang="en-US" b="0" i="0" dirty="0">
                <a:solidFill>
                  <a:srgbClr val="D1D5DB"/>
                </a:solidFill>
                <a:effectLst/>
                <a:latin typeface="Söhne"/>
              </a:rPr>
              <a:t> Understanding income levels in a population can provide valuable insights into socioeconomic disparities, which can inform policy and decision-making.</a:t>
            </a:r>
          </a:p>
          <a:p>
            <a:pPr algn="l">
              <a:buFont typeface="+mj-lt"/>
              <a:buAutoNum type="arabicPeriod"/>
            </a:pPr>
            <a:r>
              <a:rPr lang="en-US" b="1" i="0" dirty="0">
                <a:effectLst/>
                <a:latin typeface="Söhne"/>
              </a:rPr>
              <a:t>Marketing and Advertising</a:t>
            </a:r>
            <a:r>
              <a:rPr lang="en-US" b="1" i="0" dirty="0">
                <a:solidFill>
                  <a:srgbClr val="D1D5DB"/>
                </a:solidFill>
                <a:effectLst/>
                <a:latin typeface="Söhne"/>
              </a:rPr>
              <a:t>:</a:t>
            </a:r>
            <a:r>
              <a:rPr lang="en-US" b="0" i="0" dirty="0">
                <a:solidFill>
                  <a:srgbClr val="D1D5DB"/>
                </a:solidFill>
                <a:effectLst/>
                <a:latin typeface="Söhne"/>
              </a:rPr>
              <a:t> Businesses can use income predictions to target their products and services more effectively.</a:t>
            </a:r>
          </a:p>
          <a:p>
            <a:pPr algn="l">
              <a:buFont typeface="+mj-lt"/>
              <a:buAutoNum type="arabicPeriod"/>
            </a:pPr>
            <a:r>
              <a:rPr lang="en-US" b="1" i="0" dirty="0">
                <a:effectLst/>
                <a:latin typeface="Söhne"/>
              </a:rPr>
              <a:t>Financial Planning</a:t>
            </a:r>
            <a:r>
              <a:rPr lang="en-US" b="1" i="0" dirty="0">
                <a:solidFill>
                  <a:srgbClr val="D1D5DB"/>
                </a:solidFill>
                <a:effectLst/>
                <a:latin typeface="Söhne"/>
              </a:rPr>
              <a:t>:</a:t>
            </a:r>
            <a:r>
              <a:rPr lang="en-US" b="0" i="0" dirty="0">
                <a:solidFill>
                  <a:srgbClr val="D1D5DB"/>
                </a:solidFill>
                <a:effectLst/>
                <a:latin typeface="Söhne"/>
              </a:rPr>
              <a:t> Individuals can benefit from personalized financial advice based on their predicted income level.</a:t>
            </a:r>
          </a:p>
          <a:p>
            <a:pPr algn="l"/>
            <a:r>
              <a:rPr lang="en-US" b="0" i="0" dirty="0">
                <a:solidFill>
                  <a:srgbClr val="D1D5DB"/>
                </a:solidFill>
                <a:effectLst/>
                <a:latin typeface="Söhne"/>
              </a:rPr>
              <a:t>To address this problem, we will explore the Adult Census Income dataset, preprocess the data, select appropriate machine learning algorithms, and train a model to make predictions. We will evaluate the model's performance using relevant metrics.</a:t>
            </a:r>
            <a:endParaRPr lang="en-US" dirty="0"/>
          </a:p>
        </p:txBody>
      </p:sp>
    </p:spTree>
    <p:extLst>
      <p:ext uri="{BB962C8B-B14F-4D97-AF65-F5344CB8AC3E}">
        <p14:creationId xmlns:p14="http://schemas.microsoft.com/office/powerpoint/2010/main" val="388174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8ED8-C6EF-C260-BD7B-BE48AA03344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79D8C24-17E5-5D9D-A7B1-E5A21BDB05DD}"/>
              </a:ext>
            </a:extLst>
          </p:cNvPr>
          <p:cNvSpPr>
            <a:spLocks noGrp="1"/>
          </p:cNvSpPr>
          <p:nvPr>
            <p:ph idx="1"/>
          </p:nvPr>
        </p:nvSpPr>
        <p:spPr/>
        <p:txBody>
          <a:bodyPr>
            <a:normAutofit fontScale="92500"/>
          </a:bodyPr>
          <a:lstStyle/>
          <a:p>
            <a:pPr algn="l">
              <a:buFont typeface="Arial" panose="020B0604020202020204" pitchFamily="34" charset="0"/>
              <a:buChar char="•"/>
            </a:pPr>
            <a:r>
              <a:rPr lang="en-US" b="1" i="0" dirty="0">
                <a:solidFill>
                  <a:srgbClr val="D1D5DB"/>
                </a:solidFill>
                <a:effectLst/>
                <a:latin typeface="Söhne"/>
              </a:rPr>
              <a:t>Dataset Overview:</a:t>
            </a:r>
            <a:r>
              <a:rPr lang="en-US" b="0" i="0" dirty="0">
                <a:solidFill>
                  <a:srgbClr val="D1D5DB"/>
                </a:solidFill>
                <a:effectLst/>
                <a:latin typeface="Söhne"/>
              </a:rPr>
              <a:t> The Adult Census Income dataset, available on Kaggle, provides a rich source of information collected from the U.S. Census Bureau. It encompasses a diverse range of attributes related to individuals' demographics and economic status.</a:t>
            </a:r>
          </a:p>
          <a:p>
            <a:pPr algn="l">
              <a:buFont typeface="Arial" panose="020B0604020202020204" pitchFamily="34" charset="0"/>
              <a:buChar char="•"/>
            </a:pPr>
            <a:r>
              <a:rPr lang="en-US" b="1" i="0" dirty="0">
                <a:solidFill>
                  <a:srgbClr val="D1D5DB"/>
                </a:solidFill>
                <a:effectLst/>
                <a:latin typeface="Söhne"/>
              </a:rPr>
              <a:t>Significance:</a:t>
            </a:r>
            <a:r>
              <a:rPr lang="en-US" b="0" i="0" dirty="0">
                <a:solidFill>
                  <a:srgbClr val="D1D5DB"/>
                </a:solidFill>
                <a:effectLst/>
                <a:latin typeface="Söhne"/>
              </a:rPr>
              <a:t> The Census Income dataset holds great significance due to its potential applications in predicting income levels and addressing socioeconomic questions. It challenges us to explore how data-driven insights can shape our understanding of income disparities.</a:t>
            </a:r>
          </a:p>
          <a:p>
            <a:pPr algn="l">
              <a:buFont typeface="Arial" panose="020B0604020202020204" pitchFamily="34" charset="0"/>
              <a:buChar char="•"/>
            </a:pPr>
            <a:r>
              <a:rPr lang="en-US" b="1" i="0" dirty="0">
                <a:solidFill>
                  <a:srgbClr val="D1D5DB"/>
                </a:solidFill>
                <a:effectLst/>
                <a:latin typeface="Söhne"/>
              </a:rPr>
              <a:t>Dataset Composition:</a:t>
            </a:r>
            <a:r>
              <a:rPr lang="en-US" b="0" i="0" dirty="0">
                <a:solidFill>
                  <a:srgbClr val="D1D5DB"/>
                </a:solidFill>
                <a:effectLst/>
                <a:latin typeface="Söhne"/>
              </a:rPr>
              <a:t> With thousands of records and a variety of features, including age, education, occupation, marital status, and more, this dataset offers a comprehensive view of the factors that may influence income.</a:t>
            </a:r>
          </a:p>
          <a:p>
            <a:pPr algn="l">
              <a:buFont typeface="Arial" panose="020B0604020202020204" pitchFamily="34" charset="0"/>
              <a:buChar char="•"/>
            </a:pPr>
            <a:r>
              <a:rPr lang="en-US" b="1" i="0" dirty="0">
                <a:solidFill>
                  <a:srgbClr val="D1D5DB"/>
                </a:solidFill>
                <a:effectLst/>
                <a:latin typeface="Söhne"/>
              </a:rPr>
              <a:t>Objective:</a:t>
            </a:r>
            <a:r>
              <a:rPr lang="en-US" b="0" i="0" dirty="0">
                <a:solidFill>
                  <a:srgbClr val="D1D5DB"/>
                </a:solidFill>
                <a:effectLst/>
                <a:latin typeface="Söhne"/>
              </a:rPr>
              <a:t> Our primary goal today is to extract meaningful insights from this dataset and harness the power of machine learning to predict income levels accurately</a:t>
            </a:r>
          </a:p>
          <a:p>
            <a:endParaRPr lang="en-US" dirty="0"/>
          </a:p>
        </p:txBody>
      </p:sp>
    </p:spTree>
    <p:extLst>
      <p:ext uri="{BB962C8B-B14F-4D97-AF65-F5344CB8AC3E}">
        <p14:creationId xmlns:p14="http://schemas.microsoft.com/office/powerpoint/2010/main" val="307406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9E1E-3E60-F49B-98BB-479CE71707D4}"/>
              </a:ext>
            </a:extLst>
          </p:cNvPr>
          <p:cNvSpPr>
            <a:spLocks noGrp="1"/>
          </p:cNvSpPr>
          <p:nvPr>
            <p:ph type="title"/>
          </p:nvPr>
        </p:nvSpPr>
        <p:spPr/>
        <p:txBody>
          <a:bodyPr/>
          <a:lstStyle/>
          <a:p>
            <a:r>
              <a:rPr lang="en-US" b="1" i="0" dirty="0">
                <a:effectLst/>
                <a:latin typeface="Söhne"/>
              </a:rPr>
              <a:t>Understanding the Dataset</a:t>
            </a:r>
            <a:endParaRPr lang="en-US" dirty="0"/>
          </a:p>
        </p:txBody>
      </p:sp>
      <p:sp>
        <p:nvSpPr>
          <p:cNvPr id="3" name="Content Placeholder 2">
            <a:extLst>
              <a:ext uri="{FF2B5EF4-FFF2-40B4-BE49-F238E27FC236}">
                <a16:creationId xmlns:a16="http://schemas.microsoft.com/office/drawing/2014/main" id="{06A8C7E8-73C4-1251-6038-AACBED7E2C02}"/>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1" i="0" dirty="0">
                <a:solidFill>
                  <a:srgbClr val="D1D5DB"/>
                </a:solidFill>
                <a:effectLst/>
                <a:latin typeface="Söhne"/>
              </a:rPr>
              <a:t>Dataset Overview:</a:t>
            </a:r>
            <a:r>
              <a:rPr lang="en-US" b="0" i="0" dirty="0">
                <a:solidFill>
                  <a:srgbClr val="D1D5DB"/>
                </a:solidFill>
                <a:effectLst/>
                <a:latin typeface="Söhne"/>
              </a:rPr>
              <a:t> Now, let's take a closer look at the Census Income dataset to understand its composition and characteristics.</a:t>
            </a:r>
          </a:p>
          <a:p>
            <a:pPr algn="l">
              <a:buFont typeface="Arial" panose="020B0604020202020204" pitchFamily="34" charset="0"/>
              <a:buChar char="•"/>
            </a:pPr>
            <a:r>
              <a:rPr lang="en-US" b="1" i="0" dirty="0">
                <a:solidFill>
                  <a:srgbClr val="D1D5DB"/>
                </a:solidFill>
                <a:effectLst/>
                <a:latin typeface="Söhne"/>
              </a:rPr>
              <a:t>Dataset Size:</a:t>
            </a:r>
            <a:r>
              <a:rPr lang="en-US" b="0" i="0" dirty="0">
                <a:solidFill>
                  <a:srgbClr val="D1D5DB"/>
                </a:solidFill>
                <a:effectLst/>
                <a:latin typeface="Söhne"/>
              </a:rPr>
              <a:t> The dataset consists of 32,563 individual records, each representing a person, and 15 attributes that describe various aspects of their lives.</a:t>
            </a:r>
          </a:p>
          <a:p>
            <a:pPr algn="l">
              <a:buFont typeface="Arial" panose="020B0604020202020204" pitchFamily="34" charset="0"/>
              <a:buChar char="•"/>
            </a:pPr>
            <a:r>
              <a:rPr lang="en-US" b="1" i="0" dirty="0">
                <a:solidFill>
                  <a:srgbClr val="D1D5DB"/>
                </a:solidFill>
                <a:effectLst/>
                <a:latin typeface="Söhne"/>
              </a:rPr>
              <a:t>Data Types:</a:t>
            </a:r>
            <a:r>
              <a:rPr lang="en-US" b="0" i="0" dirty="0">
                <a:solidFill>
                  <a:srgbClr val="D1D5DB"/>
                </a:solidFill>
                <a:effectLst/>
                <a:latin typeface="Söhne"/>
              </a:rPr>
              <a:t> The dataset contains a mix of data types, including both categorical and numerical features. These features provide a rich source of information for analysis.</a:t>
            </a:r>
          </a:p>
          <a:p>
            <a:pPr algn="l">
              <a:buFont typeface="Arial" panose="020B0604020202020204" pitchFamily="34" charset="0"/>
              <a:buChar char="•"/>
            </a:pPr>
            <a:r>
              <a:rPr lang="en-US" b="1" i="0" dirty="0">
                <a:solidFill>
                  <a:srgbClr val="D1D5DB"/>
                </a:solidFill>
                <a:effectLst/>
                <a:latin typeface="Söhne"/>
              </a:rPr>
              <a:t>Target Variable:</a:t>
            </a:r>
            <a:r>
              <a:rPr lang="en-US" b="0" i="0" dirty="0">
                <a:solidFill>
                  <a:srgbClr val="D1D5DB"/>
                </a:solidFill>
                <a:effectLst/>
                <a:latin typeface="Söhne"/>
              </a:rPr>
              <a:t> At the heart of our analysis is the target variable, which is 'income.' This variable categorizes individuals into two classes: those whose income is above a certain threshold (usually $50,000) and those below it.</a:t>
            </a:r>
          </a:p>
          <a:p>
            <a:pPr algn="l">
              <a:buFont typeface="Arial" panose="020B0604020202020204" pitchFamily="34" charset="0"/>
              <a:buChar char="•"/>
            </a:pPr>
            <a:r>
              <a:rPr lang="en-US" b="1" i="0" dirty="0">
                <a:solidFill>
                  <a:srgbClr val="D1D5DB"/>
                </a:solidFill>
                <a:effectLst/>
                <a:latin typeface="Söhne"/>
              </a:rPr>
              <a:t>Features:</a:t>
            </a:r>
            <a:r>
              <a:rPr lang="en-US" b="0" i="0" dirty="0">
                <a:solidFill>
                  <a:srgbClr val="D1D5DB"/>
                </a:solidFill>
                <a:effectLst/>
                <a:latin typeface="Söhne"/>
              </a:rPr>
              <a:t> Some of the key features in the dataset include 'age,' 'education,' 'occupation,' 'marital status,' 'relationship,' 'hours per week worked,' and more. These features will play a crucial role in our analysis and prediction.</a:t>
            </a:r>
          </a:p>
          <a:p>
            <a:pPr algn="l">
              <a:buFont typeface="Arial" panose="020B0604020202020204" pitchFamily="34" charset="0"/>
              <a:buChar char="•"/>
            </a:pPr>
            <a:r>
              <a:rPr lang="en-US" b="1" i="0" dirty="0">
                <a:solidFill>
                  <a:srgbClr val="D1D5DB"/>
                </a:solidFill>
                <a:effectLst/>
                <a:latin typeface="Söhne"/>
              </a:rPr>
              <a:t>Missing Values:</a:t>
            </a:r>
            <a:r>
              <a:rPr lang="en-US" b="0" i="0" dirty="0">
                <a:solidFill>
                  <a:srgbClr val="D1D5DB"/>
                </a:solidFill>
                <a:effectLst/>
                <a:latin typeface="Söhne"/>
              </a:rPr>
              <a:t> It's important to note that the dataset may contain missing values, which we will need to handle during the preprocessing stage to ensure the quality of our analysis.</a:t>
            </a:r>
          </a:p>
          <a:p>
            <a:pPr algn="l">
              <a:buFont typeface="Arial" panose="020B0604020202020204" pitchFamily="34" charset="0"/>
              <a:buChar char="•"/>
            </a:pPr>
            <a:r>
              <a:rPr lang="en-US" b="1" i="0" dirty="0">
                <a:solidFill>
                  <a:srgbClr val="D1D5DB"/>
                </a:solidFill>
                <a:effectLst/>
                <a:latin typeface="Söhne"/>
              </a:rPr>
              <a:t>Data Preprocessing:</a:t>
            </a:r>
            <a:r>
              <a:rPr lang="en-US" b="0" i="0" dirty="0">
                <a:solidFill>
                  <a:srgbClr val="D1D5DB"/>
                </a:solidFill>
                <a:effectLst/>
                <a:latin typeface="Söhne"/>
              </a:rPr>
              <a:t> To prepare the data for machine learning, we will perform data preprocessing tasks such as encoding categorical variables, scaling numerical features, and handling any missing data.</a:t>
            </a:r>
          </a:p>
          <a:p>
            <a:endParaRPr lang="en-US" dirty="0"/>
          </a:p>
        </p:txBody>
      </p:sp>
    </p:spTree>
    <p:extLst>
      <p:ext uri="{BB962C8B-B14F-4D97-AF65-F5344CB8AC3E}">
        <p14:creationId xmlns:p14="http://schemas.microsoft.com/office/powerpoint/2010/main" val="4153712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2684-5D6A-5856-B7BE-9B6D51B1832C}"/>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5B13C99E-E62C-3F7F-AB27-291A890C6B84}"/>
              </a:ext>
            </a:extLst>
          </p:cNvPr>
          <p:cNvPicPr>
            <a:picLocks noChangeAspect="1"/>
          </p:cNvPicPr>
          <p:nvPr/>
        </p:nvPicPr>
        <p:blipFill>
          <a:blip r:embed="rId2"/>
          <a:stretch>
            <a:fillRect/>
          </a:stretch>
        </p:blipFill>
        <p:spPr>
          <a:xfrm>
            <a:off x="878445" y="944400"/>
            <a:ext cx="9396274" cy="5532599"/>
          </a:xfrm>
          <a:prstGeom prst="rect">
            <a:avLst/>
          </a:prstGeom>
        </p:spPr>
      </p:pic>
      <p:sp>
        <p:nvSpPr>
          <p:cNvPr id="7" name="Content Placeholder 6">
            <a:extLst>
              <a:ext uri="{FF2B5EF4-FFF2-40B4-BE49-F238E27FC236}">
                <a16:creationId xmlns:a16="http://schemas.microsoft.com/office/drawing/2014/main" id="{A3F2EE3F-3ACA-9E0C-D4F0-3F6A880220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25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7AFE-74E1-C420-EDE4-FA4880A067FB}"/>
              </a:ext>
            </a:extLst>
          </p:cNvPr>
          <p:cNvSpPr>
            <a:spLocks noGrp="1"/>
          </p:cNvSpPr>
          <p:nvPr>
            <p:ph type="title"/>
          </p:nvPr>
        </p:nvSpPr>
        <p:spPr>
          <a:xfrm>
            <a:off x="673005" y="470648"/>
            <a:ext cx="9404723" cy="1400530"/>
          </a:xfrm>
        </p:spPr>
        <p:txBody>
          <a:bodyPr/>
          <a:lstStyle/>
          <a:p>
            <a:r>
              <a:rPr lang="en-US" dirty="0"/>
              <a:t>Data Visualization</a:t>
            </a:r>
          </a:p>
        </p:txBody>
      </p:sp>
      <p:pic>
        <p:nvPicPr>
          <p:cNvPr id="1028" name="Picture 4">
            <a:extLst>
              <a:ext uri="{FF2B5EF4-FFF2-40B4-BE49-F238E27FC236}">
                <a16:creationId xmlns:a16="http://schemas.microsoft.com/office/drawing/2014/main" id="{CB7F2999-40F8-BEE0-104F-F3DA8BA04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020" y="1771446"/>
            <a:ext cx="5419725" cy="4457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F0F9545-CB98-F072-989C-E8066A1E47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6002" y="1763302"/>
            <a:ext cx="4884516" cy="4465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55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124D-4B5B-7AF2-20BE-1F60EF27BB1A}"/>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30330F63-3D47-A570-70DD-FF6815D4D9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709" y="1539484"/>
            <a:ext cx="4485874" cy="4194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4B74F99-E2F1-5423-B627-EAA8769E6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472" y="2156491"/>
            <a:ext cx="6310032" cy="327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309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270</TotalTime>
  <Words>1474</Words>
  <Application>Microsoft Office PowerPoint</Application>
  <PresentationFormat>Widescreen</PresentationFormat>
  <Paragraphs>112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Century Gothic</vt:lpstr>
      <vt:lpstr>Courier New</vt:lpstr>
      <vt:lpstr>Söhne</vt:lpstr>
      <vt:lpstr>Wingdings</vt:lpstr>
      <vt:lpstr>Wingdings 3</vt:lpstr>
      <vt:lpstr>Ion</vt:lpstr>
      <vt:lpstr>       Income Classification  </vt:lpstr>
      <vt:lpstr>By: Zuhayr Zia 2203A52065</vt:lpstr>
      <vt:lpstr>Problem Statement</vt:lpstr>
      <vt:lpstr>Importance:</vt:lpstr>
      <vt:lpstr>Introduction:</vt:lpstr>
      <vt:lpstr>Understanding the Dataset</vt:lpstr>
      <vt:lpstr>PowerPoint Presentation</vt:lpstr>
      <vt:lpstr>Data Visualization</vt:lpstr>
      <vt:lpstr>PowerPoint Presentation</vt:lpstr>
      <vt:lpstr>PowerPoint Presentation</vt:lpstr>
      <vt:lpstr>PowerPoint Presentation</vt:lpstr>
      <vt:lpstr>PowerPoint Presentation</vt:lpstr>
      <vt:lpstr>Machine Learning and AI Implementation</vt:lpstr>
      <vt:lpstr>PowerPoint Presentation</vt:lpstr>
      <vt:lpstr>Classification?</vt:lpstr>
      <vt:lpstr>Utilizing Classification to determine annual Income range (&lt;=/&gt;=50k$)</vt:lpstr>
      <vt:lpstr>Preparing the Data for Analysis</vt:lpstr>
      <vt:lpstr>The Model:</vt:lpstr>
      <vt:lpstr>PowerPoint Presentation</vt:lpstr>
      <vt:lpstr>PowerPoint Presentation</vt:lpstr>
      <vt:lpstr>PowerPoint Presentation</vt:lpstr>
      <vt:lpstr>Overall Performance:</vt:lpstr>
      <vt:lpstr>Conclusions</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Census Income</dc:title>
  <dc:creator>Zuhayr Zia</dc:creator>
  <cp:lastModifiedBy>Zuhayr Zia</cp:lastModifiedBy>
  <cp:revision>11</cp:revision>
  <dcterms:created xsi:type="dcterms:W3CDTF">2023-09-24T17:44:48Z</dcterms:created>
  <dcterms:modified xsi:type="dcterms:W3CDTF">2023-11-07T15:49:20Z</dcterms:modified>
</cp:coreProperties>
</file>