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comments/modernComment_100_438CF9CC.xml" ContentType="application/vnd.ms-powerpoint.comment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7" r:id="rId4"/>
    <p:sldId id="268" r:id="rId5"/>
    <p:sldId id="274" r:id="rId6"/>
    <p:sldId id="280" r:id="rId7"/>
    <p:sldId id="281" r:id="rId8"/>
    <p:sldId id="272" r:id="rId9"/>
    <p:sldId id="271" r:id="rId10"/>
    <p:sldId id="265" r:id="rId11"/>
    <p:sldId id="260" r:id="rId12"/>
    <p:sldId id="283" r:id="rId13"/>
    <p:sldId id="285" r:id="rId14"/>
    <p:sldId id="286" r:id="rId15"/>
    <p:sldId id="276" r:id="rId16"/>
    <p:sldId id="287"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2EDD11-7C58-AD19-F495-DF1983FC37F7}" name="NITHIN ANNARAPU" initials="NA" userId="802d365c310a972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CF991E-FDC0-4A1F-9CCE-119B77D460D2}" v="8" dt="2023-09-24T15:24:58.557"/>
  </p1510:revLst>
</p1510:revInfo>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25" autoAdjust="0"/>
    <p:restoredTop sz="94660"/>
  </p:normalViewPr>
  <p:slideViewPr>
    <p:cSldViewPr snapToGrid="0">
      <p:cViewPr varScale="1">
        <p:scale>
          <a:sx n="69" d="100"/>
          <a:sy n="69" d="100"/>
        </p:scale>
        <p:origin x="-86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0_438CF9CC.xml><?xml version="1.0" encoding="utf-8"?>
<p188:cmLst xmlns:a="http://schemas.openxmlformats.org/drawingml/2006/main" xmlns:r="http://schemas.openxmlformats.org/officeDocument/2006/relationships" xmlns:p188="http://schemas.microsoft.com/office/powerpoint/2018/8/main">
  <p188:cm id="{7CEF79D3-EF81-47DE-B47A-A9F753C8F9FB}" authorId="{B92EDD11-7C58-AD19-F495-DF1983FC37F7}" created="2023-09-24T15:14:06.880">
    <ac:deMkLst xmlns:ac="http://schemas.microsoft.com/office/drawing/2013/main/command">
      <pc:docMk xmlns:pc="http://schemas.microsoft.com/office/powerpoint/2013/main/command"/>
      <pc:sldMk xmlns:pc="http://schemas.microsoft.com/office/powerpoint/2013/main/command" cId="1133312460" sldId="256"/>
      <ac:picMk id="6" creationId="{25F9CD4A-11A3-C22C-337E-D9761477099A}"/>
    </ac:deMkLst>
    <p188:txBody>
      <a:bodyPr/>
      <a:lstStyle/>
      <a:p>
        <a:r>
          <a:rPr lang="en-IN"/>
          <a:t>er</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7E26617-ACB1-4C00-B9F3-2EFDD3120AFC}" type="datetimeFigureOut">
              <a:rPr lang="en-IN" smtClean="0"/>
              <a:pPr/>
              <a:t>06-11-2023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407344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153597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1704992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996723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2329156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2665133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319813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7E26617-ACB1-4C00-B9F3-2EFDD3120AFC}" type="datetimeFigureOut">
              <a:rPr lang="en-IN" smtClean="0"/>
              <a:pPr/>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396810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7E26617-ACB1-4C00-B9F3-2EFDD3120AFC}" type="datetimeFigureOut">
              <a:rPr lang="en-IN" smtClean="0"/>
              <a:pPr/>
              <a:t>06-11-2023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357640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67359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219354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103447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389380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191550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86688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395813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26617-ACB1-4C00-B9F3-2EFDD3120AFC}" type="datetimeFigureOut">
              <a:rPr lang="en-IN" smtClean="0"/>
              <a:pPr/>
              <a:t>06-11-2023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46684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E26617-ACB1-4C00-B9F3-2EFDD3120AFC}" type="datetimeFigureOut">
              <a:rPr lang="en-IN" smtClean="0"/>
              <a:pPr/>
              <a:t>06-11-2023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CF6E9D7-6F56-4F37-9832-A1CDF4BD3918}" type="slidenum">
              <a:rPr lang="en-IN" smtClean="0"/>
              <a:pPr/>
              <a:t>‹#›</a:t>
            </a:fld>
            <a:endParaRPr lang="en-IN"/>
          </a:p>
        </p:txBody>
      </p:sp>
    </p:spTree>
    <p:extLst>
      <p:ext uri="{BB962C8B-B14F-4D97-AF65-F5344CB8AC3E}">
        <p14:creationId xmlns="" xmlns:p14="http://schemas.microsoft.com/office/powerpoint/2010/main" val="8880302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438CF9CC.xm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68BC32-728E-0C1B-6D36-D9E5B948C576}"/>
              </a:ext>
            </a:extLst>
          </p:cNvPr>
          <p:cNvSpPr>
            <a:spLocks noGrp="1"/>
          </p:cNvSpPr>
          <p:nvPr>
            <p:ph type="ctrTitle"/>
          </p:nvPr>
        </p:nvSpPr>
        <p:spPr>
          <a:xfrm>
            <a:off x="903903" y="1426613"/>
            <a:ext cx="9545218" cy="3041778"/>
          </a:xfrm>
        </p:spPr>
        <p:txBody>
          <a:bodyPr/>
          <a:lstStyle/>
          <a:p>
            <a:pPr algn="ctr"/>
            <a:r>
              <a:rPr lang="en-IN" sz="2400" b="1" i="0" dirty="0">
                <a:effectLst/>
                <a:latin typeface="Sitka Heading" pitchFamily="2" charset="0"/>
              </a:rPr>
              <a:t/>
            </a:r>
            <a:br>
              <a:rPr lang="en-IN" sz="2400" b="1" i="0" dirty="0">
                <a:effectLst/>
                <a:latin typeface="Sitka Heading" pitchFamily="2" charset="0"/>
              </a:rPr>
            </a:br>
            <a:endParaRPr lang="en-IN" sz="2400" b="1" dirty="0">
              <a:latin typeface="Sitka Heading" pitchFamily="2" charset="0"/>
            </a:endParaRPr>
          </a:p>
        </p:txBody>
      </p:sp>
      <p:sp>
        <p:nvSpPr>
          <p:cNvPr id="3" name="Subtitle 2">
            <a:extLst>
              <a:ext uri="{FF2B5EF4-FFF2-40B4-BE49-F238E27FC236}">
                <a16:creationId xmlns="" xmlns:a16="http://schemas.microsoft.com/office/drawing/2014/main" id="{5B88D4DA-3BF5-8ACD-CDDC-A54C7EE6DA52}"/>
              </a:ext>
            </a:extLst>
          </p:cNvPr>
          <p:cNvSpPr>
            <a:spLocks noGrp="1"/>
          </p:cNvSpPr>
          <p:nvPr>
            <p:ph type="subTitle" idx="1"/>
          </p:nvPr>
        </p:nvSpPr>
        <p:spPr>
          <a:xfrm>
            <a:off x="7680829" y="4341770"/>
            <a:ext cx="4148249" cy="1996138"/>
          </a:xfrm>
        </p:spPr>
        <p:txBody>
          <a:bodyPr/>
          <a:lstStyle/>
          <a:p>
            <a:endParaRPr lang="en-IN" dirty="0"/>
          </a:p>
        </p:txBody>
      </p:sp>
      <p:sp>
        <p:nvSpPr>
          <p:cNvPr id="9" name="Rectangle 8">
            <a:extLst>
              <a:ext uri="{FF2B5EF4-FFF2-40B4-BE49-F238E27FC236}">
                <a16:creationId xmlns="" xmlns:a16="http://schemas.microsoft.com/office/drawing/2014/main" id="{F0C516CA-0B4B-F434-ADE0-55144A46E403}"/>
              </a:ext>
            </a:extLst>
          </p:cNvPr>
          <p:cNvSpPr/>
          <p:nvPr/>
        </p:nvSpPr>
        <p:spPr>
          <a:xfrm>
            <a:off x="747794" y="1236737"/>
            <a:ext cx="10925175" cy="3847207"/>
          </a:xfrm>
          <a:prstGeom prst="rect">
            <a:avLst/>
          </a:prstGeom>
          <a:noFill/>
        </p:spPr>
        <p:txBody>
          <a:bodyPr wrap="square" lIns="91440" tIns="45720" rIns="91440" bIns="45720">
            <a:spAutoFit/>
          </a:bodyPr>
          <a:lstStyle/>
          <a:p>
            <a:pPr algn="ctr"/>
            <a:endParaRPr lang="en-US" sz="4800" dirty="0">
              <a:ln w="0"/>
              <a:solidFill>
                <a:schemeClr val="bg1">
                  <a:lumMod val="8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4800" dirty="0">
              <a:ln w="0"/>
              <a:solidFill>
                <a:schemeClr val="bg1">
                  <a:lumMod val="8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4800" dirty="0">
              <a:ln w="0"/>
              <a:solidFill>
                <a:schemeClr val="bg1">
                  <a:lumMod val="8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bg1">
                    <a:lumMod val="8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ctr"/>
            <a:endParaRPr lang="en-US" sz="2800" dirty="0">
              <a:ln w="0"/>
              <a:solidFill>
                <a:schemeClr val="bg1">
                  <a:lumMod val="8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4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 xmlns:a16="http://schemas.microsoft.com/office/drawing/2014/main" id="{25F9CD4A-11A3-C22C-337E-D976147709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89600" y="461818"/>
            <a:ext cx="6057641" cy="5911273"/>
          </a:xfrm>
          <a:prstGeom prst="rect">
            <a:avLst/>
          </a:prstGeom>
        </p:spPr>
      </p:pic>
      <p:sp>
        <p:nvSpPr>
          <p:cNvPr id="14" name="Rectangle 13">
            <a:extLst>
              <a:ext uri="{FF2B5EF4-FFF2-40B4-BE49-F238E27FC236}">
                <a16:creationId xmlns="" xmlns:a16="http://schemas.microsoft.com/office/drawing/2014/main" id="{931580B4-9099-3F57-AB4C-58CDD629E646}"/>
              </a:ext>
            </a:extLst>
          </p:cNvPr>
          <p:cNvSpPr/>
          <p:nvPr/>
        </p:nvSpPr>
        <p:spPr>
          <a:xfrm>
            <a:off x="563418" y="849746"/>
            <a:ext cx="4932218" cy="4739759"/>
          </a:xfrm>
          <a:prstGeom prst="rect">
            <a:avLst/>
          </a:prstGeom>
          <a:noFill/>
        </p:spPr>
        <p:txBody>
          <a:bodyPr wrap="square" lIns="91440" tIns="45720" rIns="91440" bIns="45720">
            <a:spAutoFit/>
          </a:bodyPr>
          <a:lstStyle/>
          <a:p>
            <a:pPr algn="ctr"/>
            <a:r>
              <a:rPr lang="en-US" sz="3200" dirty="0">
                <a:ln w="0"/>
                <a:solidFill>
                  <a:schemeClr val="bg1"/>
                </a:solidFill>
                <a:effectLst>
                  <a:outerShdw blurRad="38100" dist="19050" dir="2700000" algn="tl" rotWithShape="0">
                    <a:schemeClr val="dk1">
                      <a:alpha val="40000"/>
                    </a:schemeClr>
                  </a:outerShdw>
                </a:effectLst>
                <a:latin typeface="Calibri" pitchFamily="34" charset="0"/>
                <a:cs typeface="Calibri" pitchFamily="34" charset="0"/>
              </a:rPr>
              <a:t>Student Dropout And</a:t>
            </a:r>
          </a:p>
          <a:p>
            <a:pPr algn="ctr"/>
            <a:r>
              <a:rPr lang="en-US" sz="3200" dirty="0">
                <a:ln w="0"/>
                <a:solidFill>
                  <a:schemeClr val="bg1"/>
                </a:solidFill>
                <a:effectLst>
                  <a:outerShdw blurRad="38100" dist="19050" dir="2700000" algn="tl" rotWithShape="0">
                    <a:schemeClr val="dk1">
                      <a:alpha val="40000"/>
                    </a:schemeClr>
                  </a:outerShdw>
                </a:effectLst>
                <a:latin typeface="Calibri" pitchFamily="34" charset="0"/>
                <a:cs typeface="Calibri" pitchFamily="34" charset="0"/>
              </a:rPr>
              <a:t> Academic Success Prediction</a:t>
            </a: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r>
              <a:rPr lang="en-US" b="0" cap="none" spc="0" dirty="0">
                <a:ln w="0"/>
                <a:solidFill>
                  <a:schemeClr val="bg1"/>
                </a:solidFill>
                <a:effectLst>
                  <a:outerShdw blurRad="38100" dist="19050" dir="2700000" algn="tl" rotWithShape="0">
                    <a:schemeClr val="dk1">
                      <a:alpha val="40000"/>
                    </a:schemeClr>
                  </a:outerShdw>
                </a:effectLst>
              </a:rPr>
              <a:t>BY</a:t>
            </a: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r>
              <a:rPr lang="en-US" sz="3200" b="0" cap="none" spc="0" dirty="0" err="1">
                <a:ln w="0"/>
                <a:solidFill>
                  <a:schemeClr val="bg1"/>
                </a:solidFill>
                <a:effectLst>
                  <a:outerShdw blurRad="38100" dist="19050" dir="2700000" algn="tl" rotWithShape="0">
                    <a:schemeClr val="dk1">
                      <a:alpha val="40000"/>
                    </a:schemeClr>
                  </a:outerShdw>
                </a:effectLst>
                <a:latin typeface="Calibri" pitchFamily="34" charset="0"/>
                <a:cs typeface="Calibri" pitchFamily="34" charset="0"/>
              </a:rPr>
              <a:t>B.Gopikrishna</a:t>
            </a:r>
            <a:endParaRPr lang="en-US" sz="3200" b="0" cap="none" spc="0" dirty="0">
              <a:ln w="0"/>
              <a:solidFill>
                <a:schemeClr val="bg1"/>
              </a:solidFill>
              <a:effectLst>
                <a:outerShdw blurRad="38100" dist="19050" dir="2700000" algn="tl" rotWithShape="0">
                  <a:schemeClr val="dk1">
                    <a:alpha val="40000"/>
                  </a:schemeClr>
                </a:outerShdw>
              </a:effectLst>
              <a:latin typeface="Calibri" pitchFamily="34" charset="0"/>
              <a:cs typeface="Calibri" pitchFamily="34" charset="0"/>
            </a:endParaRPr>
          </a:p>
          <a:p>
            <a:pPr algn="ctr"/>
            <a:r>
              <a:rPr lang="en-US" sz="3200" dirty="0">
                <a:ln w="0"/>
                <a:solidFill>
                  <a:schemeClr val="bg1"/>
                </a:solidFill>
                <a:effectLst>
                  <a:outerShdw blurRad="38100" dist="19050" dir="2700000" algn="tl" rotWithShape="0">
                    <a:schemeClr val="dk1">
                      <a:alpha val="40000"/>
                    </a:schemeClr>
                  </a:outerShdw>
                </a:effectLst>
                <a:latin typeface="Calibri" pitchFamily="34" charset="0"/>
                <a:cs typeface="Calibri" pitchFamily="34" charset="0"/>
              </a:rPr>
              <a:t>2203A52076</a:t>
            </a:r>
          </a:p>
          <a:p>
            <a:pPr algn="ctr"/>
            <a:endParaRPr lang="en-US" sz="3200" dirty="0">
              <a:ln w="0"/>
              <a:solidFill>
                <a:schemeClr val="bg1"/>
              </a:solidFill>
              <a:effectLst>
                <a:outerShdw blurRad="38100" dist="19050" dir="2700000" algn="tl" rotWithShape="0">
                  <a:schemeClr val="dk1">
                    <a:alpha val="40000"/>
                  </a:schemeClr>
                </a:outerShdw>
              </a:effectLst>
            </a:endParaRPr>
          </a:p>
          <a:p>
            <a:pPr algn="ctr"/>
            <a:r>
              <a:rPr lang="en-US" sz="2000" dirty="0">
                <a:ln w="0"/>
                <a:solidFill>
                  <a:schemeClr val="bg1"/>
                </a:solidFill>
                <a:effectLst>
                  <a:outerShdw blurRad="38100" dist="19050" dir="2700000" algn="tl" rotWithShape="0">
                    <a:schemeClr val="dk1">
                      <a:alpha val="40000"/>
                    </a:schemeClr>
                  </a:outerShdw>
                </a:effectLst>
                <a:latin typeface="Calibri" pitchFamily="34" charset="0"/>
                <a:cs typeface="Calibri" pitchFamily="34" charset="0"/>
              </a:rPr>
              <a:t>Under the guidance of</a:t>
            </a:r>
          </a:p>
          <a:p>
            <a:pPr algn="ctr"/>
            <a:r>
              <a:rPr lang="en-US" sz="3600" dirty="0" err="1">
                <a:ln w="0"/>
                <a:solidFill>
                  <a:schemeClr val="bg1"/>
                </a:solidFill>
                <a:effectLst>
                  <a:outerShdw blurRad="38100" dist="19050" dir="2700000" algn="tl" rotWithShape="0">
                    <a:schemeClr val="dk1">
                      <a:alpha val="40000"/>
                    </a:schemeClr>
                  </a:outerShdw>
                </a:effectLst>
                <a:latin typeface="Calibri" pitchFamily="34" charset="0"/>
                <a:cs typeface="Calibri" pitchFamily="34" charset="0"/>
              </a:rPr>
              <a:t>Mr.D.Ramesh</a:t>
            </a:r>
            <a:endParaRPr lang="en-US" sz="3600" b="0" cap="none" spc="0" dirty="0">
              <a:ln w="0"/>
              <a:solidFill>
                <a:schemeClr val="bg1"/>
              </a:solidFill>
              <a:effectLst>
                <a:outerShdw blurRad="38100" dist="19050" dir="2700000" algn="tl" rotWithShape="0">
                  <a:schemeClr val="dk1">
                    <a:alpha val="40000"/>
                  </a:schemeClr>
                </a:outerShdw>
              </a:effectLst>
              <a:latin typeface="Calibri" pitchFamily="34" charset="0"/>
              <a:cs typeface="Calibri" pitchFamily="34" charset="0"/>
            </a:endParaRPr>
          </a:p>
        </p:txBody>
      </p:sp>
    </p:spTree>
    <p:extLst>
      <p:ext uri="{BB962C8B-B14F-4D97-AF65-F5344CB8AC3E}">
        <p14:creationId xmlns="" xmlns:p14="http://schemas.microsoft.com/office/powerpoint/2010/main" val="1133312460"/>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24A1AD-3A48-6D0F-305F-E0006F0385EA}"/>
              </a:ext>
            </a:extLst>
          </p:cNvPr>
          <p:cNvSpPr>
            <a:spLocks noGrp="1"/>
          </p:cNvSpPr>
          <p:nvPr>
            <p:ph type="title"/>
          </p:nvPr>
        </p:nvSpPr>
        <p:spPr/>
        <p:txBody>
          <a:bodyPr/>
          <a:lstStyle/>
          <a:p>
            <a:r>
              <a:rPr lang="en-US" sz="3600" b="0" cap="none" spc="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Perceptron learning</a:t>
            </a:r>
            <a:endParaRPr lang="en-IN" dirty="0">
              <a:solidFill>
                <a:schemeClr val="bg1"/>
              </a:solidFill>
            </a:endParaRPr>
          </a:p>
        </p:txBody>
      </p:sp>
      <p:sp>
        <p:nvSpPr>
          <p:cNvPr id="3" name="Content Placeholder 2">
            <a:extLst>
              <a:ext uri="{FF2B5EF4-FFF2-40B4-BE49-F238E27FC236}">
                <a16:creationId xmlns="" xmlns:a16="http://schemas.microsoft.com/office/drawing/2014/main" id="{D8E6BB4E-B24F-F6DD-C9CD-2D891F3C4953}"/>
              </a:ext>
            </a:extLst>
          </p:cNvPr>
          <p:cNvSpPr>
            <a:spLocks noGrp="1"/>
          </p:cNvSpPr>
          <p:nvPr>
            <p:ph idx="1"/>
          </p:nvPr>
        </p:nvSpPr>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Perceptron learning is a binary linear classification algorithm in machine learning. It aims to separate two classes by finding a hyperplane in feature space. It iteratively updates weights based on misclassified examples, moving the hyperplane closer to correct classification. This continues until all examples are correctly classified or a predefined limit is reached. While simple and effective for linearly separable data, </a:t>
            </a:r>
            <a:r>
              <a:rPr lang="en-US" sz="2000" dirty="0" err="1">
                <a:latin typeface="Calibri" panose="020F0502020204030204" pitchFamily="34" charset="0"/>
                <a:ea typeface="Calibri" panose="020F0502020204030204" pitchFamily="34" charset="0"/>
                <a:cs typeface="Calibri" panose="020F0502020204030204" pitchFamily="34" charset="0"/>
              </a:rPr>
              <a:t>perceptrons</a:t>
            </a:r>
            <a:r>
              <a:rPr lang="en-US" sz="2000" dirty="0">
                <a:latin typeface="Calibri" panose="020F0502020204030204" pitchFamily="34" charset="0"/>
                <a:ea typeface="Calibri" panose="020F0502020204030204" pitchFamily="34" charset="0"/>
                <a:cs typeface="Calibri" panose="020F0502020204030204" pitchFamily="34" charset="0"/>
              </a:rPr>
              <a:t> have limitations for more complex patterns. Multi-layer </a:t>
            </a:r>
            <a:r>
              <a:rPr lang="en-US" sz="2000" dirty="0" err="1">
                <a:latin typeface="Calibri" panose="020F0502020204030204" pitchFamily="34" charset="0"/>
                <a:ea typeface="Calibri" panose="020F0502020204030204" pitchFamily="34" charset="0"/>
                <a:cs typeface="Calibri" panose="020F0502020204030204" pitchFamily="34" charset="0"/>
              </a:rPr>
              <a:t>perceptrons</a:t>
            </a:r>
            <a:r>
              <a:rPr lang="en-US" sz="2000" dirty="0">
                <a:latin typeface="Calibri" panose="020F0502020204030204" pitchFamily="34" charset="0"/>
                <a:ea typeface="Calibri" panose="020F0502020204030204" pitchFamily="34" charset="0"/>
                <a:cs typeface="Calibri" panose="020F0502020204030204" pitchFamily="34" charset="0"/>
              </a:rPr>
              <a:t> (neural networks) address these limitations by stacking </a:t>
            </a:r>
            <a:r>
              <a:rPr lang="en-US" sz="2000" dirty="0" err="1">
                <a:latin typeface="Calibri" panose="020F0502020204030204" pitchFamily="34" charset="0"/>
                <a:ea typeface="Calibri" panose="020F0502020204030204" pitchFamily="34" charset="0"/>
                <a:cs typeface="Calibri" panose="020F0502020204030204" pitchFamily="34" charset="0"/>
              </a:rPr>
              <a:t>perceptrons</a:t>
            </a:r>
            <a:r>
              <a:rPr lang="en-US" sz="2000" dirty="0">
                <a:latin typeface="Calibri" panose="020F0502020204030204" pitchFamily="34" charset="0"/>
                <a:ea typeface="Calibri" panose="020F0502020204030204" pitchFamily="34" charset="0"/>
                <a:cs typeface="Calibri" panose="020F0502020204030204" pitchFamily="34" charset="0"/>
              </a:rPr>
              <a:t> in layers, enabling them to learn complex relationships in data</a:t>
            </a:r>
            <a:r>
              <a:rPr lang="en-US" sz="2400" dirty="0"/>
              <a:t>.</a:t>
            </a:r>
            <a:endParaRPr lang="en-IN" sz="2400" dirty="0"/>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75873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FA234A-2EA1-3411-40FF-1BEEC9A7CDD7}"/>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Support Vector Machine (SVM)</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9498E776-84C0-296E-B1FC-5838D3C59027}"/>
              </a:ext>
            </a:extLst>
          </p:cNvPr>
          <p:cNvSpPr>
            <a:spLocks noGrp="1"/>
          </p:cNvSpPr>
          <p:nvPr>
            <p:ph idx="1"/>
          </p:nvPr>
        </p:nvSpPr>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A Support Vector Machine (SVM) is a powerful machine learning model used for classification and regression tasks. It works by finding the optimal hyperplane that best separates different classes of data points, maximizing the margin between them. SVMs are known for their versatility and ability to handle both linear and non-linear datasets through various kernel functions. This model is widely used in applications like image classification, text categorization, and bioinformatics due to its ability to make accurate predictions while minimizing overfitting. SVMs are favored for their robust performance and interpretability, making them a valuable tool in the field of machine learning.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2700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idx="1"/>
          </p:nvPr>
        </p:nvSpPr>
        <p:spPr/>
        <p:txBody>
          <a:bodyPr/>
          <a:lstStyle/>
          <a:p>
            <a:r>
              <a:rPr lang="en-US" sz="2800" dirty="0" smtClean="0">
                <a:solidFill>
                  <a:schemeClr val="tx1"/>
                </a:solidFill>
                <a:latin typeface="Calibri" pitchFamily="34" charset="0"/>
                <a:cs typeface="Calibri" pitchFamily="34" charset="0"/>
              </a:rPr>
              <a:t>Ridge Regression is an adaptation of the popular and widely used linear regression algorithm. It enhances regular linear regression by slightly changing its cost function, which results in less </a:t>
            </a:r>
            <a:r>
              <a:rPr lang="en-US" sz="2800" dirty="0" err="1" smtClean="0">
                <a:solidFill>
                  <a:schemeClr val="tx1"/>
                </a:solidFill>
                <a:latin typeface="Calibri" pitchFamily="34" charset="0"/>
                <a:cs typeface="Calibri" pitchFamily="34" charset="0"/>
              </a:rPr>
              <a:t>overfit</a:t>
            </a:r>
            <a:r>
              <a:rPr lang="en-US" sz="2800" dirty="0" smtClean="0">
                <a:solidFill>
                  <a:schemeClr val="tx1"/>
                </a:solidFill>
                <a:latin typeface="Calibri" pitchFamily="34" charset="0"/>
                <a:cs typeface="Calibri" pitchFamily="34" charset="0"/>
              </a:rPr>
              <a:t> models.</a:t>
            </a:r>
            <a:endParaRPr lang="en-IN" sz="2800" dirty="0" smtClean="0">
              <a:solidFill>
                <a:schemeClr val="tx1"/>
              </a:solidFill>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sp>
        <p:nvSpPr>
          <p:cNvPr id="3" name="Content Placeholder 2"/>
          <p:cNvSpPr>
            <a:spLocks noGrp="1"/>
          </p:cNvSpPr>
          <p:nvPr>
            <p:ph idx="1"/>
          </p:nvPr>
        </p:nvSpPr>
        <p:spPr/>
        <p:txBody>
          <a:bodyPr/>
          <a:lstStyle/>
          <a:p>
            <a:r>
              <a:rPr lang="en-US" sz="2800" dirty="0" smtClean="0">
                <a:solidFill>
                  <a:schemeClr val="tx1"/>
                </a:solidFill>
                <a:latin typeface="Calibri" pitchFamily="34" charset="0"/>
                <a:cs typeface="Calibri" pitchFamily="34" charset="0"/>
              </a:rPr>
              <a:t>LASSO regression, also known as L1 regularization, is a popular technique used in statistical modeling and machine learning to estimate the relationships between variables and make predictions</a:t>
            </a:r>
            <a:r>
              <a:rPr lang="en-US" sz="2800" dirty="0" smtClean="0">
                <a:solidFill>
                  <a:schemeClr val="tx1"/>
                </a:solidFill>
                <a:latin typeface="Poppins" panose="020B0502040204020203" pitchFamily="2" charset="0"/>
              </a:rPr>
              <a:t>.</a:t>
            </a:r>
            <a:endParaRPr lang="en-IN" sz="2800" dirty="0" smtClean="0">
              <a:solidFill>
                <a:schemeClr val="tx1"/>
              </a:solidFil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US" dirty="0"/>
          </a:p>
        </p:txBody>
      </p:sp>
      <p:sp>
        <p:nvSpPr>
          <p:cNvPr id="3" name="Content Placeholder 2"/>
          <p:cNvSpPr>
            <a:spLocks noGrp="1"/>
          </p:cNvSpPr>
          <p:nvPr>
            <p:ph idx="1"/>
          </p:nvPr>
        </p:nvSpPr>
        <p:spPr/>
        <p:txBody>
          <a:bodyPr/>
          <a:lstStyle/>
          <a:p>
            <a:r>
              <a:rPr lang="en-US" sz="2400" dirty="0" smtClean="0">
                <a:solidFill>
                  <a:schemeClr val="tx1"/>
                </a:solidFill>
                <a:latin typeface="Calibri" pitchFamily="34" charset="0"/>
                <a:cs typeface="Calibri" pitchFamily="34" charset="0"/>
              </a:rPr>
              <a:t>KNN is a simple, supervised machine learning (ML) algorithm that can be used for classification or regression tasks - and is also frequently used in missing value imputation. It is based on the idea that the observations closest to a given data point are the most "similar" observations in a data set, and we can therefore classify unforeseen points based on the values of the closest existing points. By choosing </a:t>
            </a:r>
            <a:r>
              <a:rPr lang="en-US" sz="2400" i="1" dirty="0" smtClean="0">
                <a:solidFill>
                  <a:schemeClr val="tx1"/>
                </a:solidFill>
                <a:latin typeface="Calibri" pitchFamily="34" charset="0"/>
                <a:cs typeface="Calibri" pitchFamily="34" charset="0"/>
              </a:rPr>
              <a:t>K</a:t>
            </a:r>
            <a:r>
              <a:rPr lang="en-US" sz="2400" dirty="0" smtClean="0">
                <a:solidFill>
                  <a:schemeClr val="tx1"/>
                </a:solidFill>
                <a:latin typeface="Calibri" pitchFamily="34" charset="0"/>
                <a:cs typeface="Calibri" pitchFamily="34" charset="0"/>
              </a:rPr>
              <a:t>, the user can select the number of nearby observations to use in the algorithm.</a:t>
            </a:r>
            <a:endParaRPr lang="en-IN" sz="2400" dirty="0" smtClean="0">
              <a:solidFill>
                <a:schemeClr val="tx1"/>
              </a:solidFill>
              <a:latin typeface="Calibri" pitchFamily="34" charset="0"/>
              <a:cs typeface="Calibri"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A5B2FE-9D3C-2C68-0C61-1E8569272298}"/>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Conclusion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F0F44122-69F5-39D3-35E7-4D87CAF2DC56}"/>
              </a:ext>
            </a:extLst>
          </p:cNvPr>
          <p:cNvSpPr>
            <a:spLocks noGrp="1"/>
          </p:cNvSpPr>
          <p:nvPr>
            <p:ph idx="1"/>
          </p:nvPr>
        </p:nvSpPr>
        <p:spPr>
          <a:xfrm>
            <a:off x="1154954" y="2603500"/>
            <a:ext cx="8825659" cy="3648010"/>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student dropout and academic success prediction dataset holds significant potential for improving educational outcomes and reducing dropout rates. By leveraging machine learning models and data-driven insights, we can identify at-risk students early, enabling timely interventions and tailored support systems. This dataset not only aids in understanding the complex factors influencing student success but also empowers educators and policymakers to implement proactive measures. With the right strategies and predictive tools, we can strive towards fostering a more inclusive, equitable, and successful educational environment for all students, ultimately contributing to their brighter futures and the overall betterment of society.</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4057852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00728"/>
            <a:ext cx="8825658" cy="1653308"/>
          </a:xfrm>
        </p:spPr>
        <p:txBody>
          <a:bodyPr/>
          <a:lstStyle/>
          <a:p>
            <a:r>
              <a:rPr lang="en-US" sz="2000" dirty="0" smtClean="0">
                <a:latin typeface="Calibri" pitchFamily="34" charset="0"/>
                <a:cs typeface="Calibri" pitchFamily="34" charset="0"/>
              </a:rPr>
              <a:t>GITHUB LINK:</a:t>
            </a:r>
            <a:endParaRPr lang="en-US" sz="2000" dirty="0">
              <a:latin typeface="Calibri" pitchFamily="34" charset="0"/>
              <a:cs typeface="Calibri" pitchFamily="34" charset="0"/>
            </a:endParaRPr>
          </a:p>
        </p:txBody>
      </p:sp>
      <p:sp>
        <p:nvSpPr>
          <p:cNvPr id="3" name="Subtitle 2"/>
          <p:cNvSpPr>
            <a:spLocks noGrp="1"/>
          </p:cNvSpPr>
          <p:nvPr>
            <p:ph type="subTitle" idx="1"/>
          </p:nvPr>
        </p:nvSpPr>
        <p:spPr>
          <a:xfrm>
            <a:off x="1154955" y="2918691"/>
            <a:ext cx="8825658" cy="2720109"/>
          </a:xfrm>
        </p:spPr>
        <p:txBody>
          <a:bodyPr/>
          <a:lstStyle/>
          <a:p>
            <a:r>
              <a:rPr lang="en-US" dirty="0" smtClean="0"/>
              <a:t>https://github.com/2203A52076/2203A52076-Student-dropout-and-academic-success-prediction-review-2-.git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C9C57-CC50-C17F-7DF7-2CF691156813}"/>
              </a:ext>
            </a:extLst>
          </p:cNvPr>
          <p:cNvSpPr>
            <a:spLocks noGrp="1"/>
          </p:cNvSpPr>
          <p:nvPr>
            <p:ph type="title" idx="4294967295"/>
          </p:nvPr>
        </p:nvSpPr>
        <p:spPr>
          <a:xfrm>
            <a:off x="0" y="973138"/>
            <a:ext cx="8761413" cy="708025"/>
          </a:xfrm>
        </p:spPr>
        <p:txBody>
          <a:bodyPr/>
          <a:lstStyle/>
          <a:p>
            <a:r>
              <a:rPr lang="en-US" sz="4000" b="1" dirty="0"/>
              <a:t>THANK</a:t>
            </a:r>
            <a:endParaRPr lang="en-IN" sz="4000" b="1" dirty="0"/>
          </a:p>
        </p:txBody>
      </p:sp>
      <p:pic>
        <p:nvPicPr>
          <p:cNvPr id="5" name="Content Placeholder 4">
            <a:extLst>
              <a:ext uri="{FF2B5EF4-FFF2-40B4-BE49-F238E27FC236}">
                <a16:creationId xmlns="" xmlns:a16="http://schemas.microsoft.com/office/drawing/2014/main" id="{F2128EB7-BAA3-1154-5C98-9F2E77095B43}"/>
              </a:ext>
            </a:extLst>
          </p:cNvPr>
          <p:cNvPicPr>
            <a:picLocks noGrp="1" noChangeAspect="1"/>
          </p:cNvPicPr>
          <p:nvPr>
            <p:ph idx="4294967295"/>
          </p:nvPr>
        </p:nvPicPr>
        <p:blipFill>
          <a:blip r:embed="rId2">
            <a:extLst>
              <a:ext uri="{28A0092B-C50C-407E-A947-70E740481C1C}">
                <a14:useLocalDpi xmlns="" xmlns:a14="http://schemas.microsoft.com/office/drawing/2010/main" val="0"/>
              </a:ext>
            </a:extLst>
          </a:blip>
          <a:stretch>
            <a:fillRect/>
          </a:stretch>
        </p:blipFill>
        <p:spPr>
          <a:xfrm>
            <a:off x="-76201" y="0"/>
            <a:ext cx="12268201" cy="6858000"/>
          </a:xfrm>
        </p:spPr>
      </p:pic>
    </p:spTree>
    <p:extLst>
      <p:ext uri="{BB962C8B-B14F-4D97-AF65-F5344CB8AC3E}">
        <p14:creationId xmlns="" xmlns:p14="http://schemas.microsoft.com/office/powerpoint/2010/main" val="416593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DB3088-600F-183B-976C-E4CED54AB4AB}"/>
              </a:ext>
            </a:extLst>
          </p:cNvPr>
          <p:cNvSpPr>
            <a:spLocks noGrp="1"/>
          </p:cNvSpPr>
          <p:nvPr>
            <p:ph type="title"/>
          </p:nvPr>
        </p:nvSpPr>
        <p:spPr/>
        <p:txBody>
          <a:bodyPr/>
          <a:lstStyle/>
          <a:p>
            <a:r>
              <a:rPr lang="en-IN" dirty="0"/>
              <a:t>INTRODUCTION</a:t>
            </a:r>
          </a:p>
        </p:txBody>
      </p:sp>
      <p:sp>
        <p:nvSpPr>
          <p:cNvPr id="6" name="Content Placeholder 5">
            <a:extLst>
              <a:ext uri="{FF2B5EF4-FFF2-40B4-BE49-F238E27FC236}">
                <a16:creationId xmlns="" xmlns:a16="http://schemas.microsoft.com/office/drawing/2014/main" id="{A129C9ED-8DE6-0964-739E-0F8819E2FC3F}"/>
              </a:ext>
            </a:extLst>
          </p:cNvPr>
          <p:cNvSpPr>
            <a:spLocks noGrp="1"/>
          </p:cNvSpPr>
          <p:nvPr>
            <p:ph idx="1"/>
          </p:nvPr>
        </p:nvSpPr>
        <p:spPr>
          <a:xfrm>
            <a:off x="1154954" y="2481943"/>
            <a:ext cx="8825659" cy="4404049"/>
          </a:xfrm>
        </p:spPr>
        <p:txBody>
          <a:bodyPr>
            <a:no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Education is a fundamental aspect of human development, offering individuals the opportunity to acquire knowledge, skills, and opportunities for personal and professional growth. However, the educational journey is not without its challenges, and one of the most pressing issues in the realm of education is student dropout. Dropout rates in schools, colleges, and universities have significant implications for individuals, institutions, and society as a whole. On the flip side, predicting and promoting academic success is equally crucial for ensuring that students achieve their full potential and contribute positively to society.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343944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342F445-C280-87AA-F361-BDF33626C72E}"/>
              </a:ext>
            </a:extLst>
          </p:cNvPr>
          <p:cNvSpPr txBox="1"/>
          <p:nvPr/>
        </p:nvSpPr>
        <p:spPr>
          <a:xfrm>
            <a:off x="681135" y="742014"/>
            <a:ext cx="9787812" cy="4893647"/>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Student Dropout:</a:t>
            </a:r>
          </a:p>
          <a:p>
            <a:r>
              <a:rPr lang="en-US" sz="2400" dirty="0">
                <a:latin typeface="Calibri" panose="020F0502020204030204" pitchFamily="34" charset="0"/>
                <a:ea typeface="Calibri" panose="020F0502020204030204" pitchFamily="34" charset="0"/>
                <a:cs typeface="Calibri" panose="020F0502020204030204" pitchFamily="34" charset="0"/>
              </a:rPr>
              <a:t>Student dropout refers to the phenomenon where students discontinue their education before completing a particular academic program or degree. This can occur at various stages of the educational journey, from primary school to higher education. Dropout rates can vary widely based on factors such as socioeconomic background, personal circumstances, and the quality of education provided. High dropout rates can result in negative consequences, including limited career opportunities, reduced earning potential, and a potential burden on social welfare </a:t>
            </a:r>
            <a:r>
              <a:rPr lang="en-US" sz="2400" dirty="0" err="1">
                <a:latin typeface="Calibri" panose="020F0502020204030204" pitchFamily="34" charset="0"/>
                <a:ea typeface="Calibri" panose="020F0502020204030204" pitchFamily="34" charset="0"/>
                <a:cs typeface="Calibri" panose="020F0502020204030204" pitchFamily="34" charset="0"/>
              </a:rPr>
              <a:t>systems.Understanding</a:t>
            </a:r>
            <a:r>
              <a:rPr lang="en-US" sz="2400" dirty="0">
                <a:latin typeface="Calibri" panose="020F0502020204030204" pitchFamily="34" charset="0"/>
                <a:ea typeface="Calibri" panose="020F0502020204030204" pitchFamily="34" charset="0"/>
                <a:cs typeface="Calibri" panose="020F0502020204030204" pitchFamily="34" charset="0"/>
              </a:rPr>
              <a:t> the reasons behind student dropout and developing effective strategies to prevent it are critical goals for educators, policymakers, and researchers. Identifying at-risk students and intervening early to provide support and resources can make a substantial difference in reducing dropout rates.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4112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EC59EFE-1917-C46F-EF3D-A395CC488B89}"/>
              </a:ext>
            </a:extLst>
          </p:cNvPr>
          <p:cNvSpPr txBox="1"/>
          <p:nvPr/>
        </p:nvSpPr>
        <p:spPr>
          <a:xfrm>
            <a:off x="895738" y="503851"/>
            <a:ext cx="10086393" cy="4154984"/>
          </a:xfrm>
          <a:prstGeom prst="rect">
            <a:avLst/>
          </a:prstGeom>
          <a:noFill/>
        </p:spPr>
        <p:txBody>
          <a:bodyPr wrap="square">
            <a:spAutoFit/>
          </a:bodyPr>
          <a:lstStyle/>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Academic Success :</a:t>
            </a:r>
          </a:p>
          <a:p>
            <a:r>
              <a:rPr lang="en-US" sz="2400" dirty="0">
                <a:latin typeface="Calibri" panose="020F0502020204030204" pitchFamily="34" charset="0"/>
                <a:ea typeface="Calibri" panose="020F0502020204030204" pitchFamily="34" charset="0"/>
                <a:cs typeface="Calibri" panose="020F0502020204030204" pitchFamily="34" charset="0"/>
              </a:rPr>
              <a:t>Student academic success is the culmination of effective learning strategies, dedication, and goal-oriented efforts. It involves achieving academic excellence, personal growth, and overall well-being while pursuing educational objectives. Success is not solely measured by grades but also by critical thinking, problem-solving, and adaptability. It requires time management, effective study habits, and a supportive learning environment. Ultimately, student academic success empowers individuals to unlock their full potential and create a promising future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30823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926E5D5B-69B8-2F44-9B01-F1E73A930E24}"/>
              </a:ext>
            </a:extLst>
          </p:cNvPr>
          <p:cNvGraphicFramePr>
            <a:graphicFrameLocks noGrp="1"/>
          </p:cNvGraphicFramePr>
          <p:nvPr>
            <p:extLst>
              <p:ext uri="{D42A27DB-BD31-4B8C-83A1-F6EECF244321}">
                <p14:modId xmlns="" xmlns:p14="http://schemas.microsoft.com/office/powerpoint/2010/main" val="2245608849"/>
              </p:ext>
            </p:extLst>
          </p:nvPr>
        </p:nvGraphicFramePr>
        <p:xfrm>
          <a:off x="76199" y="4073662"/>
          <a:ext cx="12047210" cy="1092696"/>
        </p:xfrm>
        <a:graphic>
          <a:graphicData uri="http://schemas.openxmlformats.org/drawingml/2006/table">
            <a:tbl>
              <a:tblPr>
                <a:tableStyleId>{35758FB7-9AC5-4552-8A53-C91805E547FA}</a:tableStyleId>
              </a:tblPr>
              <a:tblGrid>
                <a:gridCol w="344206">
                  <a:extLst>
                    <a:ext uri="{9D8B030D-6E8A-4147-A177-3AD203B41FA5}">
                      <a16:colId xmlns="" xmlns:a16="http://schemas.microsoft.com/office/drawing/2014/main" val="1664624199"/>
                    </a:ext>
                  </a:extLst>
                </a:gridCol>
                <a:gridCol w="344206">
                  <a:extLst>
                    <a:ext uri="{9D8B030D-6E8A-4147-A177-3AD203B41FA5}">
                      <a16:colId xmlns="" xmlns:a16="http://schemas.microsoft.com/office/drawing/2014/main" val="3310132839"/>
                    </a:ext>
                  </a:extLst>
                </a:gridCol>
                <a:gridCol w="344206">
                  <a:extLst>
                    <a:ext uri="{9D8B030D-6E8A-4147-A177-3AD203B41FA5}">
                      <a16:colId xmlns="" xmlns:a16="http://schemas.microsoft.com/office/drawing/2014/main" val="3968577171"/>
                    </a:ext>
                  </a:extLst>
                </a:gridCol>
                <a:gridCol w="344206">
                  <a:extLst>
                    <a:ext uri="{9D8B030D-6E8A-4147-A177-3AD203B41FA5}">
                      <a16:colId xmlns="" xmlns:a16="http://schemas.microsoft.com/office/drawing/2014/main" val="1491246070"/>
                    </a:ext>
                  </a:extLst>
                </a:gridCol>
                <a:gridCol w="344206">
                  <a:extLst>
                    <a:ext uri="{9D8B030D-6E8A-4147-A177-3AD203B41FA5}">
                      <a16:colId xmlns="" xmlns:a16="http://schemas.microsoft.com/office/drawing/2014/main" val="1904383814"/>
                    </a:ext>
                  </a:extLst>
                </a:gridCol>
                <a:gridCol w="344206">
                  <a:extLst>
                    <a:ext uri="{9D8B030D-6E8A-4147-A177-3AD203B41FA5}">
                      <a16:colId xmlns="" xmlns:a16="http://schemas.microsoft.com/office/drawing/2014/main" val="2347415641"/>
                    </a:ext>
                  </a:extLst>
                </a:gridCol>
                <a:gridCol w="344206">
                  <a:extLst>
                    <a:ext uri="{9D8B030D-6E8A-4147-A177-3AD203B41FA5}">
                      <a16:colId xmlns="" xmlns:a16="http://schemas.microsoft.com/office/drawing/2014/main" val="1682950456"/>
                    </a:ext>
                  </a:extLst>
                </a:gridCol>
                <a:gridCol w="344206">
                  <a:extLst>
                    <a:ext uri="{9D8B030D-6E8A-4147-A177-3AD203B41FA5}">
                      <a16:colId xmlns="" xmlns:a16="http://schemas.microsoft.com/office/drawing/2014/main" val="3218185198"/>
                    </a:ext>
                  </a:extLst>
                </a:gridCol>
                <a:gridCol w="344206">
                  <a:extLst>
                    <a:ext uri="{9D8B030D-6E8A-4147-A177-3AD203B41FA5}">
                      <a16:colId xmlns="" xmlns:a16="http://schemas.microsoft.com/office/drawing/2014/main" val="4222291525"/>
                    </a:ext>
                  </a:extLst>
                </a:gridCol>
                <a:gridCol w="344206">
                  <a:extLst>
                    <a:ext uri="{9D8B030D-6E8A-4147-A177-3AD203B41FA5}">
                      <a16:colId xmlns="" xmlns:a16="http://schemas.microsoft.com/office/drawing/2014/main" val="4014890697"/>
                    </a:ext>
                  </a:extLst>
                </a:gridCol>
                <a:gridCol w="344206">
                  <a:extLst>
                    <a:ext uri="{9D8B030D-6E8A-4147-A177-3AD203B41FA5}">
                      <a16:colId xmlns="" xmlns:a16="http://schemas.microsoft.com/office/drawing/2014/main" val="611823793"/>
                    </a:ext>
                  </a:extLst>
                </a:gridCol>
                <a:gridCol w="344206">
                  <a:extLst>
                    <a:ext uri="{9D8B030D-6E8A-4147-A177-3AD203B41FA5}">
                      <a16:colId xmlns="" xmlns:a16="http://schemas.microsoft.com/office/drawing/2014/main" val="4198085327"/>
                    </a:ext>
                  </a:extLst>
                </a:gridCol>
                <a:gridCol w="344206">
                  <a:extLst>
                    <a:ext uri="{9D8B030D-6E8A-4147-A177-3AD203B41FA5}">
                      <a16:colId xmlns="" xmlns:a16="http://schemas.microsoft.com/office/drawing/2014/main" val="134202193"/>
                    </a:ext>
                  </a:extLst>
                </a:gridCol>
                <a:gridCol w="344206">
                  <a:extLst>
                    <a:ext uri="{9D8B030D-6E8A-4147-A177-3AD203B41FA5}">
                      <a16:colId xmlns="" xmlns:a16="http://schemas.microsoft.com/office/drawing/2014/main" val="1562252094"/>
                    </a:ext>
                  </a:extLst>
                </a:gridCol>
                <a:gridCol w="344206">
                  <a:extLst>
                    <a:ext uri="{9D8B030D-6E8A-4147-A177-3AD203B41FA5}">
                      <a16:colId xmlns="" xmlns:a16="http://schemas.microsoft.com/office/drawing/2014/main" val="1674271235"/>
                    </a:ext>
                  </a:extLst>
                </a:gridCol>
                <a:gridCol w="344206">
                  <a:extLst>
                    <a:ext uri="{9D8B030D-6E8A-4147-A177-3AD203B41FA5}">
                      <a16:colId xmlns="" xmlns:a16="http://schemas.microsoft.com/office/drawing/2014/main" val="2693917111"/>
                    </a:ext>
                  </a:extLst>
                </a:gridCol>
                <a:gridCol w="344206">
                  <a:extLst>
                    <a:ext uri="{9D8B030D-6E8A-4147-A177-3AD203B41FA5}">
                      <a16:colId xmlns="" xmlns:a16="http://schemas.microsoft.com/office/drawing/2014/main" val="2230055558"/>
                    </a:ext>
                  </a:extLst>
                </a:gridCol>
                <a:gridCol w="344206">
                  <a:extLst>
                    <a:ext uri="{9D8B030D-6E8A-4147-A177-3AD203B41FA5}">
                      <a16:colId xmlns="" xmlns:a16="http://schemas.microsoft.com/office/drawing/2014/main" val="201857556"/>
                    </a:ext>
                  </a:extLst>
                </a:gridCol>
                <a:gridCol w="344206">
                  <a:extLst>
                    <a:ext uri="{9D8B030D-6E8A-4147-A177-3AD203B41FA5}">
                      <a16:colId xmlns="" xmlns:a16="http://schemas.microsoft.com/office/drawing/2014/main" val="3785501222"/>
                    </a:ext>
                  </a:extLst>
                </a:gridCol>
                <a:gridCol w="344206">
                  <a:extLst>
                    <a:ext uri="{9D8B030D-6E8A-4147-A177-3AD203B41FA5}">
                      <a16:colId xmlns="" xmlns:a16="http://schemas.microsoft.com/office/drawing/2014/main" val="2371043459"/>
                    </a:ext>
                  </a:extLst>
                </a:gridCol>
                <a:gridCol w="344206">
                  <a:extLst>
                    <a:ext uri="{9D8B030D-6E8A-4147-A177-3AD203B41FA5}">
                      <a16:colId xmlns="" xmlns:a16="http://schemas.microsoft.com/office/drawing/2014/main" val="1357455426"/>
                    </a:ext>
                  </a:extLst>
                </a:gridCol>
                <a:gridCol w="344206">
                  <a:extLst>
                    <a:ext uri="{9D8B030D-6E8A-4147-A177-3AD203B41FA5}">
                      <a16:colId xmlns="" xmlns:a16="http://schemas.microsoft.com/office/drawing/2014/main" val="421474037"/>
                    </a:ext>
                  </a:extLst>
                </a:gridCol>
                <a:gridCol w="344206">
                  <a:extLst>
                    <a:ext uri="{9D8B030D-6E8A-4147-A177-3AD203B41FA5}">
                      <a16:colId xmlns="" xmlns:a16="http://schemas.microsoft.com/office/drawing/2014/main" val="1836253169"/>
                    </a:ext>
                  </a:extLst>
                </a:gridCol>
                <a:gridCol w="344206">
                  <a:extLst>
                    <a:ext uri="{9D8B030D-6E8A-4147-A177-3AD203B41FA5}">
                      <a16:colId xmlns="" xmlns:a16="http://schemas.microsoft.com/office/drawing/2014/main" val="1261756681"/>
                    </a:ext>
                  </a:extLst>
                </a:gridCol>
                <a:gridCol w="344206">
                  <a:extLst>
                    <a:ext uri="{9D8B030D-6E8A-4147-A177-3AD203B41FA5}">
                      <a16:colId xmlns="" xmlns:a16="http://schemas.microsoft.com/office/drawing/2014/main" val="1072440456"/>
                    </a:ext>
                  </a:extLst>
                </a:gridCol>
                <a:gridCol w="344206">
                  <a:extLst>
                    <a:ext uri="{9D8B030D-6E8A-4147-A177-3AD203B41FA5}">
                      <a16:colId xmlns="" xmlns:a16="http://schemas.microsoft.com/office/drawing/2014/main" val="927550640"/>
                    </a:ext>
                  </a:extLst>
                </a:gridCol>
                <a:gridCol w="344206">
                  <a:extLst>
                    <a:ext uri="{9D8B030D-6E8A-4147-A177-3AD203B41FA5}">
                      <a16:colId xmlns="" xmlns:a16="http://schemas.microsoft.com/office/drawing/2014/main" val="4048100137"/>
                    </a:ext>
                  </a:extLst>
                </a:gridCol>
                <a:gridCol w="344206">
                  <a:extLst>
                    <a:ext uri="{9D8B030D-6E8A-4147-A177-3AD203B41FA5}">
                      <a16:colId xmlns="" xmlns:a16="http://schemas.microsoft.com/office/drawing/2014/main" val="543891428"/>
                    </a:ext>
                  </a:extLst>
                </a:gridCol>
                <a:gridCol w="344206">
                  <a:extLst>
                    <a:ext uri="{9D8B030D-6E8A-4147-A177-3AD203B41FA5}">
                      <a16:colId xmlns="" xmlns:a16="http://schemas.microsoft.com/office/drawing/2014/main" val="2515289311"/>
                    </a:ext>
                  </a:extLst>
                </a:gridCol>
                <a:gridCol w="344206">
                  <a:extLst>
                    <a:ext uri="{9D8B030D-6E8A-4147-A177-3AD203B41FA5}">
                      <a16:colId xmlns="" xmlns:a16="http://schemas.microsoft.com/office/drawing/2014/main" val="3639399611"/>
                    </a:ext>
                  </a:extLst>
                </a:gridCol>
                <a:gridCol w="344206">
                  <a:extLst>
                    <a:ext uri="{9D8B030D-6E8A-4147-A177-3AD203B41FA5}">
                      <a16:colId xmlns="" xmlns:a16="http://schemas.microsoft.com/office/drawing/2014/main" val="3766853017"/>
                    </a:ext>
                  </a:extLst>
                </a:gridCol>
                <a:gridCol w="344206">
                  <a:extLst>
                    <a:ext uri="{9D8B030D-6E8A-4147-A177-3AD203B41FA5}">
                      <a16:colId xmlns="" xmlns:a16="http://schemas.microsoft.com/office/drawing/2014/main" val="3290140231"/>
                    </a:ext>
                  </a:extLst>
                </a:gridCol>
                <a:gridCol w="344206">
                  <a:extLst>
                    <a:ext uri="{9D8B030D-6E8A-4147-A177-3AD203B41FA5}">
                      <a16:colId xmlns="" xmlns:a16="http://schemas.microsoft.com/office/drawing/2014/main" val="839707748"/>
                    </a:ext>
                  </a:extLst>
                </a:gridCol>
                <a:gridCol w="344206">
                  <a:extLst>
                    <a:ext uri="{9D8B030D-6E8A-4147-A177-3AD203B41FA5}">
                      <a16:colId xmlns="" xmlns:a16="http://schemas.microsoft.com/office/drawing/2014/main" val="3334848067"/>
                    </a:ext>
                  </a:extLst>
                </a:gridCol>
                <a:gridCol w="344206">
                  <a:extLst>
                    <a:ext uri="{9D8B030D-6E8A-4147-A177-3AD203B41FA5}">
                      <a16:colId xmlns="" xmlns:a16="http://schemas.microsoft.com/office/drawing/2014/main" val="3323603535"/>
                    </a:ext>
                  </a:extLst>
                </a:gridCol>
              </a:tblGrid>
              <a:tr h="182116">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12.66667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15.5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-4.06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Graduate</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4079392885"/>
                  </a:ext>
                </a:extLst>
              </a:tr>
              <a:tr h="182116">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dirty="0">
                          <a:solidFill>
                            <a:srgbClr val="000000"/>
                          </a:solidFill>
                          <a:effectLst/>
                        </a:rPr>
                        <a:t>10</a:t>
                      </a:r>
                      <a:endParaRPr lang="en-IN"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11.1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2.02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Dropout</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2228178216"/>
                  </a:ext>
                </a:extLst>
              </a:tr>
              <a:tr h="182116">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30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14.9125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0.79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Dropout</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3885143990"/>
                  </a:ext>
                </a:extLst>
              </a:tr>
              <a:tr h="182116">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9.4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-3.12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Graduate</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3574687247"/>
                  </a:ext>
                </a:extLst>
              </a:tr>
              <a:tr h="182116">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11.66667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3.7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Graduate</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1081170893"/>
                  </a:ext>
                </a:extLst>
              </a:tr>
              <a:tr h="182116">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endParaRPr lang="en-IN" sz="500" b="0" i="0" u="none" strike="noStrike" dirty="0">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3090379505"/>
                  </a:ext>
                </a:extLst>
              </a:tr>
            </a:tbl>
          </a:graphicData>
        </a:graphic>
      </p:graphicFrame>
      <p:graphicFrame>
        <p:nvGraphicFramePr>
          <p:cNvPr id="6" name="Table 5">
            <a:extLst>
              <a:ext uri="{FF2B5EF4-FFF2-40B4-BE49-F238E27FC236}">
                <a16:creationId xmlns="" xmlns:a16="http://schemas.microsoft.com/office/drawing/2014/main" id="{1AE7F46F-7AF3-6AFC-9B90-B96004B35AF3}"/>
              </a:ext>
            </a:extLst>
          </p:cNvPr>
          <p:cNvGraphicFramePr>
            <a:graphicFrameLocks noGrp="1"/>
          </p:cNvGraphicFramePr>
          <p:nvPr>
            <p:extLst>
              <p:ext uri="{D42A27DB-BD31-4B8C-83A1-F6EECF244321}">
                <p14:modId xmlns="" xmlns:p14="http://schemas.microsoft.com/office/powerpoint/2010/main" val="777856561"/>
              </p:ext>
            </p:extLst>
          </p:nvPr>
        </p:nvGraphicFramePr>
        <p:xfrm>
          <a:off x="76200" y="1546860"/>
          <a:ext cx="12047210" cy="1882138"/>
        </p:xfrm>
        <a:graphic>
          <a:graphicData uri="http://schemas.openxmlformats.org/drawingml/2006/table">
            <a:tbl>
              <a:tblPr>
                <a:tableStyleId>{35758FB7-9AC5-4552-8A53-C91805E547FA}</a:tableStyleId>
              </a:tblPr>
              <a:tblGrid>
                <a:gridCol w="344206">
                  <a:extLst>
                    <a:ext uri="{9D8B030D-6E8A-4147-A177-3AD203B41FA5}">
                      <a16:colId xmlns="" xmlns:a16="http://schemas.microsoft.com/office/drawing/2014/main" val="184908072"/>
                    </a:ext>
                  </a:extLst>
                </a:gridCol>
                <a:gridCol w="344206">
                  <a:extLst>
                    <a:ext uri="{9D8B030D-6E8A-4147-A177-3AD203B41FA5}">
                      <a16:colId xmlns="" xmlns:a16="http://schemas.microsoft.com/office/drawing/2014/main" val="683947715"/>
                    </a:ext>
                  </a:extLst>
                </a:gridCol>
                <a:gridCol w="344206">
                  <a:extLst>
                    <a:ext uri="{9D8B030D-6E8A-4147-A177-3AD203B41FA5}">
                      <a16:colId xmlns="" xmlns:a16="http://schemas.microsoft.com/office/drawing/2014/main" val="2279538016"/>
                    </a:ext>
                  </a:extLst>
                </a:gridCol>
                <a:gridCol w="344206">
                  <a:extLst>
                    <a:ext uri="{9D8B030D-6E8A-4147-A177-3AD203B41FA5}">
                      <a16:colId xmlns="" xmlns:a16="http://schemas.microsoft.com/office/drawing/2014/main" val="2709680463"/>
                    </a:ext>
                  </a:extLst>
                </a:gridCol>
                <a:gridCol w="344206">
                  <a:extLst>
                    <a:ext uri="{9D8B030D-6E8A-4147-A177-3AD203B41FA5}">
                      <a16:colId xmlns="" xmlns:a16="http://schemas.microsoft.com/office/drawing/2014/main" val="2243705476"/>
                    </a:ext>
                  </a:extLst>
                </a:gridCol>
                <a:gridCol w="344206">
                  <a:extLst>
                    <a:ext uri="{9D8B030D-6E8A-4147-A177-3AD203B41FA5}">
                      <a16:colId xmlns="" xmlns:a16="http://schemas.microsoft.com/office/drawing/2014/main" val="4111536081"/>
                    </a:ext>
                  </a:extLst>
                </a:gridCol>
                <a:gridCol w="344206">
                  <a:extLst>
                    <a:ext uri="{9D8B030D-6E8A-4147-A177-3AD203B41FA5}">
                      <a16:colId xmlns="" xmlns:a16="http://schemas.microsoft.com/office/drawing/2014/main" val="1528795104"/>
                    </a:ext>
                  </a:extLst>
                </a:gridCol>
                <a:gridCol w="344206">
                  <a:extLst>
                    <a:ext uri="{9D8B030D-6E8A-4147-A177-3AD203B41FA5}">
                      <a16:colId xmlns="" xmlns:a16="http://schemas.microsoft.com/office/drawing/2014/main" val="2867915065"/>
                    </a:ext>
                  </a:extLst>
                </a:gridCol>
                <a:gridCol w="344206">
                  <a:extLst>
                    <a:ext uri="{9D8B030D-6E8A-4147-A177-3AD203B41FA5}">
                      <a16:colId xmlns="" xmlns:a16="http://schemas.microsoft.com/office/drawing/2014/main" val="3241091606"/>
                    </a:ext>
                  </a:extLst>
                </a:gridCol>
                <a:gridCol w="344206">
                  <a:extLst>
                    <a:ext uri="{9D8B030D-6E8A-4147-A177-3AD203B41FA5}">
                      <a16:colId xmlns="" xmlns:a16="http://schemas.microsoft.com/office/drawing/2014/main" val="1405171506"/>
                    </a:ext>
                  </a:extLst>
                </a:gridCol>
                <a:gridCol w="344206">
                  <a:extLst>
                    <a:ext uri="{9D8B030D-6E8A-4147-A177-3AD203B41FA5}">
                      <a16:colId xmlns="" xmlns:a16="http://schemas.microsoft.com/office/drawing/2014/main" val="3927875967"/>
                    </a:ext>
                  </a:extLst>
                </a:gridCol>
                <a:gridCol w="344206">
                  <a:extLst>
                    <a:ext uri="{9D8B030D-6E8A-4147-A177-3AD203B41FA5}">
                      <a16:colId xmlns="" xmlns:a16="http://schemas.microsoft.com/office/drawing/2014/main" val="2920577772"/>
                    </a:ext>
                  </a:extLst>
                </a:gridCol>
                <a:gridCol w="344206">
                  <a:extLst>
                    <a:ext uri="{9D8B030D-6E8A-4147-A177-3AD203B41FA5}">
                      <a16:colId xmlns="" xmlns:a16="http://schemas.microsoft.com/office/drawing/2014/main" val="3696194033"/>
                    </a:ext>
                  </a:extLst>
                </a:gridCol>
                <a:gridCol w="344206">
                  <a:extLst>
                    <a:ext uri="{9D8B030D-6E8A-4147-A177-3AD203B41FA5}">
                      <a16:colId xmlns="" xmlns:a16="http://schemas.microsoft.com/office/drawing/2014/main" val="2903256098"/>
                    </a:ext>
                  </a:extLst>
                </a:gridCol>
                <a:gridCol w="344206">
                  <a:extLst>
                    <a:ext uri="{9D8B030D-6E8A-4147-A177-3AD203B41FA5}">
                      <a16:colId xmlns="" xmlns:a16="http://schemas.microsoft.com/office/drawing/2014/main" val="175595326"/>
                    </a:ext>
                  </a:extLst>
                </a:gridCol>
                <a:gridCol w="344206">
                  <a:extLst>
                    <a:ext uri="{9D8B030D-6E8A-4147-A177-3AD203B41FA5}">
                      <a16:colId xmlns="" xmlns:a16="http://schemas.microsoft.com/office/drawing/2014/main" val="527972661"/>
                    </a:ext>
                  </a:extLst>
                </a:gridCol>
                <a:gridCol w="344206">
                  <a:extLst>
                    <a:ext uri="{9D8B030D-6E8A-4147-A177-3AD203B41FA5}">
                      <a16:colId xmlns="" xmlns:a16="http://schemas.microsoft.com/office/drawing/2014/main" val="3352880620"/>
                    </a:ext>
                  </a:extLst>
                </a:gridCol>
                <a:gridCol w="344206">
                  <a:extLst>
                    <a:ext uri="{9D8B030D-6E8A-4147-A177-3AD203B41FA5}">
                      <a16:colId xmlns="" xmlns:a16="http://schemas.microsoft.com/office/drawing/2014/main" val="2460321516"/>
                    </a:ext>
                  </a:extLst>
                </a:gridCol>
                <a:gridCol w="344206">
                  <a:extLst>
                    <a:ext uri="{9D8B030D-6E8A-4147-A177-3AD203B41FA5}">
                      <a16:colId xmlns="" xmlns:a16="http://schemas.microsoft.com/office/drawing/2014/main" val="744989953"/>
                    </a:ext>
                  </a:extLst>
                </a:gridCol>
                <a:gridCol w="344206">
                  <a:extLst>
                    <a:ext uri="{9D8B030D-6E8A-4147-A177-3AD203B41FA5}">
                      <a16:colId xmlns="" xmlns:a16="http://schemas.microsoft.com/office/drawing/2014/main" val="3775926405"/>
                    </a:ext>
                  </a:extLst>
                </a:gridCol>
                <a:gridCol w="344206">
                  <a:extLst>
                    <a:ext uri="{9D8B030D-6E8A-4147-A177-3AD203B41FA5}">
                      <a16:colId xmlns="" xmlns:a16="http://schemas.microsoft.com/office/drawing/2014/main" val="4689334"/>
                    </a:ext>
                  </a:extLst>
                </a:gridCol>
                <a:gridCol w="344206">
                  <a:extLst>
                    <a:ext uri="{9D8B030D-6E8A-4147-A177-3AD203B41FA5}">
                      <a16:colId xmlns="" xmlns:a16="http://schemas.microsoft.com/office/drawing/2014/main" val="1650232853"/>
                    </a:ext>
                  </a:extLst>
                </a:gridCol>
                <a:gridCol w="344206">
                  <a:extLst>
                    <a:ext uri="{9D8B030D-6E8A-4147-A177-3AD203B41FA5}">
                      <a16:colId xmlns="" xmlns:a16="http://schemas.microsoft.com/office/drawing/2014/main" val="1463954867"/>
                    </a:ext>
                  </a:extLst>
                </a:gridCol>
                <a:gridCol w="344206">
                  <a:extLst>
                    <a:ext uri="{9D8B030D-6E8A-4147-A177-3AD203B41FA5}">
                      <a16:colId xmlns="" xmlns:a16="http://schemas.microsoft.com/office/drawing/2014/main" val="3718903909"/>
                    </a:ext>
                  </a:extLst>
                </a:gridCol>
                <a:gridCol w="344206">
                  <a:extLst>
                    <a:ext uri="{9D8B030D-6E8A-4147-A177-3AD203B41FA5}">
                      <a16:colId xmlns="" xmlns:a16="http://schemas.microsoft.com/office/drawing/2014/main" val="4129350492"/>
                    </a:ext>
                  </a:extLst>
                </a:gridCol>
                <a:gridCol w="344206">
                  <a:extLst>
                    <a:ext uri="{9D8B030D-6E8A-4147-A177-3AD203B41FA5}">
                      <a16:colId xmlns="" xmlns:a16="http://schemas.microsoft.com/office/drawing/2014/main" val="2943342815"/>
                    </a:ext>
                  </a:extLst>
                </a:gridCol>
                <a:gridCol w="344206">
                  <a:extLst>
                    <a:ext uri="{9D8B030D-6E8A-4147-A177-3AD203B41FA5}">
                      <a16:colId xmlns="" xmlns:a16="http://schemas.microsoft.com/office/drawing/2014/main" val="4046088630"/>
                    </a:ext>
                  </a:extLst>
                </a:gridCol>
                <a:gridCol w="344206">
                  <a:extLst>
                    <a:ext uri="{9D8B030D-6E8A-4147-A177-3AD203B41FA5}">
                      <a16:colId xmlns="" xmlns:a16="http://schemas.microsoft.com/office/drawing/2014/main" val="4122006553"/>
                    </a:ext>
                  </a:extLst>
                </a:gridCol>
                <a:gridCol w="344206">
                  <a:extLst>
                    <a:ext uri="{9D8B030D-6E8A-4147-A177-3AD203B41FA5}">
                      <a16:colId xmlns="" xmlns:a16="http://schemas.microsoft.com/office/drawing/2014/main" val="3500830152"/>
                    </a:ext>
                  </a:extLst>
                </a:gridCol>
                <a:gridCol w="344206">
                  <a:extLst>
                    <a:ext uri="{9D8B030D-6E8A-4147-A177-3AD203B41FA5}">
                      <a16:colId xmlns="" xmlns:a16="http://schemas.microsoft.com/office/drawing/2014/main" val="321275343"/>
                    </a:ext>
                  </a:extLst>
                </a:gridCol>
                <a:gridCol w="344206">
                  <a:extLst>
                    <a:ext uri="{9D8B030D-6E8A-4147-A177-3AD203B41FA5}">
                      <a16:colId xmlns="" xmlns:a16="http://schemas.microsoft.com/office/drawing/2014/main" val="800797354"/>
                    </a:ext>
                  </a:extLst>
                </a:gridCol>
                <a:gridCol w="344206">
                  <a:extLst>
                    <a:ext uri="{9D8B030D-6E8A-4147-A177-3AD203B41FA5}">
                      <a16:colId xmlns="" xmlns:a16="http://schemas.microsoft.com/office/drawing/2014/main" val="3665194997"/>
                    </a:ext>
                  </a:extLst>
                </a:gridCol>
                <a:gridCol w="344206">
                  <a:extLst>
                    <a:ext uri="{9D8B030D-6E8A-4147-A177-3AD203B41FA5}">
                      <a16:colId xmlns="" xmlns:a16="http://schemas.microsoft.com/office/drawing/2014/main" val="1298686178"/>
                    </a:ext>
                  </a:extLst>
                </a:gridCol>
                <a:gridCol w="344206">
                  <a:extLst>
                    <a:ext uri="{9D8B030D-6E8A-4147-A177-3AD203B41FA5}">
                      <a16:colId xmlns="" xmlns:a16="http://schemas.microsoft.com/office/drawing/2014/main" val="2619329281"/>
                    </a:ext>
                  </a:extLst>
                </a:gridCol>
                <a:gridCol w="344206">
                  <a:extLst>
                    <a:ext uri="{9D8B030D-6E8A-4147-A177-3AD203B41FA5}">
                      <a16:colId xmlns="" xmlns:a16="http://schemas.microsoft.com/office/drawing/2014/main" val="511963673"/>
                    </a:ext>
                  </a:extLst>
                </a:gridCol>
              </a:tblGrid>
              <a:tr h="693482">
                <a:tc>
                  <a:txBody>
                    <a:bodyPr/>
                    <a:lstStyle/>
                    <a:p>
                      <a:pPr algn="l" fontAlgn="b"/>
                      <a:r>
                        <a:rPr lang="en-IN" sz="500" b="0" u="none" strike="noStrike">
                          <a:solidFill>
                            <a:srgbClr val="000000"/>
                          </a:solidFill>
                          <a:effectLst/>
                        </a:rPr>
                        <a:t>Marital status</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dirty="0">
                          <a:solidFill>
                            <a:srgbClr val="000000"/>
                          </a:solidFill>
                          <a:effectLst/>
                        </a:rPr>
                        <a:t>Application mode</a:t>
                      </a:r>
                      <a:endParaRPr lang="en-IN"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dirty="0">
                          <a:solidFill>
                            <a:srgbClr val="000000"/>
                          </a:solidFill>
                          <a:effectLst/>
                        </a:rPr>
                        <a:t>Application order</a:t>
                      </a:r>
                      <a:endParaRPr lang="en-IN"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Course</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Daytime/evening attendance</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Previous qualification</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Nacionality</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Mother's qualification</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Father's qualification</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Mother's occupation</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Father's occupation</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Displaced</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dirty="0">
                          <a:solidFill>
                            <a:srgbClr val="000000"/>
                          </a:solidFill>
                          <a:effectLst/>
                        </a:rPr>
                        <a:t>Educational special needs</a:t>
                      </a:r>
                      <a:endParaRPr lang="en-IN"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Debtor</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US" sz="500" b="0" u="none" strike="noStrike" dirty="0">
                          <a:solidFill>
                            <a:srgbClr val="000000"/>
                          </a:solidFill>
                          <a:effectLst/>
                        </a:rPr>
                        <a:t>Tuition fees up to date</a:t>
                      </a:r>
                      <a:endParaRPr lang="en-US"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Gender</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Scholarship holder</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Age at enrollment</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International</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US" sz="500" b="0" u="none" strike="noStrike">
                          <a:solidFill>
                            <a:srgbClr val="000000"/>
                          </a:solidFill>
                          <a:effectLst/>
                        </a:rPr>
                        <a:t>Curricular units 1st sem (credited)</a:t>
                      </a:r>
                      <a:endParaRPr lang="en-US"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US" sz="500" b="0" u="none" strike="noStrike">
                          <a:solidFill>
                            <a:srgbClr val="000000"/>
                          </a:solidFill>
                          <a:effectLst/>
                        </a:rPr>
                        <a:t>Curricular units 1st sem (enrolled)</a:t>
                      </a:r>
                      <a:endParaRPr lang="en-US"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US" sz="500" b="0" u="none" strike="noStrike">
                          <a:solidFill>
                            <a:srgbClr val="000000"/>
                          </a:solidFill>
                          <a:effectLst/>
                        </a:rPr>
                        <a:t>Curricular units 1st sem (evaluations)</a:t>
                      </a:r>
                      <a:endParaRPr lang="en-US"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US" sz="500" b="0" u="none" strike="noStrike">
                          <a:solidFill>
                            <a:srgbClr val="000000"/>
                          </a:solidFill>
                          <a:effectLst/>
                        </a:rPr>
                        <a:t>Curricular units 1st sem (approved)</a:t>
                      </a:r>
                      <a:endParaRPr lang="en-US"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Curricular units 1st sem (grade)</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US" sz="500" b="0" u="none" strike="noStrike">
                          <a:solidFill>
                            <a:srgbClr val="000000"/>
                          </a:solidFill>
                          <a:effectLst/>
                        </a:rPr>
                        <a:t>Curricular units 1st sem (without evaluations)</a:t>
                      </a:r>
                      <a:endParaRPr lang="en-US"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Curricular units 2nd sem (credited)</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pt-BR" sz="500" b="0" u="none" strike="noStrike">
                          <a:solidFill>
                            <a:srgbClr val="000000"/>
                          </a:solidFill>
                          <a:effectLst/>
                        </a:rPr>
                        <a:t>Curricular units 2nd sem (enrolled)</a:t>
                      </a:r>
                      <a:endParaRPr lang="pt-BR"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Curricular units 2nd sem (evaluations)</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Curricular units 2nd sem (approved)</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pt-BR" sz="500" b="0" u="none" strike="noStrike">
                          <a:solidFill>
                            <a:srgbClr val="000000"/>
                          </a:solidFill>
                          <a:effectLst/>
                        </a:rPr>
                        <a:t>Curricular units 2nd sem (grade)</a:t>
                      </a:r>
                      <a:endParaRPr lang="pt-BR"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US" sz="500" b="0" u="none" strike="noStrike">
                          <a:solidFill>
                            <a:srgbClr val="000000"/>
                          </a:solidFill>
                          <a:effectLst/>
                        </a:rPr>
                        <a:t>Curricular units 2nd sem (without evaluations)</a:t>
                      </a:r>
                      <a:endParaRPr lang="en-US"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Unemployment rate</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Inflation rate</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GDP</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Target</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2707558240"/>
                  </a:ext>
                </a:extLst>
              </a:tr>
              <a:tr h="148582">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1.74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Dropout</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2908847249"/>
                  </a:ext>
                </a:extLst>
              </a:tr>
              <a:tr h="148582">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13.66667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0.79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Graduate</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2635044907"/>
                  </a:ext>
                </a:extLst>
              </a:tr>
              <a:tr h="148582">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1.74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Dropout</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2840836077"/>
                  </a:ext>
                </a:extLst>
              </a:tr>
              <a:tr h="148582">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13.42857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9.4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-3.12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Graduate</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133762335"/>
                  </a:ext>
                </a:extLst>
              </a:tr>
              <a:tr h="148582">
                <a:tc>
                  <a:txBody>
                    <a:bodyPr/>
                    <a:lstStyle/>
                    <a:p>
                      <a:pPr algn="r" fontAlgn="b"/>
                      <a:r>
                        <a:rPr lang="en-IN" sz="500" b="0" u="none" strike="noStrike">
                          <a:solidFill>
                            <a:srgbClr val="000000"/>
                          </a:solidFill>
                          <a:effectLst/>
                        </a:rPr>
                        <a:t>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45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12.33333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0.79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Graduate</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446618021"/>
                  </a:ext>
                </a:extLst>
              </a:tr>
              <a:tr h="148582">
                <a:tc>
                  <a:txBody>
                    <a:bodyPr/>
                    <a:lstStyle/>
                    <a:p>
                      <a:pPr algn="r" fontAlgn="b"/>
                      <a:r>
                        <a:rPr lang="en-IN" sz="500" b="0" u="none" strike="noStrike">
                          <a:solidFill>
                            <a:srgbClr val="000000"/>
                          </a:solidFill>
                          <a:effectLst/>
                        </a:rPr>
                        <a:t>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11.85714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11.5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16.2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-0.92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a:solidFill>
                            <a:srgbClr val="000000"/>
                          </a:solidFill>
                          <a:effectLst/>
                        </a:rPr>
                        <a:t>Graduate</a:t>
                      </a:r>
                      <a:endParaRPr lang="en-IN" sz="500" b="0" i="0" u="none" strike="noStrike">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1175155824"/>
                  </a:ext>
                </a:extLst>
              </a:tr>
              <a:tr h="148582">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13.3</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14.345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15.5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-4.06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dirty="0">
                          <a:solidFill>
                            <a:srgbClr val="000000"/>
                          </a:solidFill>
                          <a:effectLst/>
                        </a:rPr>
                        <a:t>Graduate</a:t>
                      </a:r>
                      <a:endParaRPr lang="en-IN" sz="500" b="0" i="0" u="none" strike="noStrike" dirty="0">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2086979612"/>
                  </a:ext>
                </a:extLst>
              </a:tr>
              <a:tr h="148582">
                <a:tc>
                  <a:txBody>
                    <a:bodyPr/>
                    <a:lstStyle/>
                    <a:p>
                      <a:pPr algn="r" fontAlgn="b"/>
                      <a:r>
                        <a:rPr lang="en-IN" sz="500" b="0" u="none" strike="noStrike" dirty="0">
                          <a:solidFill>
                            <a:srgbClr val="000000"/>
                          </a:solidFill>
                          <a:effectLst/>
                        </a:rPr>
                        <a:t>1</a:t>
                      </a:r>
                      <a:endParaRPr lang="en-IN"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9</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4</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dirty="0">
                          <a:solidFill>
                            <a:srgbClr val="000000"/>
                          </a:solidFill>
                          <a:effectLst/>
                        </a:rPr>
                        <a:t>1</a:t>
                      </a:r>
                      <a:endParaRPr lang="en-IN" sz="500" b="0" i="0" u="none" strike="noStrike" dirty="0">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27</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22</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0</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15.5</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2.8</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r" fontAlgn="b"/>
                      <a:r>
                        <a:rPr lang="en-IN" sz="500" b="0" u="none" strike="noStrike">
                          <a:solidFill>
                            <a:srgbClr val="000000"/>
                          </a:solidFill>
                          <a:effectLst/>
                        </a:rPr>
                        <a:t>-4.06</a:t>
                      </a:r>
                      <a:endParaRPr lang="en-IN" sz="500" b="0" i="0" u="none" strike="noStrike">
                        <a:solidFill>
                          <a:srgbClr val="000000"/>
                        </a:solidFill>
                        <a:effectLst/>
                        <a:latin typeface="Calibri" panose="020F0502020204030204" pitchFamily="34" charset="0"/>
                      </a:endParaRPr>
                    </a:p>
                  </a:txBody>
                  <a:tcPr marL="3129" marR="3129" marT="3129" marB="0" anchor="b"/>
                </a:tc>
                <a:tc>
                  <a:txBody>
                    <a:bodyPr/>
                    <a:lstStyle/>
                    <a:p>
                      <a:pPr algn="l" fontAlgn="b"/>
                      <a:r>
                        <a:rPr lang="en-IN" sz="500" b="0" u="none" strike="noStrike" dirty="0">
                          <a:solidFill>
                            <a:srgbClr val="000000"/>
                          </a:solidFill>
                          <a:effectLst/>
                        </a:rPr>
                        <a:t>Dropout</a:t>
                      </a:r>
                      <a:endParaRPr lang="en-IN" sz="500" b="0" i="0" u="none" strike="noStrike" dirty="0">
                        <a:solidFill>
                          <a:srgbClr val="000000"/>
                        </a:solidFill>
                        <a:effectLst/>
                        <a:latin typeface="Calibri" panose="020F0502020204030204" pitchFamily="34" charset="0"/>
                      </a:endParaRPr>
                    </a:p>
                  </a:txBody>
                  <a:tcPr marL="3129" marR="3129" marT="3129" marB="0" anchor="b"/>
                </a:tc>
                <a:extLst>
                  <a:ext uri="{0D108BD9-81ED-4DB2-BD59-A6C34878D82A}">
                    <a16:rowId xmlns="" xmlns:a16="http://schemas.microsoft.com/office/drawing/2014/main" val="2521086281"/>
                  </a:ext>
                </a:extLst>
              </a:tr>
            </a:tbl>
          </a:graphicData>
        </a:graphic>
      </p:graphicFrame>
      <p:sp>
        <p:nvSpPr>
          <p:cNvPr id="8" name="Rectangle 7">
            <a:extLst>
              <a:ext uri="{FF2B5EF4-FFF2-40B4-BE49-F238E27FC236}">
                <a16:creationId xmlns="" xmlns:a16="http://schemas.microsoft.com/office/drawing/2014/main" id="{844CFFA6-23A5-64D5-8841-ED4CAF43E6B2}"/>
              </a:ext>
            </a:extLst>
          </p:cNvPr>
          <p:cNvSpPr/>
          <p:nvPr/>
        </p:nvSpPr>
        <p:spPr>
          <a:xfrm>
            <a:off x="-1684020" y="1018816"/>
            <a:ext cx="6736080" cy="276999"/>
          </a:xfrm>
          <a:prstGeom prst="rect">
            <a:avLst/>
          </a:prstGeom>
          <a:noFill/>
        </p:spPr>
        <p:txBody>
          <a:bodyPr wrap="square" lIns="91440" tIns="45720" rIns="91440" bIns="45720">
            <a:spAutoFit/>
          </a:bodyPr>
          <a:lstStyle/>
          <a:p>
            <a:pPr algn="ctr"/>
            <a:r>
              <a:rPr lang="en-US" sz="1200" dirty="0">
                <a:ln w="0"/>
                <a:effectLst>
                  <a:outerShdw blurRad="38100" dist="19050" dir="2700000" algn="tl" rotWithShape="0">
                    <a:schemeClr val="dk1">
                      <a:alpha val="40000"/>
                    </a:schemeClr>
                  </a:outerShdw>
                </a:effectLst>
              </a:rPr>
              <a:t>4425 INSTANCES and 35-attributes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 xmlns:a16="http://schemas.microsoft.com/office/drawing/2014/main" id="{CDF28C48-7B70-973C-036A-14B56151C6EB}"/>
              </a:ext>
            </a:extLst>
          </p:cNvPr>
          <p:cNvSpPr/>
          <p:nvPr/>
        </p:nvSpPr>
        <p:spPr>
          <a:xfrm>
            <a:off x="-182880" y="434340"/>
            <a:ext cx="252222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DATA SET </a:t>
            </a:r>
            <a:endParaRPr lang="en-US" sz="20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49767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E7AB12C-5C4F-EA7F-269E-DB792718D32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62941" y="1503554"/>
            <a:ext cx="3613784" cy="3671570"/>
          </a:xfrm>
          <a:prstGeom prst="rect">
            <a:avLst/>
          </a:prstGeom>
        </p:spPr>
      </p:pic>
      <p:sp>
        <p:nvSpPr>
          <p:cNvPr id="5" name="Rectangle 4">
            <a:extLst>
              <a:ext uri="{FF2B5EF4-FFF2-40B4-BE49-F238E27FC236}">
                <a16:creationId xmlns="" xmlns:a16="http://schemas.microsoft.com/office/drawing/2014/main" id="{DFC7D596-9C26-8A62-46EE-98E81A02D9FD}"/>
              </a:ext>
            </a:extLst>
          </p:cNvPr>
          <p:cNvSpPr/>
          <p:nvPr/>
        </p:nvSpPr>
        <p:spPr>
          <a:xfrm>
            <a:off x="-4590098" y="5221291"/>
            <a:ext cx="14493240" cy="461665"/>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graph of total number of students </a:t>
            </a:r>
            <a:r>
              <a:rPr lang="en-US" sz="1200" b="0" cap="none" spc="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dropout,graduate</a:t>
            </a: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 and enrolled</a:t>
            </a:r>
            <a:endParaRPr lang="en-US" sz="1200" dirty="0">
              <a:ln w="0"/>
              <a:effectLst>
                <a:outerShdw blurRad="38100" dist="19050" dir="2700000" algn="tl" rotWithShape="0">
                  <a:schemeClr val="dk1">
                    <a:alpha val="40000"/>
                  </a:schemeClr>
                </a:outerShdw>
              </a:effectLst>
            </a:endParaRPr>
          </a:p>
          <a:p>
            <a:pPr algn="ctr"/>
            <a:endPar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 xmlns:a16="http://schemas.microsoft.com/office/drawing/2014/main" id="{44A24B54-43DA-06C4-545F-F7E97A657FC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012180" y="1581596"/>
            <a:ext cx="5170170" cy="3130241"/>
          </a:xfrm>
          <a:prstGeom prst="rect">
            <a:avLst/>
          </a:prstGeom>
        </p:spPr>
      </p:pic>
      <p:sp>
        <p:nvSpPr>
          <p:cNvPr id="9" name="Rectangle 8">
            <a:extLst>
              <a:ext uri="{FF2B5EF4-FFF2-40B4-BE49-F238E27FC236}">
                <a16:creationId xmlns="" xmlns:a16="http://schemas.microsoft.com/office/drawing/2014/main" id="{94E23A65-32B5-07BB-EAFE-A2F457826CC7}"/>
              </a:ext>
            </a:extLst>
          </p:cNvPr>
          <p:cNvSpPr/>
          <p:nvPr/>
        </p:nvSpPr>
        <p:spPr>
          <a:xfrm>
            <a:off x="1571625" y="447675"/>
            <a:ext cx="694667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Graphs</a:t>
            </a:r>
          </a:p>
        </p:txBody>
      </p:sp>
      <p:sp>
        <p:nvSpPr>
          <p:cNvPr id="12" name="TextBox 11">
            <a:extLst>
              <a:ext uri="{FF2B5EF4-FFF2-40B4-BE49-F238E27FC236}">
                <a16:creationId xmlns="" xmlns:a16="http://schemas.microsoft.com/office/drawing/2014/main" id="{8B673FBF-7F6D-C37C-C6E4-DB95BA06B552}"/>
              </a:ext>
            </a:extLst>
          </p:cNvPr>
          <p:cNvSpPr txBox="1"/>
          <p:nvPr/>
        </p:nvSpPr>
        <p:spPr>
          <a:xfrm>
            <a:off x="6418659" y="4758004"/>
            <a:ext cx="11013281" cy="276999"/>
          </a:xfrm>
          <a:prstGeom prst="rect">
            <a:avLst/>
          </a:prstGeom>
          <a:noFill/>
        </p:spPr>
        <p:txBody>
          <a:bodyPr wrap="square">
            <a:spAutoFit/>
          </a:bodyPr>
          <a:lstStyle/>
          <a:p>
            <a:r>
              <a:rPr lang="en-IN" sz="1200" dirty="0">
                <a:latin typeface="Calibri" panose="020F0502020204030204" pitchFamily="34" charset="0"/>
                <a:ea typeface="Calibri" panose="020F0502020204030204" pitchFamily="34" charset="0"/>
                <a:cs typeface="Calibri" panose="020F0502020204030204" pitchFamily="34" charset="0"/>
              </a:rPr>
              <a:t>Graph of total number of students dropout, graduate and enrolled w.r.t Course</a:t>
            </a:r>
          </a:p>
        </p:txBody>
      </p:sp>
    </p:spTree>
    <p:extLst>
      <p:ext uri="{BB962C8B-B14F-4D97-AF65-F5344CB8AC3E}">
        <p14:creationId xmlns="" xmlns:p14="http://schemas.microsoft.com/office/powerpoint/2010/main" val="19518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7CFD86D-5054-F3E6-362B-5F01BFAF4AB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7991"/>
            <a:ext cx="4469363" cy="4162908"/>
          </a:xfrm>
          <a:prstGeom prst="rect">
            <a:avLst/>
          </a:prstGeom>
        </p:spPr>
      </p:pic>
      <p:pic>
        <p:nvPicPr>
          <p:cNvPr id="7" name="Picture 6">
            <a:extLst>
              <a:ext uri="{FF2B5EF4-FFF2-40B4-BE49-F238E27FC236}">
                <a16:creationId xmlns="" xmlns:a16="http://schemas.microsoft.com/office/drawing/2014/main" id="{19F8F3AB-44A9-627E-6F7B-C6426F1B3A0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559561" y="3979"/>
            <a:ext cx="3730784" cy="4162908"/>
          </a:xfrm>
          <a:prstGeom prst="rect">
            <a:avLst/>
          </a:prstGeom>
        </p:spPr>
      </p:pic>
      <p:pic>
        <p:nvPicPr>
          <p:cNvPr id="9" name="Picture 8">
            <a:extLst>
              <a:ext uri="{FF2B5EF4-FFF2-40B4-BE49-F238E27FC236}">
                <a16:creationId xmlns="" xmlns:a16="http://schemas.microsoft.com/office/drawing/2014/main" id="{BE97DC23-8CA9-3F41-7A8E-7B56C7286DC0}"/>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290345" y="65313"/>
            <a:ext cx="3901655" cy="4030825"/>
          </a:xfrm>
          <a:prstGeom prst="rect">
            <a:avLst/>
          </a:prstGeom>
        </p:spPr>
      </p:pic>
      <p:sp>
        <p:nvSpPr>
          <p:cNvPr id="11" name="TextBox 10">
            <a:extLst>
              <a:ext uri="{FF2B5EF4-FFF2-40B4-BE49-F238E27FC236}">
                <a16:creationId xmlns="" xmlns:a16="http://schemas.microsoft.com/office/drawing/2014/main" id="{DB4A7194-403F-1DA2-EC49-BD3D2DF6D469}"/>
              </a:ext>
            </a:extLst>
          </p:cNvPr>
          <p:cNvSpPr txBox="1"/>
          <p:nvPr/>
        </p:nvSpPr>
        <p:spPr>
          <a:xfrm>
            <a:off x="-1554" y="4295488"/>
            <a:ext cx="4469363" cy="584775"/>
          </a:xfrm>
          <a:prstGeom prst="rect">
            <a:avLst/>
          </a:prstGeom>
          <a:noFill/>
        </p:spPr>
        <p:txBody>
          <a:bodyPr wrap="square">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Graph of total number of students dropout, graduate and enrolled w.r.t attendance</a:t>
            </a:r>
          </a:p>
        </p:txBody>
      </p:sp>
      <p:sp>
        <p:nvSpPr>
          <p:cNvPr id="13" name="TextBox 12">
            <a:extLst>
              <a:ext uri="{FF2B5EF4-FFF2-40B4-BE49-F238E27FC236}">
                <a16:creationId xmlns="" xmlns:a16="http://schemas.microsoft.com/office/drawing/2014/main" id="{EA22DD53-E1F7-F56B-6598-32F508E19396}"/>
              </a:ext>
            </a:extLst>
          </p:cNvPr>
          <p:cNvSpPr txBox="1"/>
          <p:nvPr/>
        </p:nvSpPr>
        <p:spPr>
          <a:xfrm>
            <a:off x="4795063" y="4096138"/>
            <a:ext cx="3730784" cy="830997"/>
          </a:xfrm>
          <a:prstGeom prst="rect">
            <a:avLst/>
          </a:prstGeom>
          <a:noFill/>
        </p:spPr>
        <p:txBody>
          <a:bodyPr wrap="square">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Graph of total number of students dropout, graduate and enrolled w.r.t Gender</a:t>
            </a:r>
          </a:p>
        </p:txBody>
      </p:sp>
      <p:sp>
        <p:nvSpPr>
          <p:cNvPr id="15" name="TextBox 14">
            <a:extLst>
              <a:ext uri="{FF2B5EF4-FFF2-40B4-BE49-F238E27FC236}">
                <a16:creationId xmlns="" xmlns:a16="http://schemas.microsoft.com/office/drawing/2014/main" id="{C63E0B1F-027D-113B-5E0E-BFCD921B24E4}"/>
              </a:ext>
            </a:extLst>
          </p:cNvPr>
          <p:cNvSpPr txBox="1"/>
          <p:nvPr/>
        </p:nvSpPr>
        <p:spPr>
          <a:xfrm>
            <a:off x="8761349" y="4218543"/>
            <a:ext cx="3258813" cy="738664"/>
          </a:xfrm>
          <a:prstGeom prst="rect">
            <a:avLst/>
          </a:prstGeom>
          <a:noFill/>
        </p:spPr>
        <p:txBody>
          <a:bodyPr wrap="square">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Graph of total number of students dropout, graduate and enrolled w.r.t Scholarship Holder</a:t>
            </a:r>
          </a:p>
        </p:txBody>
      </p:sp>
    </p:spTree>
    <p:extLst>
      <p:ext uri="{BB962C8B-B14F-4D97-AF65-F5344CB8AC3E}">
        <p14:creationId xmlns="" xmlns:p14="http://schemas.microsoft.com/office/powerpoint/2010/main" val="202397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9BE91A-A281-1E2E-D87B-48C5B67F33B2}"/>
              </a:ext>
            </a:extLst>
          </p:cNvPr>
          <p:cNvSpPr>
            <a:spLocks noGrp="1"/>
          </p:cNvSpPr>
          <p:nvPr>
            <p:ph type="title"/>
          </p:nvPr>
        </p:nvSpPr>
        <p:spPr/>
        <p:txBody>
          <a:bodyPr/>
          <a:lstStyle/>
          <a:p>
            <a:r>
              <a:rPr lang="en-US" dirty="0"/>
              <a:t>Machine Learning Model</a:t>
            </a:r>
            <a:endParaRPr lang="en-IN" dirty="0"/>
          </a:p>
        </p:txBody>
      </p:sp>
      <p:sp>
        <p:nvSpPr>
          <p:cNvPr id="3" name="Content Placeholder 2">
            <a:extLst>
              <a:ext uri="{FF2B5EF4-FFF2-40B4-BE49-F238E27FC236}">
                <a16:creationId xmlns="" xmlns:a16="http://schemas.microsoft.com/office/drawing/2014/main" id="{B6670C72-24FE-0F21-9156-220F66E29DF8}"/>
              </a:ext>
            </a:extLst>
          </p:cNvPr>
          <p:cNvSpPr>
            <a:spLocks noGrp="1"/>
          </p:cNvSpPr>
          <p:nvPr>
            <p:ph idx="1"/>
          </p:nvPr>
        </p:nvSpPr>
        <p:spPr>
          <a:xfrm>
            <a:off x="1090708" y="2397760"/>
            <a:ext cx="8825659" cy="3416300"/>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Machine learning models used in this project are: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1)Logistic Regression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2)Perceptron learning</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3)Support vector </a:t>
            </a:r>
            <a:r>
              <a:rPr lang="en-US" dirty="0" smtClean="0">
                <a:latin typeface="Calibri" panose="020F0502020204030204" pitchFamily="34" charset="0"/>
                <a:ea typeface="Calibri" panose="020F0502020204030204" pitchFamily="34" charset="0"/>
                <a:cs typeface="Calibri" panose="020F0502020204030204" pitchFamily="34" charset="0"/>
              </a:rPr>
              <a:t>machine</a:t>
            </a:r>
          </a:p>
          <a:p>
            <a:pPr marL="0" indent="0">
              <a:buNone/>
            </a:pPr>
            <a:r>
              <a:rPr lang="en-US" dirty="0" smtClean="0">
                <a:latin typeface="Calibri" panose="020F0502020204030204" pitchFamily="34" charset="0"/>
                <a:ea typeface="Calibri" panose="020F0502020204030204" pitchFamily="34" charset="0"/>
                <a:cs typeface="Calibri" panose="020F0502020204030204" pitchFamily="34" charset="0"/>
              </a:rPr>
              <a:t>4)K-Nearest </a:t>
            </a:r>
            <a:r>
              <a:rPr lang="en-US" dirty="0" err="1" smtClean="0">
                <a:latin typeface="Calibri" panose="020F0502020204030204" pitchFamily="34" charset="0"/>
                <a:ea typeface="Calibri" panose="020F0502020204030204" pitchFamily="34" charset="0"/>
                <a:cs typeface="Calibri" panose="020F0502020204030204" pitchFamily="34" charset="0"/>
              </a:rPr>
              <a:t>neighbour</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254744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E97624-005F-CD9F-6DC2-308977EBEDC8}"/>
              </a:ext>
            </a:extLst>
          </p:cNvPr>
          <p:cNvSpPr>
            <a:spLocks noGrp="1"/>
          </p:cNvSpPr>
          <p:nvPr>
            <p:ph type="title"/>
          </p:nvPr>
        </p:nvSpPr>
        <p:spPr/>
        <p:txBody>
          <a:bodyPr/>
          <a:lstStyle/>
          <a:p>
            <a:r>
              <a:rPr lang="en-US" sz="36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Logistic Regression</a:t>
            </a:r>
            <a:endParaRPr lang="en-IN" dirty="0"/>
          </a:p>
        </p:txBody>
      </p:sp>
      <p:sp>
        <p:nvSpPr>
          <p:cNvPr id="3" name="Content Placeholder 2">
            <a:extLst>
              <a:ext uri="{FF2B5EF4-FFF2-40B4-BE49-F238E27FC236}">
                <a16:creationId xmlns="" xmlns:a16="http://schemas.microsoft.com/office/drawing/2014/main" id="{D354A992-65A6-41DD-BCB9-C0C957401C4E}"/>
              </a:ext>
            </a:extLst>
          </p:cNvPr>
          <p:cNvSpPr>
            <a:spLocks noGrp="1"/>
          </p:cNvSpPr>
          <p:nvPr>
            <p:ph idx="1"/>
          </p:nvPr>
        </p:nvSpPr>
        <p:spPr>
          <a:xfrm>
            <a:off x="1043940" y="2423160"/>
            <a:ext cx="8936673" cy="3596640"/>
          </a:xfrm>
        </p:spPr>
        <p:txBody>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Logistic regression is a binary classification algorithm in machine learning. It models the relationship between a set of input features and a binary output, typically representing two classes. It uses a logistic function to predict the probability of an input belonging to the positive class. If this probability exceeds a threshold (usually 0.5), the input is classified as the positive class; otherwise, it's classified as the negative class. The model is trained by adjusting its parameters to minimize the difference between predicted probabilities and actual class labels in the training data, making it a fundamental tool for classification tasks.</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2453201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380</TotalTime>
  <Words>1622</Words>
  <Application>Microsoft Office PowerPoint</Application>
  <PresentationFormat>Custom</PresentationFormat>
  <Paragraphs>544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 </vt:lpstr>
      <vt:lpstr>INTRODUCTION</vt:lpstr>
      <vt:lpstr>Slide 3</vt:lpstr>
      <vt:lpstr>Slide 4</vt:lpstr>
      <vt:lpstr>Slide 5</vt:lpstr>
      <vt:lpstr>Slide 6</vt:lpstr>
      <vt:lpstr>Slide 7</vt:lpstr>
      <vt:lpstr>Machine Learning Model</vt:lpstr>
      <vt:lpstr>Logistic Regression</vt:lpstr>
      <vt:lpstr>Perceptron learning</vt:lpstr>
      <vt:lpstr>Support Vector Machine (SVM)</vt:lpstr>
      <vt:lpstr>Ridge Regression</vt:lpstr>
      <vt:lpstr>Lasso Regression</vt:lpstr>
      <vt:lpstr>KNN</vt:lpstr>
      <vt:lpstr>Conclusion</vt:lpstr>
      <vt:lpstr>GITHUB LINK:</vt:lpstr>
      <vt:lpstr>THANK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dc:title>
  <dc:creator>NITHIN ANNARAPU</dc:creator>
  <cp:lastModifiedBy>DELL</cp:lastModifiedBy>
  <cp:revision>20</cp:revision>
  <dcterms:created xsi:type="dcterms:W3CDTF">2023-07-05T11:32:28Z</dcterms:created>
  <dcterms:modified xsi:type="dcterms:W3CDTF">2023-11-06T04:35:09Z</dcterms:modified>
</cp:coreProperties>
</file>