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8"/>
  </p:notesMasterIdLst>
  <p:handoutMasterIdLst>
    <p:handoutMasterId r:id="rId19"/>
  </p:handoutMasterIdLst>
  <p:sldIdLst>
    <p:sldId id="257" r:id="rId5"/>
    <p:sldId id="258" r:id="rId6"/>
    <p:sldId id="259" r:id="rId7"/>
    <p:sldId id="260" r:id="rId8"/>
    <p:sldId id="261" r:id="rId9"/>
    <p:sldId id="263" r:id="rId10"/>
    <p:sldId id="264" r:id="rId11"/>
    <p:sldId id="265" r:id="rId12"/>
    <p:sldId id="266" r:id="rId13"/>
    <p:sldId id="271" r:id="rId14"/>
    <p:sldId id="267" r:id="rId15"/>
    <p:sldId id="269"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33CC"/>
    <a:srgbClr val="9900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86"/>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9/25/2023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AE1E626-6EB7-4D9A-AD4A-B54D1684CAD1}" type="datetime1">
              <a:rPr lang="en-US" smtClean="0"/>
              <a:t>9/25/2023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01CF334-2D5C-4859-84A6-CA7E6E43FAE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932EDF-E99E-4C68-AFCB-7A835B309D6D}" type="datetime1">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82D85F-A551-4C69-800A-8CFFA2306A88}" type="datetime1">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D24A36-10EA-4DE5-9251-C62AA44714D2}" type="datetime1">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45E95A85-13CC-45EA-B1A6-5B8E77AB646B}" type="datetime1">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B71815-F531-4787-BA2A-626422C133AD}" type="datetime1">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C4885B-3C5C-43BB-9862-47948E5DF551}" type="datetime1">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03B6AF-AB61-4D8E-B7B7-705C5ACEBBCC}" type="datetime1">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E1AEED-2323-4359-853E-316DF6600362}" type="datetime1">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AC2DF-F1FD-4724-A563-92BADFC82ECC}" type="datetime1">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D20E2CF-D74B-4B51-899A-DCEA821C90C7}" type="datetime1">
              <a:rPr lang="en-US" smtClean="0"/>
              <a:t>9/25/2023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01CF334-2D5C-4859-84A6-CA7E6E43FA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44122" y="3140205"/>
            <a:ext cx="6730482" cy="3380669"/>
          </a:xfrm>
        </p:spPr>
        <p:txBody>
          <a:bodyPr>
            <a:normAutofit lnSpcReduction="10000"/>
          </a:bodyPr>
          <a:lstStyle/>
          <a:p>
            <a:r>
              <a:rPr lang="en-US" sz="3200" dirty="0">
                <a:solidFill>
                  <a:srgbClr val="002060"/>
                </a:solidFill>
              </a:rPr>
              <a:t>Presented By:</a:t>
            </a:r>
            <a:endParaRPr lang="en-US" sz="3200" dirty="0">
              <a:solidFill>
                <a:srgbClr val="FF0000"/>
              </a:solidFill>
            </a:endParaRPr>
          </a:p>
          <a:p>
            <a:r>
              <a:rPr lang="en-US" sz="3200" dirty="0">
                <a:solidFill>
                  <a:schemeClr val="tx2">
                    <a:lumMod val="50000"/>
                  </a:schemeClr>
                </a:solidFill>
              </a:rPr>
              <a:t>	</a:t>
            </a:r>
            <a:r>
              <a:rPr lang="en-US" sz="3200" dirty="0">
                <a:solidFill>
                  <a:schemeClr val="tx2">
                    <a:lumMod val="95000"/>
                    <a:lumOff val="5000"/>
                  </a:schemeClr>
                </a:solidFill>
              </a:rPr>
              <a:t>GUNDELLI ABHICHANDAN</a:t>
            </a:r>
          </a:p>
          <a:p>
            <a:r>
              <a:rPr lang="en-US" sz="3200" dirty="0">
                <a:solidFill>
                  <a:schemeClr val="tx2">
                    <a:lumMod val="95000"/>
                    <a:lumOff val="5000"/>
                  </a:schemeClr>
                </a:solidFill>
              </a:rPr>
              <a:t>	2203A52089</a:t>
            </a:r>
          </a:p>
          <a:p>
            <a:r>
              <a:rPr lang="en-US" sz="3200" dirty="0">
                <a:solidFill>
                  <a:srgbClr val="002060"/>
                </a:solidFill>
              </a:rPr>
              <a:t>To:</a:t>
            </a:r>
          </a:p>
          <a:p>
            <a:r>
              <a:rPr lang="en-US" sz="3200" dirty="0">
                <a:solidFill>
                  <a:schemeClr val="tx2">
                    <a:lumMod val="50000"/>
                  </a:schemeClr>
                </a:solidFill>
              </a:rPr>
              <a:t>	</a:t>
            </a:r>
            <a:r>
              <a:rPr lang="en-US" sz="3200" dirty="0">
                <a:solidFill>
                  <a:schemeClr val="tx2">
                    <a:lumMod val="95000"/>
                    <a:lumOff val="5000"/>
                  </a:schemeClr>
                </a:solidFill>
              </a:rPr>
              <a:t>Ramesh Dadi</a:t>
            </a:r>
          </a:p>
          <a:p>
            <a:r>
              <a:rPr lang="en-US" sz="3200" dirty="0">
                <a:solidFill>
                  <a:schemeClr val="tx2">
                    <a:lumMod val="95000"/>
                    <a:lumOff val="5000"/>
                  </a:schemeClr>
                </a:solidFill>
              </a:rPr>
              <a:t>	Faculty of STATML</a:t>
            </a:r>
          </a:p>
          <a:p>
            <a:endParaRPr lang="en-US" dirty="0"/>
          </a:p>
          <a:p>
            <a:endParaRPr lang="en-US" dirty="0"/>
          </a:p>
        </p:txBody>
      </p:sp>
      <p:sp>
        <p:nvSpPr>
          <p:cNvPr id="2" name="Title 1"/>
          <p:cNvSpPr>
            <a:spLocks noGrp="1"/>
          </p:cNvSpPr>
          <p:nvPr>
            <p:ph type="ctrTitle"/>
          </p:nvPr>
        </p:nvSpPr>
        <p:spPr>
          <a:xfrm>
            <a:off x="609632" y="944925"/>
            <a:ext cx="10972800" cy="1828800"/>
          </a:xfrm>
          <a:ln>
            <a:gradFill>
              <a:gsLst>
                <a:gs pos="0">
                  <a:srgbClr val="E30000"/>
                </a:gs>
                <a:gs pos="100000">
                  <a:srgbClr val="760303"/>
                </a:gs>
              </a:gsLst>
            </a:gradFill>
          </a:ln>
        </p:spPr>
        <p:txBody>
          <a:bodyPr>
            <a:normAutofit fontScale="90000"/>
          </a:bodyPr>
          <a:lstStyle/>
          <a:p>
            <a:r>
              <a:rPr lang="en-US" sz="8800" dirty="0">
                <a:solidFill>
                  <a:srgbClr val="FF0000"/>
                </a:solidFill>
              </a:rPr>
              <a:t>superconductivity data</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90500"/>
            <a:ext cx="10972800" cy="1205230"/>
          </a:xfrm>
        </p:spPr>
        <p:txBody>
          <a:bodyPr/>
          <a:lstStyle/>
          <a:p>
            <a:r>
              <a:rPr lang="en-US" sz="4800">
                <a:solidFill>
                  <a:schemeClr val="tx1"/>
                </a:solidFill>
                <a:effectLst>
                  <a:outerShdw blurRad="38100" dist="19050" dir="2700000" algn="tl" rotWithShape="0">
                    <a:schemeClr val="dk1">
                      <a:alpha val="40000"/>
                    </a:schemeClr>
                  </a:outerShdw>
                </a:effectLst>
              </a:rPr>
              <a:t>PERFORMANCE COMPARISON</a:t>
            </a:r>
          </a:p>
        </p:txBody>
      </p:sp>
      <p:pic>
        <p:nvPicPr>
          <p:cNvPr id="4" name="Content Placeholder 3" descr="Screenshot 2023-09-23 161328"/>
          <p:cNvPicPr>
            <a:picLocks noGrp="1" noChangeAspect="1"/>
          </p:cNvPicPr>
          <p:nvPr>
            <p:ph idx="1"/>
          </p:nvPr>
        </p:nvPicPr>
        <p:blipFill>
          <a:blip r:embed="rId2"/>
          <a:stretch>
            <a:fillRect/>
          </a:stretch>
        </p:blipFill>
        <p:spPr>
          <a:xfrm>
            <a:off x="1037590" y="1786255"/>
            <a:ext cx="9680575" cy="41490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66011" y="3186404"/>
            <a:ext cx="1868455" cy="369332"/>
          </a:xfrm>
          <a:prstGeom prst="rect">
            <a:avLst/>
          </a:prstGeom>
          <a:noFill/>
        </p:spPr>
        <p:txBody>
          <a:bodyPr wrap="square">
            <a:spAutoFit/>
          </a:bodyPr>
          <a:lstStyle/>
          <a:p>
            <a:pPr marL="137160" indent="0">
              <a:buNone/>
            </a:pPr>
            <a:r>
              <a:rPr lang="en-IN" dirty="0">
                <a:solidFill>
                  <a:srgbClr val="FF0066"/>
                </a:solidFill>
              </a:rPr>
              <a:t>Masadi Swetha</a:t>
            </a:r>
          </a:p>
        </p:txBody>
      </p:sp>
      <p:sp>
        <p:nvSpPr>
          <p:cNvPr id="2" name="Text Box 1"/>
          <p:cNvSpPr txBox="1"/>
          <p:nvPr/>
        </p:nvSpPr>
        <p:spPr>
          <a:xfrm>
            <a:off x="455930" y="599440"/>
            <a:ext cx="11543030" cy="967740"/>
          </a:xfrm>
          <a:prstGeom prst="rect">
            <a:avLst/>
          </a:prstGeom>
          <a:noFill/>
        </p:spPr>
        <p:txBody>
          <a:bodyPr wrap="square" rtlCol="0">
            <a:noAutofit/>
          </a:bodyPr>
          <a:lstStyle/>
          <a:p>
            <a:r>
              <a:rPr lang="en-US" sz="4800">
                <a:solidFill>
                  <a:schemeClr val="tx1"/>
                </a:solidFill>
                <a:effectLst>
                  <a:outerShdw blurRad="38100" dist="19050" dir="2700000" algn="tl" rotWithShape="0">
                    <a:schemeClr val="dk1">
                      <a:alpha val="40000"/>
                    </a:schemeClr>
                  </a:outerShdw>
                </a:effectLst>
              </a:rPr>
              <a:t>PERFORMANCE VISUALISATION</a:t>
            </a:r>
          </a:p>
        </p:txBody>
      </p:sp>
      <p:pic>
        <p:nvPicPr>
          <p:cNvPr id="6" name="Content Placeholder 5" descr="Screenshot 2023-09-23 161423"/>
          <p:cNvPicPr>
            <a:picLocks noGrp="1" noChangeAspect="1"/>
          </p:cNvPicPr>
          <p:nvPr>
            <p:ph idx="1"/>
          </p:nvPr>
        </p:nvPicPr>
        <p:blipFill>
          <a:blip r:embed="rId3"/>
          <a:stretch>
            <a:fillRect/>
          </a:stretch>
        </p:blipFill>
        <p:spPr>
          <a:xfrm>
            <a:off x="2872740" y="1712595"/>
            <a:ext cx="6445250" cy="448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9295" y="3199765"/>
            <a:ext cx="7884160" cy="1443355"/>
          </a:xfrm>
        </p:spPr>
        <p:txBody>
          <a:bodyPr/>
          <a:lstStyle/>
          <a:p>
            <a:r>
              <a:rPr lang="en-IN"/>
              <a:t>https://github.com/2203A52089/2203A52089_capstone.git</a:t>
            </a:r>
          </a:p>
        </p:txBody>
      </p:sp>
      <p:sp>
        <p:nvSpPr>
          <p:cNvPr id="3" name="Title 2"/>
          <p:cNvSpPr>
            <a:spLocks noGrp="1"/>
          </p:cNvSpPr>
          <p:nvPr>
            <p:ph type="title"/>
          </p:nvPr>
        </p:nvSpPr>
        <p:spPr>
          <a:xfrm>
            <a:off x="609600" y="1631950"/>
            <a:ext cx="4307840" cy="910590"/>
          </a:xfrm>
          <a:solidFill>
            <a:srgbClr val="00B050"/>
          </a:solidFill>
        </p:spPr>
        <p:txBody>
          <a:bodyPr>
            <a:noAutofit/>
          </a:bodyPr>
          <a:lstStyle/>
          <a:p>
            <a:r>
              <a:rPr lang="en-IN" sz="6000" dirty="0">
                <a:solidFill>
                  <a:schemeClr val="tx2">
                    <a:lumMod val="25000"/>
                  </a:schemeClr>
                </a:solidFill>
              </a:rPr>
              <a:t>GitHub Link</a:t>
            </a:r>
            <a:r>
              <a:rPr lang="en-US" altLang="en-IN" sz="6000" dirty="0">
                <a:solidFill>
                  <a:schemeClr val="tx2">
                    <a:lumMod val="25000"/>
                  </a:schemeClr>
                </a:solidFill>
              </a:rPr>
              <a:t>:</a:t>
            </a:r>
          </a:p>
        </p:txBody>
      </p:sp>
      <p:sp>
        <p:nvSpPr>
          <p:cNvPr id="4" name="Text Box 3"/>
          <p:cNvSpPr txBox="1"/>
          <p:nvPr/>
        </p:nvSpPr>
        <p:spPr>
          <a:xfrm>
            <a:off x="2711450" y="187960"/>
            <a:ext cx="6941820" cy="862330"/>
          </a:xfrm>
          <a:prstGeom prst="rect">
            <a:avLst/>
          </a:prstGeom>
          <a:noFill/>
        </p:spPr>
        <p:txBody>
          <a:bodyPr wrap="square" rtlCol="0">
            <a:noAutofit/>
            <a:scene3d>
              <a:camera prst="orthographicFront"/>
              <a:lightRig rig="threePt" dir="t"/>
            </a:scene3d>
          </a:bodyPr>
          <a:lstStyle/>
          <a:p>
            <a:pPr algn="ctr"/>
            <a:r>
              <a:rPr lang="en-US" sz="7200">
                <a:solidFill>
                  <a:schemeClr val="tx1"/>
                </a:solidFill>
                <a:effectLst>
                  <a:outerShdw blurRad="38100" dist="19050" dir="2700000" algn="tl" rotWithShape="0">
                    <a:schemeClr val="dk1">
                      <a:alpha val="40000"/>
                    </a:schemeClr>
                  </a:outerShdw>
                </a:effectLst>
              </a:rPr>
              <a:t>CONCLUSION</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469515" y="2532380"/>
            <a:ext cx="7209155" cy="614045"/>
          </a:xfrm>
          <a:prstGeom prst="rect">
            <a:avLst/>
          </a:prstGeom>
          <a:noFill/>
        </p:spPr>
        <p:txBody>
          <a:bodyPr wrap="square" rtlCol="0">
            <a:noAutofit/>
          </a:bodyPr>
          <a:lstStyle/>
          <a:p>
            <a:pPr algn="just"/>
            <a:r>
              <a:rPr lang="en-US" sz="8800"/>
              <a:t>THANK YOU</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marL="137160" indent="0" algn="l">
              <a:buNone/>
            </a:pPr>
            <a:r>
              <a:rPr lang="en-US" b="0" i="0" dirty="0">
                <a:solidFill>
                  <a:srgbClr val="FF0000"/>
                </a:solidFill>
                <a:effectLst/>
                <a:latin typeface="Lato" panose="020F0502020204030203" pitchFamily="34" charset="0"/>
              </a:rPr>
              <a:t>Problem statement:</a:t>
            </a:r>
          </a:p>
          <a:p>
            <a:pPr marL="137160" indent="0" algn="just">
              <a:buNone/>
            </a:pPr>
            <a:r>
              <a:rPr lang="en-US" b="0" i="0" dirty="0">
                <a:solidFill>
                  <a:srgbClr val="00B0F0"/>
                </a:solidFill>
                <a:effectLst/>
                <a:latin typeface="Lato" panose="020F0502020204030203" pitchFamily="34" charset="0"/>
              </a:rPr>
              <a:t>By using these data set we can predict the critical temperature based on the features extracted.</a:t>
            </a:r>
          </a:p>
          <a:p>
            <a:pPr marL="137160" lvl="0" indent="0">
              <a:buNone/>
            </a:pPr>
            <a:endParaRPr lang="en-US" dirty="0">
              <a:solidFill>
                <a:srgbClr val="FFFF00"/>
              </a:solidFill>
              <a:latin typeface="Lato" panose="020F0502020204030203" pitchFamily="34" charset="0"/>
            </a:endParaRPr>
          </a:p>
          <a:p>
            <a:pPr marL="137160" lvl="0" indent="0">
              <a:buNone/>
            </a:pPr>
            <a:r>
              <a:rPr lang="en-US" b="0" i="0" dirty="0">
                <a:solidFill>
                  <a:srgbClr val="002060"/>
                </a:solidFill>
                <a:effectLst/>
                <a:latin typeface="Lato" panose="020F0502020204030203" pitchFamily="34" charset="0"/>
              </a:rPr>
              <a:t>This data set contains  81 features extracted from 21263 superconductors along with the critical temperature in the 82nd column The goal here is to predict the critical temperature based on the features extracted.</a:t>
            </a:r>
          </a:p>
        </p:txBody>
      </p:sp>
      <p:sp>
        <p:nvSpPr>
          <p:cNvPr id="13" name="Title 12"/>
          <p:cNvSpPr>
            <a:spLocks noGrp="1"/>
          </p:cNvSpPr>
          <p:nvPr>
            <p:ph type="title"/>
          </p:nvPr>
        </p:nvSpPr>
        <p:spPr/>
        <p:txBody>
          <a:bodyPr/>
          <a:lstStyle/>
          <a:p>
            <a:r>
              <a:rPr lang="en-US" sz="6600" dirty="0">
                <a:solidFill>
                  <a:schemeClr val="tx2">
                    <a:lumMod val="10000"/>
                  </a:schemeClr>
                </a:solidFill>
              </a:rPr>
              <a:t>INTRODUCTION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26390" y="485140"/>
            <a:ext cx="11504930" cy="698500"/>
          </a:xfrm>
        </p:spPr>
        <p:txBody>
          <a:bodyPr>
            <a:noAutofit/>
            <a:scene3d>
              <a:camera prst="orthographicFront"/>
              <a:lightRig rig="threePt" dir="t"/>
            </a:scene3d>
          </a:bodyPr>
          <a:lstStyle/>
          <a:p>
            <a:pPr marL="137160" indent="0" algn="ctr">
              <a:buNone/>
            </a:pPr>
            <a:r>
              <a:rPr lang="en-US" altLang="en-IN" sz="5400" dirty="0">
                <a:solidFill>
                  <a:schemeClr val="tx1"/>
                </a:solidFill>
                <a:effectLst>
                  <a:outerShdw blurRad="38100" dist="19050" dir="2700000" algn="tl" rotWithShape="0">
                    <a:schemeClr val="dk1">
                      <a:alpha val="40000"/>
                    </a:schemeClr>
                  </a:outerShdw>
                </a:effectLst>
              </a:rPr>
              <a:t>DATA OVERVIEW</a:t>
            </a:r>
          </a:p>
        </p:txBody>
      </p:sp>
      <p:sp>
        <p:nvSpPr>
          <p:cNvPr id="3" name="Text Box 2"/>
          <p:cNvSpPr txBox="1"/>
          <p:nvPr/>
        </p:nvSpPr>
        <p:spPr>
          <a:xfrm>
            <a:off x="468947" y="1470660"/>
            <a:ext cx="11219815" cy="4902200"/>
          </a:xfrm>
          <a:prstGeom prst="rect">
            <a:avLst/>
          </a:prstGeom>
          <a:noFill/>
        </p:spPr>
        <p:txBody>
          <a:bodyPr wrap="square" rtlCol="0">
            <a:noAutofit/>
          </a:bodyPr>
          <a:lstStyle/>
          <a:p>
            <a:r>
              <a:rPr lang="en-US" sz="2400" dirty="0">
                <a:ln>
                  <a:noFill/>
                </a:ln>
                <a:solidFill>
                  <a:schemeClr val="tx1">
                    <a:lumMod val="95000"/>
                    <a:lumOff val="5000"/>
                  </a:schemeClr>
                </a:solidFill>
                <a:highlight>
                  <a:srgbClr val="00FFFF"/>
                </a:highlight>
                <a:latin typeface="Times New Roman" panose="02020603050405020304" charset="0"/>
                <a:cs typeface="Times New Roman" panose="02020603050405020304" charset="0"/>
              </a:rPr>
              <a:t>Material Information:</a:t>
            </a:r>
          </a:p>
          <a:p>
            <a:endParaRPr lang="en-US" sz="2400" dirty="0">
              <a:ln>
                <a:noFill/>
              </a:ln>
              <a:solidFill>
                <a:schemeClr val="tx1">
                  <a:lumMod val="95000"/>
                  <a:lumOff val="5000"/>
                </a:schemeClr>
              </a:solidFill>
              <a:latin typeface="Times New Roman" panose="02020603050405020304" charset="0"/>
              <a:cs typeface="Times New Roman" panose="02020603050405020304" charset="0"/>
            </a:endParaRPr>
          </a:p>
          <a:p>
            <a:r>
              <a:rPr lang="en-US" sz="2400" dirty="0">
                <a:solidFill>
                  <a:schemeClr val="tx1"/>
                </a:solidFill>
                <a:latin typeface="Times New Roman" panose="02020603050405020304" charset="0"/>
                <a:cs typeface="Times New Roman" panose="02020603050405020304" charset="0"/>
              </a:rPr>
              <a:t>Material Composition: The chemical composition of each material, including the type and proportion of elements or compounds present.</a:t>
            </a:r>
          </a:p>
          <a:p>
            <a:r>
              <a:rPr lang="en-US" sz="2400" dirty="0">
                <a:solidFill>
                  <a:schemeClr val="tx1"/>
                </a:solidFill>
                <a:latin typeface="Times New Roman" panose="02020603050405020304" charset="0"/>
                <a:cs typeface="Times New Roman" panose="02020603050405020304" charset="0"/>
              </a:rPr>
              <a:t>Crystal Structure: Details about the crystalline structure of the material, which can include information about the unit cell, lattice parameters, and space group.</a:t>
            </a:r>
          </a:p>
          <a:p>
            <a:endParaRPr lang="en-US" sz="2400" dirty="0">
              <a:solidFill>
                <a:schemeClr val="tx1"/>
              </a:solidFill>
              <a:latin typeface="Times New Roman" panose="02020603050405020304" charset="0"/>
              <a:cs typeface="Times New Roman" panose="02020603050405020304" charset="0"/>
            </a:endParaRPr>
          </a:p>
          <a:p>
            <a:r>
              <a:rPr lang="en-US" sz="2400" dirty="0">
                <a:solidFill>
                  <a:schemeClr val="tx1"/>
                </a:solidFill>
                <a:highlight>
                  <a:srgbClr val="00FFFF"/>
                </a:highlight>
                <a:latin typeface="Times New Roman" panose="02020603050405020304" charset="0"/>
                <a:cs typeface="Times New Roman" panose="02020603050405020304" charset="0"/>
              </a:rPr>
              <a:t>Material Properties:</a:t>
            </a:r>
          </a:p>
          <a:p>
            <a:endParaRPr lang="en-US" sz="2400" dirty="0">
              <a:solidFill>
                <a:schemeClr val="tx1"/>
              </a:solidFill>
              <a:highlight>
                <a:srgbClr val="800000"/>
              </a:highlight>
              <a:latin typeface="Times New Roman" panose="02020603050405020304" charset="0"/>
              <a:cs typeface="Times New Roman" panose="02020603050405020304" charset="0"/>
            </a:endParaRPr>
          </a:p>
          <a:p>
            <a:r>
              <a:rPr lang="en-US" sz="2400" dirty="0">
                <a:solidFill>
                  <a:schemeClr val="tx1"/>
                </a:solidFill>
                <a:latin typeface="Times New Roman" panose="02020603050405020304" charset="0"/>
                <a:cs typeface="Times New Roman" panose="02020603050405020304" charset="0"/>
              </a:rPr>
              <a:t>Physical Properties: Various physical properties of the material, such as density, melting point, thermal conductivity, and specific heat capacity.</a:t>
            </a:r>
          </a:p>
          <a:p>
            <a:r>
              <a:rPr lang="en-US" sz="2400" dirty="0">
                <a:solidFill>
                  <a:schemeClr val="tx1"/>
                </a:solidFill>
                <a:latin typeface="Times New Roman" panose="02020603050405020304" charset="0"/>
                <a:cs typeface="Times New Roman" panose="02020603050405020304" charset="0"/>
              </a:rPr>
              <a:t>Electrical Properties: Electrical characteristics, including resistivity, electrical conductivity, and electron mobility.</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242570" y="219710"/>
            <a:ext cx="11682095" cy="6320790"/>
          </a:xfrm>
        </p:spPr>
        <p:txBody>
          <a:bodyPr>
            <a:noAutofit/>
          </a:bodyPr>
          <a:lstStyle/>
          <a:p>
            <a:pPr marL="137160" indent="0">
              <a:buNone/>
            </a:pPr>
            <a:r>
              <a:rPr lang="en-IN" sz="2400" dirty="0">
                <a:highlight>
                  <a:srgbClr val="00FFFF"/>
                </a:highlight>
                <a:latin typeface="Times New Roman" panose="02020603050405020304" charset="0"/>
                <a:cs typeface="Times New Roman" panose="02020603050405020304" charset="0"/>
              </a:rPr>
              <a:t>Superconductivity-related Data:</a:t>
            </a:r>
          </a:p>
          <a:p>
            <a:pPr marL="137160" indent="0">
              <a:buNone/>
            </a:pPr>
            <a:endParaRPr lang="en-IN" sz="2400" dirty="0">
              <a:highlight>
                <a:srgbClr val="800000"/>
              </a:highlight>
              <a:latin typeface="Times New Roman" panose="02020603050405020304" charset="0"/>
              <a:cs typeface="Times New Roman" panose="02020603050405020304" charset="0"/>
            </a:endParaRPr>
          </a:p>
          <a:p>
            <a:pPr marL="137160" indent="0">
              <a:buNone/>
            </a:pPr>
            <a:r>
              <a:rPr lang="en-IN" sz="2400" dirty="0">
                <a:latin typeface="Times New Roman" panose="02020603050405020304" charset="0"/>
                <a:cs typeface="Times New Roman" panose="02020603050405020304" charset="0"/>
              </a:rPr>
              <a:t>Critical Temperature (Tc): The critical temperature at which the material exhibits superconducting behavior.</a:t>
            </a:r>
          </a:p>
          <a:p>
            <a:pPr marL="137160" indent="0">
              <a:buNone/>
            </a:pPr>
            <a:r>
              <a:rPr lang="en-IN" sz="2400" dirty="0">
                <a:latin typeface="Times New Roman" panose="02020603050405020304" charset="0"/>
                <a:cs typeface="Times New Roman" panose="02020603050405020304" charset="0"/>
              </a:rPr>
              <a:t>Critical Magnetic Field (Hc): The critical magnetic field strength at which superconductivity is suppressed.</a:t>
            </a:r>
          </a:p>
          <a:p>
            <a:pPr marL="137160" indent="0">
              <a:buNone/>
            </a:pPr>
            <a:r>
              <a:rPr lang="en-IN" sz="2400" dirty="0">
                <a:latin typeface="Times New Roman" panose="02020603050405020304" charset="0"/>
                <a:cs typeface="Times New Roman" panose="02020603050405020304" charset="0"/>
              </a:rPr>
              <a:t>Superconducting Transition: Information about the transition from a normal state to a superconducting state, including transition width.</a:t>
            </a:r>
          </a:p>
          <a:p>
            <a:pPr marL="137160" indent="0">
              <a:buNone/>
            </a:pPr>
            <a:r>
              <a:rPr lang="en-IN" sz="2400" dirty="0">
                <a:highlight>
                  <a:srgbClr val="00FFFF"/>
                </a:highlight>
                <a:latin typeface="Times New Roman" panose="02020603050405020304" charset="0"/>
                <a:cs typeface="Times New Roman" panose="02020603050405020304" charset="0"/>
              </a:rPr>
              <a:t>Experimental Observations:</a:t>
            </a:r>
          </a:p>
          <a:p>
            <a:pPr marL="137160" indent="0">
              <a:buNone/>
            </a:pPr>
            <a:endParaRPr lang="en-IN" sz="2400" dirty="0">
              <a:highlight>
                <a:srgbClr val="800000"/>
              </a:highlight>
              <a:latin typeface="Times New Roman" panose="02020603050405020304" charset="0"/>
              <a:cs typeface="Times New Roman" panose="02020603050405020304" charset="0"/>
            </a:endParaRPr>
          </a:p>
          <a:p>
            <a:pPr marL="137160" indent="0">
              <a:buNone/>
            </a:pPr>
            <a:r>
              <a:rPr lang="en-IN" sz="2400" dirty="0">
                <a:latin typeface="Times New Roman" panose="02020603050405020304" charset="0"/>
                <a:cs typeface="Times New Roman" panose="02020603050405020304" charset="0"/>
              </a:rPr>
              <a:t>Experimental Conditions: Details about the experimental conditions under which superconductivity was observed, such as temperature, pressure, and magnetic field strength.</a:t>
            </a:r>
          </a:p>
          <a:p>
            <a:pPr marL="137160" indent="0">
              <a:buNone/>
            </a:pPr>
            <a:r>
              <a:rPr lang="en-IN" sz="2400" dirty="0">
                <a:latin typeface="Times New Roman" panose="02020603050405020304" charset="0"/>
                <a:cs typeface="Times New Roman" panose="02020603050405020304" charset="0"/>
              </a:rPr>
              <a:t>Measurement Techniques: Information on the methods and instruments used to measure superconducting properties.</a:t>
            </a:r>
          </a:p>
          <a:p>
            <a:pPr marL="137160" indent="0">
              <a:buNone/>
            </a:pPr>
            <a:endParaRPr lang="en-IN" sz="24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85140" y="359410"/>
            <a:ext cx="11321415" cy="5594985"/>
          </a:xfrm>
        </p:spPr>
        <p:txBody>
          <a:bodyPr>
            <a:noAutofit/>
          </a:bodyPr>
          <a:lstStyle/>
          <a:p>
            <a:pPr marL="137160" indent="0">
              <a:buNone/>
            </a:pPr>
            <a:r>
              <a:rPr lang="en-IN" sz="2800" dirty="0">
                <a:solidFill>
                  <a:schemeClr val="tx1"/>
                </a:solidFill>
                <a:highlight>
                  <a:srgbClr val="00FFFF"/>
                </a:highlight>
                <a:latin typeface="Times New Roman" panose="02020603050405020304" charset="0"/>
                <a:cs typeface="Times New Roman" panose="02020603050405020304" charset="0"/>
                <a:sym typeface="+mn-ea"/>
              </a:rPr>
              <a:t>Labels or Target Variables:</a:t>
            </a:r>
            <a:endParaRPr lang="en-IN" sz="2800" dirty="0">
              <a:solidFill>
                <a:schemeClr val="tx1"/>
              </a:solidFill>
              <a:highlight>
                <a:srgbClr val="00FFFF"/>
              </a:highlight>
              <a:latin typeface="Times New Roman" panose="02020603050405020304" charset="0"/>
              <a:cs typeface="Times New Roman" panose="02020603050405020304" charset="0"/>
            </a:endParaRPr>
          </a:p>
          <a:p>
            <a:pPr marL="137160" indent="0">
              <a:buNone/>
            </a:pPr>
            <a:endParaRPr lang="en-IN" sz="2800" dirty="0">
              <a:solidFill>
                <a:schemeClr val="tx1"/>
              </a:solidFill>
              <a:highlight>
                <a:srgbClr val="800000"/>
              </a:highlight>
              <a:latin typeface="Times New Roman" panose="02020603050405020304" charset="0"/>
              <a:cs typeface="Times New Roman" panose="02020603050405020304" charset="0"/>
            </a:endParaRPr>
          </a:p>
          <a:p>
            <a:pPr marL="137160" indent="0">
              <a:buNone/>
            </a:pPr>
            <a:r>
              <a:rPr lang="en-IN" sz="2800" dirty="0">
                <a:solidFill>
                  <a:schemeClr val="tx1"/>
                </a:solidFill>
                <a:latin typeface="Times New Roman" panose="02020603050405020304" charset="0"/>
                <a:cs typeface="Times New Roman" panose="02020603050405020304" charset="0"/>
                <a:sym typeface="+mn-ea"/>
              </a:rPr>
              <a:t>Superconductivity Labels: Binary labels indicating whether each material is a superconductor (1) or not (0) based on experimental observations.</a:t>
            </a:r>
            <a:endParaRPr lang="en-IN" sz="2800" dirty="0">
              <a:solidFill>
                <a:schemeClr val="tx1"/>
              </a:solidFill>
              <a:latin typeface="Times New Roman" panose="02020603050405020304" charset="0"/>
              <a:cs typeface="Times New Roman" panose="02020603050405020304" charset="0"/>
            </a:endParaRPr>
          </a:p>
          <a:p>
            <a:pPr marL="137160" indent="0">
              <a:buNone/>
            </a:pPr>
            <a:r>
              <a:rPr lang="en-IN" sz="2800" dirty="0">
                <a:solidFill>
                  <a:schemeClr val="tx1"/>
                </a:solidFill>
                <a:highlight>
                  <a:srgbClr val="00FFFF"/>
                </a:highlight>
                <a:latin typeface="Times New Roman" panose="02020603050405020304" charset="0"/>
                <a:cs typeface="Times New Roman" panose="02020603050405020304" charset="0"/>
              </a:rPr>
              <a:t>Machine Learning and Analysis Metadata:</a:t>
            </a:r>
          </a:p>
          <a:p>
            <a:pPr marL="137160" indent="0">
              <a:buNone/>
            </a:pPr>
            <a:endParaRPr lang="en-IN" sz="2800" dirty="0">
              <a:solidFill>
                <a:schemeClr val="tx1"/>
              </a:solidFill>
              <a:latin typeface="Times New Roman" panose="02020603050405020304" charset="0"/>
              <a:cs typeface="Times New Roman" panose="02020603050405020304" charset="0"/>
            </a:endParaRPr>
          </a:p>
          <a:p>
            <a:pPr marL="137160" indent="0">
              <a:buNone/>
            </a:pPr>
            <a:r>
              <a:rPr lang="en-IN" sz="2800" dirty="0">
                <a:solidFill>
                  <a:schemeClr val="tx1"/>
                </a:solidFill>
                <a:latin typeface="Times New Roman" panose="02020603050405020304" charset="0"/>
                <a:cs typeface="Times New Roman" panose="02020603050405020304" charset="0"/>
              </a:rPr>
              <a:t>Splitting and Partitioning: Information on how the dataset is split into training, validation, and test sets for machine learning.</a:t>
            </a:r>
          </a:p>
          <a:p>
            <a:pPr marL="137160" indent="0">
              <a:buNone/>
            </a:pPr>
            <a:r>
              <a:rPr lang="en-IN" sz="2800" dirty="0">
                <a:solidFill>
                  <a:schemeClr val="tx1"/>
                </a:solidFill>
                <a:latin typeface="Times New Roman" panose="02020603050405020304" charset="0"/>
                <a:cs typeface="Times New Roman" panose="02020603050405020304" charset="0"/>
              </a:rPr>
              <a:t>Feature Importance: Results of feature importance analysis, indicating which features are most relevant for predicting superconductivity.</a:t>
            </a:r>
          </a:p>
          <a:p>
            <a:pPr marL="137160" indent="0">
              <a:buNone/>
            </a:pPr>
            <a:r>
              <a:rPr lang="en-IN" sz="2800" dirty="0">
                <a:solidFill>
                  <a:schemeClr val="tx1"/>
                </a:solidFill>
                <a:latin typeface="Times New Roman" panose="02020603050405020304" charset="0"/>
                <a:cs typeface="Times New Roman" panose="02020603050405020304" charset="0"/>
              </a:rPr>
              <a:t>Model Performance Metrics: Metrics such as accuracy, precision, recall, F1-score, and ROC curves for evaluating machine learning models.</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51840" y="1504315"/>
            <a:ext cx="8839835" cy="4939030"/>
          </a:xfrm>
        </p:spPr>
        <p:txBody>
          <a:bodyPr/>
          <a:lstStyle/>
          <a:p>
            <a:pPr marL="137160" indent="0">
              <a:buNone/>
            </a:pPr>
            <a:endParaRPr lang="en-IN" sz="4800" dirty="0">
              <a:solidFill>
                <a:srgbClr val="FFFF00"/>
              </a:solidFill>
            </a:endParaRPr>
          </a:p>
          <a:p>
            <a:r>
              <a:rPr lang="en-US" altLang="en-IN" sz="4800" u="sng" dirty="0">
                <a:solidFill>
                  <a:srgbClr val="FF0000"/>
                </a:solidFill>
              </a:rPr>
              <a:t>Linear</a:t>
            </a:r>
            <a:r>
              <a:rPr lang="en-IN" sz="4800" u="sng" dirty="0">
                <a:solidFill>
                  <a:srgbClr val="FF0000"/>
                </a:solidFill>
              </a:rPr>
              <a:t> Regression</a:t>
            </a:r>
          </a:p>
          <a:p>
            <a:r>
              <a:rPr lang="en-IN" sz="4800" u="sng" dirty="0">
                <a:solidFill>
                  <a:srgbClr val="FF0000"/>
                </a:solidFill>
              </a:rPr>
              <a:t>Support Vector Machine</a:t>
            </a:r>
          </a:p>
          <a:p>
            <a:pPr marL="137160" indent="0">
              <a:buNone/>
            </a:pPr>
            <a:endParaRPr lang="en-IN" sz="4800" dirty="0">
              <a:solidFill>
                <a:srgbClr val="FF0000"/>
              </a:solidFill>
            </a:endParaRPr>
          </a:p>
        </p:txBody>
      </p:sp>
      <p:sp>
        <p:nvSpPr>
          <p:cNvPr id="4" name="Title 3"/>
          <p:cNvSpPr>
            <a:spLocks noGrp="1"/>
          </p:cNvSpPr>
          <p:nvPr>
            <p:ph type="title"/>
          </p:nvPr>
        </p:nvSpPr>
        <p:spPr>
          <a:xfrm>
            <a:off x="609600" y="274955"/>
            <a:ext cx="7786370" cy="1720850"/>
          </a:xfrm>
        </p:spPr>
        <p:txBody>
          <a:bodyPr>
            <a:normAutofit/>
          </a:bodyPr>
          <a:lstStyle/>
          <a:p>
            <a:r>
              <a:rPr lang="en-IN" sz="6600" dirty="0">
                <a:solidFill>
                  <a:schemeClr val="tx2">
                    <a:lumMod val="25000"/>
                  </a:schemeClr>
                </a:solidFill>
              </a:rPr>
              <a:t>IMPLEMENTATION</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IN" sz="4800" dirty="0">
                <a:solidFill>
                  <a:schemeClr val="tx1"/>
                </a:solidFill>
                <a:effectLst>
                  <a:outerShdw blurRad="38100" dist="19050" dir="2700000" algn="tl" rotWithShape="0">
                    <a:schemeClr val="dk1">
                      <a:alpha val="40000"/>
                    </a:schemeClr>
                  </a:outerShdw>
                </a:effectLst>
              </a:rPr>
              <a:t>LINEAR REGRESSION</a:t>
            </a:r>
          </a:p>
        </p:txBody>
      </p:sp>
      <p:sp>
        <p:nvSpPr>
          <p:cNvPr id="3" name="Content Placeholder 2"/>
          <p:cNvSpPr>
            <a:spLocks noGrp="1"/>
          </p:cNvSpPr>
          <p:nvPr>
            <p:ph sz="half" idx="2"/>
          </p:nvPr>
        </p:nvSpPr>
        <p:spPr/>
        <p:txBody>
          <a:bodyPr/>
          <a:lstStyle/>
          <a:p>
            <a:pPr marL="137160" indent="0">
              <a:buNone/>
            </a:pPr>
            <a:r>
              <a:rPr lang="en-IN" dirty="0">
                <a:solidFill>
                  <a:srgbClr val="FF33CC"/>
                </a:solidFill>
              </a:rPr>
              <a:t>                                   </a:t>
            </a:r>
          </a:p>
          <a:p>
            <a:pPr marL="137160" indent="0">
              <a:buNone/>
            </a:pPr>
            <a:r>
              <a:rPr lang="en-IN" dirty="0">
                <a:solidFill>
                  <a:srgbClr val="FF0066"/>
                </a:solidFill>
              </a:rPr>
              <a:t>                                                                                                         </a:t>
            </a:r>
          </a:p>
          <a:p>
            <a:endParaRPr lang="en-IN" dirty="0">
              <a:solidFill>
                <a:srgbClr val="990099"/>
              </a:solidFill>
            </a:endParaRPr>
          </a:p>
        </p:txBody>
      </p:sp>
      <p:pic>
        <p:nvPicPr>
          <p:cNvPr id="5" name="Content Placeholder 4" descr="Screenshot 2023-09-23 153549"/>
          <p:cNvPicPr>
            <a:picLocks noGrp="1" noChangeAspect="1"/>
          </p:cNvPicPr>
          <p:nvPr>
            <p:ph sz="half" idx="1"/>
          </p:nvPr>
        </p:nvPicPr>
        <p:blipFill>
          <a:blip r:embed="rId2"/>
          <a:stretch>
            <a:fillRect/>
          </a:stretch>
        </p:blipFill>
        <p:spPr>
          <a:xfrm>
            <a:off x="323850" y="2263140"/>
            <a:ext cx="5594350" cy="3399155"/>
          </a:xfrm>
          <a:prstGeom prst="rect">
            <a:avLst/>
          </a:prstGeom>
        </p:spPr>
      </p:pic>
      <p:pic>
        <p:nvPicPr>
          <p:cNvPr id="6" name="Picture 5" descr="Screenshot 2023-09-23 153653"/>
          <p:cNvPicPr>
            <a:picLocks noChangeAspect="1"/>
          </p:cNvPicPr>
          <p:nvPr/>
        </p:nvPicPr>
        <p:blipFill>
          <a:blip r:embed="rId3"/>
          <a:stretch>
            <a:fillRect/>
          </a:stretch>
        </p:blipFill>
        <p:spPr>
          <a:xfrm>
            <a:off x="6197600" y="1518920"/>
            <a:ext cx="5817870" cy="4607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90500"/>
            <a:ext cx="10972800" cy="1227455"/>
          </a:xfrm>
        </p:spPr>
        <p:txBody>
          <a:bodyPr>
            <a:noAutofit/>
          </a:bodyPr>
          <a:lstStyle/>
          <a:p>
            <a:r>
              <a:rPr lang="en-IN" sz="4400" dirty="0">
                <a:solidFill>
                  <a:schemeClr val="tx1"/>
                </a:solidFill>
                <a:effectLst>
                  <a:outerShdw blurRad="38100" dist="19050" dir="2700000" algn="tl" rotWithShape="0">
                    <a:schemeClr val="dk1">
                      <a:alpha val="40000"/>
                    </a:schemeClr>
                  </a:outerShdw>
                </a:effectLst>
              </a:rPr>
              <a:t> </a:t>
            </a:r>
            <a:r>
              <a:rPr lang="en-US" altLang="en-IN" sz="4400" dirty="0">
                <a:solidFill>
                  <a:schemeClr val="tx1"/>
                </a:solidFill>
                <a:effectLst>
                  <a:outerShdw blurRad="38100" dist="19050" dir="2700000" algn="tl" rotWithShape="0">
                    <a:schemeClr val="dk1">
                      <a:alpha val="40000"/>
                    </a:schemeClr>
                  </a:outerShdw>
                </a:effectLst>
              </a:rPr>
              <a:t>SUPPORT VECTOR MACHINE</a:t>
            </a:r>
          </a:p>
        </p:txBody>
      </p:sp>
      <p:pic>
        <p:nvPicPr>
          <p:cNvPr id="6" name="Content Placeholder 5" descr="Screenshot 2023-09-23 154545"/>
          <p:cNvPicPr>
            <a:picLocks noGrp="1" noChangeAspect="1"/>
          </p:cNvPicPr>
          <p:nvPr>
            <p:ph sz="half" idx="1"/>
          </p:nvPr>
        </p:nvPicPr>
        <p:blipFill>
          <a:blip r:embed="rId2"/>
          <a:stretch>
            <a:fillRect/>
          </a:stretch>
        </p:blipFill>
        <p:spPr>
          <a:xfrm>
            <a:off x="1310005" y="1971040"/>
            <a:ext cx="9076690" cy="3491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722245" y="466090"/>
            <a:ext cx="7053580" cy="932815"/>
          </a:xfrm>
          <a:prstGeom prst="rect">
            <a:avLst/>
          </a:prstGeom>
          <a:noFill/>
        </p:spPr>
        <p:txBody>
          <a:bodyPr wrap="square" rtlCol="0">
            <a:noAutofit/>
          </a:bodyPr>
          <a:lstStyle/>
          <a:p>
            <a:pPr algn="ctr"/>
            <a:r>
              <a:rPr lang="en-US" sz="4800">
                <a:solidFill>
                  <a:schemeClr val="tx1"/>
                </a:solidFill>
                <a:effectLst>
                  <a:outerShdw blurRad="38100" dist="19050" dir="2700000" algn="tl" rotWithShape="0">
                    <a:schemeClr val="dk1">
                      <a:alpha val="40000"/>
                    </a:schemeClr>
                  </a:outerShdw>
                </a:effectLst>
              </a:rPr>
              <a:t>SVM Model Evaluation</a:t>
            </a:r>
          </a:p>
        </p:txBody>
      </p:sp>
      <p:pic>
        <p:nvPicPr>
          <p:cNvPr id="6" name="Content Placeholder 5" descr="Screenshot 2023-09-23 155014"/>
          <p:cNvPicPr>
            <a:picLocks noGrp="1" noChangeAspect="1"/>
          </p:cNvPicPr>
          <p:nvPr>
            <p:ph idx="1"/>
          </p:nvPr>
        </p:nvPicPr>
        <p:blipFill>
          <a:blip r:embed="rId2"/>
          <a:stretch>
            <a:fillRect/>
          </a:stretch>
        </p:blipFill>
        <p:spPr>
          <a:xfrm>
            <a:off x="2826385" y="1459865"/>
            <a:ext cx="6804660" cy="5192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79EEAAAD-F811-4325-83A2-D14EDE05FBFF}">
  <ds:schemaRefs/>
</ds:datastoreItem>
</file>

<file path=customXml/itemProps2.xml><?xml version="1.0" encoding="utf-8"?>
<ds:datastoreItem xmlns:ds="http://schemas.openxmlformats.org/officeDocument/2006/customXml" ds:itemID="{100AC149-8447-4BE5-88C7-DBE24EA73E83}">
  <ds:schemaRefs/>
</ds:datastoreItem>
</file>

<file path=customXml/itemProps3.xml><?xml version="1.0" encoding="utf-8"?>
<ds:datastoreItem xmlns:ds="http://schemas.openxmlformats.org/officeDocument/2006/customXml" ds:itemID="{D0D1C9B0-FE26-433B-8E1A-54CCDFA4EB1D}">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5</TotalTime>
  <Words>414</Words>
  <Application>Microsoft Office PowerPoint</Application>
  <PresentationFormat>Widescreen</PresentationFormat>
  <Paragraphs>56</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Lato</vt:lpstr>
      <vt:lpstr>Times New Roman</vt:lpstr>
      <vt:lpstr>Gear Drives</vt:lpstr>
      <vt:lpstr>superconductivity data</vt:lpstr>
      <vt:lpstr>INTRODUCTION</vt:lpstr>
      <vt:lpstr>PowerPoint Presentation</vt:lpstr>
      <vt:lpstr>PowerPoint Presentation</vt:lpstr>
      <vt:lpstr>PowerPoint Presentation</vt:lpstr>
      <vt:lpstr>IMPLEMENTATION</vt:lpstr>
      <vt:lpstr>LINEAR REGRESSION</vt:lpstr>
      <vt:lpstr> SUPPORT VECTOR MACHINE</vt:lpstr>
      <vt:lpstr>PowerPoint Presentation</vt:lpstr>
      <vt:lpstr>PERFORMANCE COMPARISON</vt:lpstr>
      <vt:lpstr>PowerPoint Presentation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Disorder</dc:title>
  <dc:creator>swetha rao masadi</dc:creator>
  <cp:lastModifiedBy>Jyothi Kandharapu</cp:lastModifiedBy>
  <cp:revision>8</cp:revision>
  <dcterms:created xsi:type="dcterms:W3CDTF">2023-09-17T04:55:00Z</dcterms:created>
  <dcterms:modified xsi:type="dcterms:W3CDTF">2023-09-25T04:10:20Z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ICV">
    <vt:lpwstr>71608BE1F3CF40DAA023A6DF2070764E_13</vt:lpwstr>
  </property>
  <property fmtid="{D5CDD505-2E9C-101B-9397-08002B2CF9AE}" pid="13" name="KSOProductBuildVer">
    <vt:lpwstr>1033-12.2.0.13215</vt:lpwstr>
  </property>
</Properties>
</file>