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88" r:id="rId16"/>
    <p:sldId id="289" r:id="rId17"/>
    <p:sldId id="279" r:id="rId18"/>
    <p:sldId id="280" r:id="rId19"/>
    <p:sldId id="281" r:id="rId20"/>
    <p:sldId id="282" r:id="rId21"/>
    <p:sldId id="283" r:id="rId22"/>
    <p:sldId id="284" r:id="rId23"/>
    <p:sldId id="269" r:id="rId24"/>
    <p:sldId id="270" r:id="rId25"/>
    <p:sldId id="271" r:id="rId26"/>
    <p:sldId id="272" r:id="rId27"/>
    <p:sldId id="273" r:id="rId28"/>
    <p:sldId id="274" r:id="rId29"/>
    <p:sldId id="275" r:id="rId30"/>
    <p:sldId id="290" r:id="rId31"/>
    <p:sldId id="291" r:id="rId32"/>
    <p:sldId id="292" r:id="rId33"/>
    <p:sldId id="293" r:id="rId34"/>
    <p:sldId id="294" r:id="rId35"/>
    <p:sldId id="276" r:id="rId36"/>
    <p:sldId id="285" r:id="rId37"/>
    <p:sldId id="286" r:id="rId38"/>
    <p:sldId id="277"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CCF5-816B-D000-8F42-23CA96D40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8C0FC6-BB77-F438-40A2-E0F6B2971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9F7F3-0E73-53D4-2601-64AF9AEBF0A0}"/>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5" name="Footer Placeholder 4">
            <a:extLst>
              <a:ext uri="{FF2B5EF4-FFF2-40B4-BE49-F238E27FC236}">
                <a16:creationId xmlns:a16="http://schemas.microsoft.com/office/drawing/2014/main" id="{02D7764A-76F0-EFA2-8876-FEF0E046B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D922-6886-BD6F-0A27-3655F1C6D0EE}"/>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16852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B433-3D1E-9AB3-7BBA-E53FF76DF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2B543-D13B-F9AB-A1D0-1E2D2B5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36020-5E73-1398-2BD2-A77C798AE224}"/>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5" name="Footer Placeholder 4">
            <a:extLst>
              <a:ext uri="{FF2B5EF4-FFF2-40B4-BE49-F238E27FC236}">
                <a16:creationId xmlns:a16="http://schemas.microsoft.com/office/drawing/2014/main" id="{0C92591B-B8EE-A35F-4844-9DF4C351E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0874B-A5DE-A3B3-0F67-EF0DE78D0571}"/>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164024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E6714-E211-F6B6-7CF3-C6A9D78CF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5E176-928D-7AD8-727B-B354C5EC9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1800C-BB9E-EFC6-CD92-2E612392EEB4}"/>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5" name="Footer Placeholder 4">
            <a:extLst>
              <a:ext uri="{FF2B5EF4-FFF2-40B4-BE49-F238E27FC236}">
                <a16:creationId xmlns:a16="http://schemas.microsoft.com/office/drawing/2014/main" id="{2A402448-06D2-E8EB-5745-5736D780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D3A75-5045-5B28-14BC-C06309318F95}"/>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306771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2D63-939D-D208-2102-5B34DAEBDF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988F6-9416-C79D-C25B-FCBB81AB9A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F056-BC68-5670-D3E9-7AEA189D0D9B}"/>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5" name="Footer Placeholder 4">
            <a:extLst>
              <a:ext uri="{FF2B5EF4-FFF2-40B4-BE49-F238E27FC236}">
                <a16:creationId xmlns:a16="http://schemas.microsoft.com/office/drawing/2014/main" id="{71355067-A3B6-7E11-354D-DA1A2E4B1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61070-56EF-9CB6-1538-CA9E9BC0EC98}"/>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43111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ECA6-991F-5787-58A2-970EFF4BC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AEF563-AC74-2591-BB72-B5EA61A84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0515B-C435-5779-35A3-E2C3E9CAD1F1}"/>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5" name="Footer Placeholder 4">
            <a:extLst>
              <a:ext uri="{FF2B5EF4-FFF2-40B4-BE49-F238E27FC236}">
                <a16:creationId xmlns:a16="http://schemas.microsoft.com/office/drawing/2014/main" id="{DAF21C11-B789-1702-CCD1-D077D313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44513-53E1-54D3-908A-0AB450F16D31}"/>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245648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C419-3B40-97FC-0F85-EF85EF60C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B4D6B-1B84-7D75-1F71-A5788100B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8E2D3F-8590-5E6F-AA82-B24BDE851D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A0F33-FB56-081E-7CD7-A0F3D136BF97}"/>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6" name="Footer Placeholder 5">
            <a:extLst>
              <a:ext uri="{FF2B5EF4-FFF2-40B4-BE49-F238E27FC236}">
                <a16:creationId xmlns:a16="http://schemas.microsoft.com/office/drawing/2014/main" id="{C95177D5-FD4C-02E3-596F-20A2D9DCB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A75CE-5389-5A90-E016-2CA92BEF7F4B}"/>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87787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5E82-C979-DB50-FC32-1CEF1C8EEA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59A51-4CC1-601E-8A69-270D70DAF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5EBC38-DC04-4C06-4A03-1E2C47C89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1F2F6E-6B4E-F24C-E663-42C05F1D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2922E-3920-9837-5B98-900024281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CC307-AC81-18EB-4D14-E9E1618B3312}"/>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8" name="Footer Placeholder 7">
            <a:extLst>
              <a:ext uri="{FF2B5EF4-FFF2-40B4-BE49-F238E27FC236}">
                <a16:creationId xmlns:a16="http://schemas.microsoft.com/office/drawing/2014/main" id="{3E005A23-D191-562D-702A-933809252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B3F28-C4C9-3E27-3492-913F8D036874}"/>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177050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EF83-5A14-5FC1-D898-2D0F7B78DF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44E224-6661-8FB8-9B52-499DFF5D7004}"/>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4" name="Footer Placeholder 3">
            <a:extLst>
              <a:ext uri="{FF2B5EF4-FFF2-40B4-BE49-F238E27FC236}">
                <a16:creationId xmlns:a16="http://schemas.microsoft.com/office/drawing/2014/main" id="{2101D9CE-B68A-05EB-8B2C-18A755BD6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D78D7F-E6C0-BED5-5321-63B2175D638F}"/>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10135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E7879-4A89-31C7-A05D-50426BA45E77}"/>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3" name="Footer Placeholder 2">
            <a:extLst>
              <a:ext uri="{FF2B5EF4-FFF2-40B4-BE49-F238E27FC236}">
                <a16:creationId xmlns:a16="http://schemas.microsoft.com/office/drawing/2014/main" id="{0260F885-84BC-E257-790A-71D3FB5DB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ED05DC-DB5F-0CC9-99A7-A265418DD90A}"/>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22684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76C9-0FE2-9584-D649-E603D2F40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FA80F3-EB58-345E-2CF2-3BF58E70F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5405B-112C-352C-CD1C-5DBF8AE4B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6E1E1-9202-2057-D603-9A8FA131D844}"/>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6" name="Footer Placeholder 5">
            <a:extLst>
              <a:ext uri="{FF2B5EF4-FFF2-40B4-BE49-F238E27FC236}">
                <a16:creationId xmlns:a16="http://schemas.microsoft.com/office/drawing/2014/main" id="{F39B1599-B7E5-1865-B760-E31600425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A1754-2DA8-9FC9-9849-86BA34266BEF}"/>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213673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26F6-1E2B-8A19-8FE1-0CB925284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EBA68-8EA4-118D-5647-99A78B079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2A337B-1A45-5D11-A631-6A0F53F8F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16550-AE7D-1A90-A0DD-CCCFFD541FF2}"/>
              </a:ext>
            </a:extLst>
          </p:cNvPr>
          <p:cNvSpPr>
            <a:spLocks noGrp="1"/>
          </p:cNvSpPr>
          <p:nvPr>
            <p:ph type="dt" sz="half" idx="10"/>
          </p:nvPr>
        </p:nvSpPr>
        <p:spPr/>
        <p:txBody>
          <a:bodyPr/>
          <a:lstStyle/>
          <a:p>
            <a:fld id="{994AC93E-4683-0549-9402-021421F01849}" type="datetimeFigureOut">
              <a:rPr lang="en-US" smtClean="0"/>
              <a:t>11/4/2023</a:t>
            </a:fld>
            <a:endParaRPr lang="en-US"/>
          </a:p>
        </p:txBody>
      </p:sp>
      <p:sp>
        <p:nvSpPr>
          <p:cNvPr id="6" name="Footer Placeholder 5">
            <a:extLst>
              <a:ext uri="{FF2B5EF4-FFF2-40B4-BE49-F238E27FC236}">
                <a16:creationId xmlns:a16="http://schemas.microsoft.com/office/drawing/2014/main" id="{8C16E324-4294-AEDA-924D-031B22C59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018DA-1AC1-FDFA-B4D0-34CB5700F91A}"/>
              </a:ext>
            </a:extLst>
          </p:cNvPr>
          <p:cNvSpPr>
            <a:spLocks noGrp="1"/>
          </p:cNvSpPr>
          <p:nvPr>
            <p:ph type="sldNum" sz="quarter" idx="12"/>
          </p:nvPr>
        </p:nvSpPr>
        <p:spPr/>
        <p:txBody>
          <a:bodyPr/>
          <a:lstStyle/>
          <a:p>
            <a:fld id="{8E8FB244-3C98-BD49-8335-1FBD5B2737A9}" type="slidenum">
              <a:rPr lang="en-US" smtClean="0"/>
              <a:t>‹#›</a:t>
            </a:fld>
            <a:endParaRPr lang="en-US"/>
          </a:p>
        </p:txBody>
      </p:sp>
    </p:spTree>
    <p:extLst>
      <p:ext uri="{BB962C8B-B14F-4D97-AF65-F5344CB8AC3E}">
        <p14:creationId xmlns:p14="http://schemas.microsoft.com/office/powerpoint/2010/main" val="266983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9CF71-2464-C6FA-42B8-B2D58A11E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05D29-429D-18C8-EC7A-04B521D62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DC08B-BDCD-696D-84B3-B59144152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AC93E-4683-0549-9402-021421F01849}" type="datetimeFigureOut">
              <a:rPr lang="en-US" smtClean="0"/>
              <a:t>11/4/2023</a:t>
            </a:fld>
            <a:endParaRPr lang="en-US"/>
          </a:p>
        </p:txBody>
      </p:sp>
      <p:sp>
        <p:nvSpPr>
          <p:cNvPr id="5" name="Footer Placeholder 4">
            <a:extLst>
              <a:ext uri="{FF2B5EF4-FFF2-40B4-BE49-F238E27FC236}">
                <a16:creationId xmlns:a16="http://schemas.microsoft.com/office/drawing/2014/main" id="{385BC73C-1721-42F6-2A91-EA73BCF2D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0FC1B-9F90-950E-1FF5-45E3A465B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FB244-3C98-BD49-8335-1FBD5B2737A9}" type="slidenum">
              <a:rPr lang="en-US" smtClean="0"/>
              <a:t>‹#›</a:t>
            </a:fld>
            <a:endParaRPr lang="en-US"/>
          </a:p>
        </p:txBody>
      </p:sp>
    </p:spTree>
    <p:extLst>
      <p:ext uri="{BB962C8B-B14F-4D97-AF65-F5344CB8AC3E}">
        <p14:creationId xmlns:p14="http://schemas.microsoft.com/office/powerpoint/2010/main" val="31715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jpe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F123-0DEA-1564-E5BC-644B21629C4E}"/>
              </a:ext>
            </a:extLst>
          </p:cNvPr>
          <p:cNvSpPr>
            <a:spLocks noGrp="1"/>
          </p:cNvSpPr>
          <p:nvPr>
            <p:ph type="ctrTitle"/>
          </p:nvPr>
        </p:nvSpPr>
        <p:spPr/>
        <p:txBody>
          <a:bodyPr/>
          <a:lstStyle/>
          <a:p>
            <a:r>
              <a:rPr lang="en-US" b="1" i="1" u="sng" dirty="0"/>
              <a:t>OBESITY LEVEL PREDICTION</a:t>
            </a:r>
          </a:p>
        </p:txBody>
      </p:sp>
      <p:sp>
        <p:nvSpPr>
          <p:cNvPr id="3" name="Subtitle 2">
            <a:extLst>
              <a:ext uri="{FF2B5EF4-FFF2-40B4-BE49-F238E27FC236}">
                <a16:creationId xmlns:a16="http://schemas.microsoft.com/office/drawing/2014/main" id="{23E07197-562F-9419-A825-898CBCAFF426}"/>
              </a:ext>
            </a:extLst>
          </p:cNvPr>
          <p:cNvSpPr>
            <a:spLocks noGrp="1"/>
          </p:cNvSpPr>
          <p:nvPr>
            <p:ph type="subTitle" idx="1"/>
          </p:nvPr>
        </p:nvSpPr>
        <p:spPr>
          <a:xfrm>
            <a:off x="1524000" y="3602037"/>
            <a:ext cx="9144000" cy="2009053"/>
          </a:xfrm>
        </p:spPr>
        <p:txBody>
          <a:bodyPr/>
          <a:lstStyle/>
          <a:p>
            <a:r>
              <a:rPr lang="en-US" b="1" dirty="0">
                <a:solidFill>
                  <a:schemeClr val="accent1"/>
                </a:solidFill>
              </a:rPr>
              <a:t>NAME:V.LASYA</a:t>
            </a:r>
          </a:p>
          <a:p>
            <a:r>
              <a:rPr lang="en-US" b="1" dirty="0">
                <a:solidFill>
                  <a:schemeClr val="accent1"/>
                </a:solidFill>
              </a:rPr>
              <a:t>HT.NO:2203A52204</a:t>
            </a:r>
          </a:p>
        </p:txBody>
      </p:sp>
    </p:spTree>
    <p:extLst>
      <p:ext uri="{BB962C8B-B14F-4D97-AF65-F5344CB8AC3E}">
        <p14:creationId xmlns:p14="http://schemas.microsoft.com/office/powerpoint/2010/main" val="360900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5289-C49A-EF62-D190-E31F5AC959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A257A7-708D-1AA3-8D3D-67ADAE69FBB3}"/>
              </a:ext>
            </a:extLst>
          </p:cNvPr>
          <p:cNvSpPr>
            <a:spLocks noGrp="1"/>
          </p:cNvSpPr>
          <p:nvPr>
            <p:ph idx="1"/>
          </p:nvPr>
        </p:nvSpPr>
        <p:spPr/>
        <p:txBody>
          <a:bodyPr/>
          <a:lstStyle/>
          <a:p>
            <a:pPr marL="0" indent="0">
              <a:buNone/>
            </a:pPr>
            <a:r>
              <a:rPr lang="en-US" b="1" dirty="0"/>
              <a:t>Support Vectors: </a:t>
            </a:r>
            <a:r>
              <a:rPr lang="en-US" dirty="0"/>
              <a:t>Support vectors are the data points that are closest to the </a:t>
            </a:r>
            <a:r>
              <a:rPr lang="en-US" dirty="0" err="1"/>
              <a:t>hyperplane</a:t>
            </a:r>
            <a:r>
              <a:rPr lang="en-US" dirty="0"/>
              <a:t> and have the smallest margin. They play a critical role in defining the position and orientation of the </a:t>
            </a:r>
            <a:r>
              <a:rPr lang="en-US" dirty="0" err="1"/>
              <a:t>hyperplane</a:t>
            </a:r>
            <a:r>
              <a:rPr lang="en-US" dirty="0"/>
              <a:t>.</a:t>
            </a:r>
          </a:p>
          <a:p>
            <a:pPr marL="0" indent="0">
              <a:buNone/>
            </a:pPr>
            <a:r>
              <a:rPr lang="en-US" b="1" dirty="0"/>
              <a:t>Linear and Nonlinear Separation: </a:t>
            </a:r>
            <a:r>
              <a:rPr lang="en-US" dirty="0"/>
              <a:t>SVM is effective for linearly separable data, where a straight line (or </a:t>
            </a:r>
            <a:r>
              <a:rPr lang="en-US" dirty="0" err="1"/>
              <a:t>hyperplane</a:t>
            </a:r>
            <a:r>
              <a:rPr lang="en-US" dirty="0"/>
              <a:t> in higher dimensions) can separate the classes. However, SVM can also handle nonlinear data by using techniques like the kernel trick. Kernels allow SVM to transform the original feature space into a higher-dimensional space, where the data becomes linearly separable.</a:t>
            </a:r>
          </a:p>
        </p:txBody>
      </p:sp>
    </p:spTree>
    <p:extLst>
      <p:ext uri="{BB962C8B-B14F-4D97-AF65-F5344CB8AC3E}">
        <p14:creationId xmlns:p14="http://schemas.microsoft.com/office/powerpoint/2010/main" val="407198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24BF-7980-7AB5-8E47-1F09CE1A5C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B749A1-477A-E665-1DAF-0C07F857A4B9}"/>
              </a:ext>
            </a:extLst>
          </p:cNvPr>
          <p:cNvSpPr>
            <a:spLocks noGrp="1"/>
          </p:cNvSpPr>
          <p:nvPr>
            <p:ph idx="1"/>
          </p:nvPr>
        </p:nvSpPr>
        <p:spPr/>
        <p:txBody>
          <a:bodyPr>
            <a:normAutofit lnSpcReduction="10000"/>
          </a:bodyPr>
          <a:lstStyle/>
          <a:p>
            <a:pPr marL="0" indent="0">
              <a:buNone/>
            </a:pPr>
            <a:r>
              <a:rPr lang="en-US" b="1" dirty="0"/>
              <a:t>Classification and Regression: </a:t>
            </a:r>
            <a:r>
              <a:rPr lang="en-US" dirty="0"/>
              <a:t>SVM is primarily used for classification, where it assigns data points to different classes. However, it can also be used for regression tasks, referred to as Support Vector Regression (SVR), where it finds a </a:t>
            </a:r>
            <a:r>
              <a:rPr lang="en-US" dirty="0" err="1"/>
              <a:t>hyperplane</a:t>
            </a:r>
            <a:r>
              <a:rPr lang="en-US" dirty="0"/>
              <a:t> that best fits the data while minimizing errors.</a:t>
            </a:r>
          </a:p>
          <a:p>
            <a:pPr marL="0" indent="0">
              <a:buNone/>
            </a:pPr>
            <a:r>
              <a:rPr lang="en-US" dirty="0"/>
              <a:t>SVMs are widely used in applications like image classification, text classification, bioinformatics, and many others. They are favored for their ability to handle high-dimensional data, robustness against overfitting, and adaptability to both linear and nonlinear problems. However, tuning SVM </a:t>
            </a:r>
            <a:r>
              <a:rPr lang="en-US" dirty="0" err="1"/>
              <a:t>hyperparameters</a:t>
            </a:r>
            <a:r>
              <a:rPr lang="en-US" dirty="0"/>
              <a:t>, especially for non-linear kernels, can be a complex task.</a:t>
            </a:r>
          </a:p>
        </p:txBody>
      </p:sp>
    </p:spTree>
    <p:extLst>
      <p:ext uri="{BB962C8B-B14F-4D97-AF65-F5344CB8AC3E}">
        <p14:creationId xmlns:p14="http://schemas.microsoft.com/office/powerpoint/2010/main" val="101864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D2F9-A61C-EBB3-BF28-FD82CCC7A453}"/>
              </a:ext>
            </a:extLst>
          </p:cNvPr>
          <p:cNvSpPr>
            <a:spLocks noGrp="1"/>
          </p:cNvSpPr>
          <p:nvPr>
            <p:ph type="title"/>
          </p:nvPr>
        </p:nvSpPr>
        <p:spPr/>
        <p:txBody>
          <a:bodyPr/>
          <a:lstStyle/>
          <a:p>
            <a:r>
              <a:rPr lang="en-US" dirty="0">
                <a:solidFill>
                  <a:schemeClr val="accent2"/>
                </a:solidFill>
              </a:rPr>
              <a:t>PERCEPTRON LEARNING:</a:t>
            </a:r>
          </a:p>
        </p:txBody>
      </p:sp>
      <p:sp>
        <p:nvSpPr>
          <p:cNvPr id="3" name="Content Placeholder 2">
            <a:extLst>
              <a:ext uri="{FF2B5EF4-FFF2-40B4-BE49-F238E27FC236}">
                <a16:creationId xmlns:a16="http://schemas.microsoft.com/office/drawing/2014/main" id="{E06B6451-9D23-2022-8657-F6C7EC299521}"/>
              </a:ext>
            </a:extLst>
          </p:cNvPr>
          <p:cNvSpPr>
            <a:spLocks noGrp="1"/>
          </p:cNvSpPr>
          <p:nvPr>
            <p:ph idx="1"/>
          </p:nvPr>
        </p:nvSpPr>
        <p:spPr/>
        <p:txBody>
          <a:bodyPr>
            <a:normAutofit fontScale="92500" lnSpcReduction="10000"/>
          </a:bodyPr>
          <a:lstStyle/>
          <a:p>
            <a:pPr marL="0" indent="0" algn="just">
              <a:buNone/>
            </a:pPr>
            <a:r>
              <a:rPr lang="en-US" sz="2800" dirty="0">
                <a:latin typeface="Times New Roman" pitchFamily="18" charset="0"/>
                <a:cs typeface="Times New Roman" pitchFamily="18" charset="0"/>
              </a:rPr>
              <a:t>●Perceptron is a building block of an Artificial Neural Network.</a:t>
            </a:r>
          </a:p>
          <a:p>
            <a:pPr marL="0" indent="0" algn="just">
              <a:buNone/>
            </a:pPr>
            <a:r>
              <a:rPr lang="en-US" sz="2800" dirty="0">
                <a:latin typeface="Times New Roman" pitchFamily="18" charset="0"/>
                <a:cs typeface="Times New Roman" pitchFamily="18" charset="0"/>
              </a:rPr>
              <a:t>●Perceptron is a linear Machine Learning algorithm used for supervised learning for various binary classifiers. </a:t>
            </a:r>
          </a:p>
          <a:p>
            <a:pPr marL="0" indent="0" algn="just">
              <a:buNone/>
            </a:pPr>
            <a:r>
              <a:rPr lang="en-US" sz="2800" dirty="0">
                <a:latin typeface="Times New Roman" pitchFamily="18" charset="0"/>
                <a:cs typeface="Times New Roman" pitchFamily="18" charset="0"/>
              </a:rPr>
              <a:t>●This algorithm enables neurons to learn elements and processes them one by one during preparation.</a:t>
            </a:r>
          </a:p>
          <a:p>
            <a:pPr marL="0" indent="0">
              <a:buNone/>
            </a:pPr>
            <a:r>
              <a:rPr lang="en-US" sz="3200" dirty="0">
                <a:latin typeface="Times New Roman" pitchFamily="18" charset="0"/>
                <a:cs typeface="Times New Roman" pitchFamily="18" charset="0"/>
              </a:rPr>
              <a:t>●The perceptron consists of 4 parts.</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•Input values or One input layer</a:t>
            </a:r>
          </a:p>
          <a:p>
            <a:pPr>
              <a:buFont typeface="Arial" pitchFamily="34" charset="0"/>
              <a:buChar char="•"/>
            </a:pPr>
            <a:r>
              <a:rPr lang="en-US" sz="2800" dirty="0">
                <a:latin typeface="Times New Roman" pitchFamily="18" charset="0"/>
                <a:cs typeface="Times New Roman" pitchFamily="18" charset="0"/>
              </a:rPr>
              <a:t>Weights and Bias</a:t>
            </a:r>
          </a:p>
          <a:p>
            <a:pPr>
              <a:buFont typeface="Arial" pitchFamily="34" charset="0"/>
              <a:buChar char="•"/>
            </a:pPr>
            <a:r>
              <a:rPr lang="en-US" sz="2800" dirty="0">
                <a:latin typeface="Times New Roman" pitchFamily="18" charset="0"/>
                <a:cs typeface="Times New Roman" pitchFamily="18" charset="0"/>
              </a:rPr>
              <a:t>Net sum</a:t>
            </a:r>
          </a:p>
          <a:p>
            <a:pPr marL="0" indent="0" algn="just">
              <a:buNone/>
            </a:pPr>
            <a:r>
              <a:rPr lang="en-US" dirty="0"/>
              <a:t>•Activation function</a:t>
            </a:r>
          </a:p>
        </p:txBody>
      </p:sp>
    </p:spTree>
    <p:extLst>
      <p:ext uri="{BB962C8B-B14F-4D97-AF65-F5344CB8AC3E}">
        <p14:creationId xmlns:p14="http://schemas.microsoft.com/office/powerpoint/2010/main" val="323376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980F-7BBB-8322-5E48-AF09A9DF04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1A38F-B6E8-D809-FD52-64171EB7A134}"/>
              </a:ext>
            </a:extLst>
          </p:cNvPr>
          <p:cNvSpPr>
            <a:spLocks noGrp="1"/>
          </p:cNvSpPr>
          <p:nvPr>
            <p:ph idx="1"/>
          </p:nvPr>
        </p:nvSpPr>
        <p:spPr/>
        <p:txBody>
          <a:bodyPr/>
          <a:lstStyle/>
          <a:p>
            <a:pPr marL="0" indent="0">
              <a:buNone/>
            </a:pPr>
            <a:r>
              <a:rPr lang="en-US" b="1" dirty="0">
                <a:latin typeface="Times New Roman" pitchFamily="18" charset="0"/>
                <a:cs typeface="Times New Roman" pitchFamily="18" charset="0"/>
              </a:rPr>
              <a:t>Activation Function:</a:t>
            </a:r>
            <a:r>
              <a:rPr lang="en-US" dirty="0">
                <a:latin typeface="Times New Roman" pitchFamily="18" charset="0"/>
                <a:cs typeface="Times New Roman" pitchFamily="18" charset="0"/>
              </a:rPr>
              <a:t> A neuron can be activated or not, is determined by an activation function. The activation function calculates a weighted sum and further adding bias with it to give the result.</a:t>
            </a:r>
          </a:p>
          <a:p>
            <a:pPr marL="0" indent="0">
              <a:buNone/>
            </a:pPr>
            <a:r>
              <a:rPr lang="en-US" dirty="0"/>
              <a:t>The default activation function in perception learning is</a:t>
            </a:r>
          </a:p>
          <a:p>
            <a:pPr marL="0" indent="0">
              <a:buNone/>
            </a:pPr>
            <a:r>
              <a:rPr lang="en-US" dirty="0"/>
              <a:t> </a:t>
            </a:r>
            <a:r>
              <a:rPr lang="en-US" dirty="0">
                <a:solidFill>
                  <a:schemeClr val="accent1"/>
                </a:solidFill>
              </a:rPr>
              <a:t>Sigmoid</a:t>
            </a:r>
            <a:r>
              <a:rPr lang="en-US" dirty="0"/>
              <a:t> </a:t>
            </a:r>
            <a:r>
              <a:rPr lang="en-US" dirty="0">
                <a:solidFill>
                  <a:schemeClr val="accent1"/>
                </a:solidFill>
              </a:rPr>
              <a:t>function.</a:t>
            </a:r>
          </a:p>
        </p:txBody>
      </p:sp>
    </p:spTree>
    <p:extLst>
      <p:ext uri="{BB962C8B-B14F-4D97-AF65-F5344CB8AC3E}">
        <p14:creationId xmlns:p14="http://schemas.microsoft.com/office/powerpoint/2010/main" val="160431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783D-60C3-ED8C-3190-BB668CC16403}"/>
              </a:ext>
            </a:extLst>
          </p:cNvPr>
          <p:cNvSpPr>
            <a:spLocks noGrp="1"/>
          </p:cNvSpPr>
          <p:nvPr>
            <p:ph type="title"/>
          </p:nvPr>
        </p:nvSpPr>
        <p:spPr/>
        <p:txBody>
          <a:bodyPr/>
          <a:lstStyle/>
          <a:p>
            <a:r>
              <a:rPr lang="en-US" b="1" dirty="0">
                <a:solidFill>
                  <a:schemeClr val="accent2"/>
                </a:solidFill>
              </a:rPr>
              <a:t>K Nearest </a:t>
            </a:r>
            <a:r>
              <a:rPr lang="en-US" b="1" dirty="0" err="1">
                <a:solidFill>
                  <a:schemeClr val="accent2"/>
                </a:solidFill>
              </a:rPr>
              <a:t>Neighbours</a:t>
            </a:r>
            <a:endParaRPr lang="en-US" b="1" dirty="0">
              <a:solidFill>
                <a:schemeClr val="accent2"/>
              </a:solidFill>
            </a:endParaRPr>
          </a:p>
        </p:txBody>
      </p:sp>
      <p:sp>
        <p:nvSpPr>
          <p:cNvPr id="3" name="Content Placeholder 2">
            <a:extLst>
              <a:ext uri="{FF2B5EF4-FFF2-40B4-BE49-F238E27FC236}">
                <a16:creationId xmlns:a16="http://schemas.microsoft.com/office/drawing/2014/main" id="{7023CA4C-7815-B114-2656-909828F220E0}"/>
              </a:ext>
            </a:extLst>
          </p:cNvPr>
          <p:cNvSpPr>
            <a:spLocks noGrp="1"/>
          </p:cNvSpPr>
          <p:nvPr>
            <p:ph idx="1"/>
          </p:nvPr>
        </p:nvSpPr>
        <p:spPr/>
        <p:txBody>
          <a:bodyPr>
            <a:normAutofit/>
          </a:bodyPr>
          <a:lstStyle/>
          <a:p>
            <a:pPr marL="0" indent="0">
              <a:buNone/>
            </a:pPr>
            <a:r>
              <a:rPr lang="en-US" dirty="0"/>
              <a:t>K-Nearest Neighbors (K-NN) is a simple and intuitive machine learning algorithm used for both classification and regression tasks. It's a type of instance-based learning where the prediction for a data point is based on the majority class (in classification) or the average value (in regression) of its K nearest neighbors in the training dataset.</a:t>
            </a:r>
          </a:p>
          <a:p>
            <a:pPr marL="0" indent="0">
              <a:buNone/>
            </a:pPr>
            <a:r>
              <a:rPr lang="en-US" dirty="0"/>
              <a:t>Here's how it works:</a:t>
            </a:r>
          </a:p>
          <a:p>
            <a:pPr marL="0" indent="0">
              <a:buNone/>
            </a:pPr>
            <a:r>
              <a:rPr lang="en-US" dirty="0"/>
              <a:t>●Choose a value for K, which represents the number of nearest neighbors to consider.</a:t>
            </a:r>
          </a:p>
          <a:p>
            <a:pPr marL="0" indent="0">
              <a:buNone/>
            </a:pPr>
            <a:r>
              <a:rPr lang="en-US" dirty="0"/>
              <a:t>●For a given data point you want to classify or predict, calculate the distance (e.g., Euclidean distance) to all data points in the training set.</a:t>
            </a:r>
          </a:p>
        </p:txBody>
      </p:sp>
    </p:spTree>
    <p:extLst>
      <p:ext uri="{BB962C8B-B14F-4D97-AF65-F5344CB8AC3E}">
        <p14:creationId xmlns:p14="http://schemas.microsoft.com/office/powerpoint/2010/main" val="658651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6EF0-53BE-6150-8577-495DBF9780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0D50D2-ACC2-6669-181E-BC4BB7BBB510}"/>
              </a:ext>
            </a:extLst>
          </p:cNvPr>
          <p:cNvSpPr>
            <a:spLocks noGrp="1"/>
          </p:cNvSpPr>
          <p:nvPr>
            <p:ph idx="1"/>
          </p:nvPr>
        </p:nvSpPr>
        <p:spPr>
          <a:xfrm>
            <a:off x="643247" y="1690687"/>
            <a:ext cx="10710553" cy="4486275"/>
          </a:xfrm>
        </p:spPr>
        <p:txBody>
          <a:bodyPr/>
          <a:lstStyle/>
          <a:p>
            <a:pPr marL="0" indent="0">
              <a:buNone/>
            </a:pPr>
            <a:r>
              <a:rPr lang="en-US" dirty="0"/>
              <a:t>●Select the K data points with the shortest distances.</a:t>
            </a:r>
          </a:p>
          <a:p>
            <a:pPr marL="0" indent="0">
              <a:buNone/>
            </a:pPr>
            <a:r>
              <a:rPr lang="en-US" dirty="0"/>
              <a:t>●For classification, assign the class label that is most common among the K nearest neighbors to the data point.</a:t>
            </a:r>
          </a:p>
          <a:p>
            <a:pPr marL="0" indent="0">
              <a:buNone/>
            </a:pPr>
            <a:r>
              <a:rPr lang="en-US" dirty="0"/>
              <a:t>●For regression, calculate the average value of the target variable for the K nearest neighbors and use this as the prediction.</a:t>
            </a:r>
          </a:p>
          <a:p>
            <a:pPr marL="0" indent="0">
              <a:buNone/>
            </a:pPr>
            <a:r>
              <a:rPr lang="en-US" dirty="0"/>
              <a:t>K-NN is a non-parametric and lazy learning algorithm, meaning it doesn't make any assumptions about the underlying data distribution and doesn't build an explicit model during training. Instead, it uses the entire training dataset for prediction.</a:t>
            </a:r>
          </a:p>
        </p:txBody>
      </p:sp>
    </p:spTree>
    <p:extLst>
      <p:ext uri="{BB962C8B-B14F-4D97-AF65-F5344CB8AC3E}">
        <p14:creationId xmlns:p14="http://schemas.microsoft.com/office/powerpoint/2010/main" val="367395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2DBD-18B7-0A85-EDE6-C7C9712FE054}"/>
              </a:ext>
            </a:extLst>
          </p:cNvPr>
          <p:cNvSpPr>
            <a:spLocks noGrp="1"/>
          </p:cNvSpPr>
          <p:nvPr>
            <p:ph type="title"/>
          </p:nvPr>
        </p:nvSpPr>
        <p:spPr/>
        <p:txBody>
          <a:bodyPr/>
          <a:lstStyle/>
          <a:p>
            <a:r>
              <a:rPr lang="en-US" b="1" dirty="0">
                <a:solidFill>
                  <a:schemeClr val="accent2"/>
                </a:solidFill>
              </a:rPr>
              <a:t>Boot strapping</a:t>
            </a:r>
          </a:p>
        </p:txBody>
      </p:sp>
      <p:sp>
        <p:nvSpPr>
          <p:cNvPr id="3" name="Content Placeholder 2">
            <a:extLst>
              <a:ext uri="{FF2B5EF4-FFF2-40B4-BE49-F238E27FC236}">
                <a16:creationId xmlns:a16="http://schemas.microsoft.com/office/drawing/2014/main" id="{279BFE6A-3754-28A2-838C-0930D417BA7B}"/>
              </a:ext>
            </a:extLst>
          </p:cNvPr>
          <p:cNvSpPr>
            <a:spLocks noGrp="1"/>
          </p:cNvSpPr>
          <p:nvPr>
            <p:ph idx="1"/>
          </p:nvPr>
        </p:nvSpPr>
        <p:spPr>
          <a:xfrm>
            <a:off x="838200" y="1825625"/>
            <a:ext cx="10515600" cy="4667250"/>
          </a:xfrm>
        </p:spPr>
        <p:txBody>
          <a:bodyPr/>
          <a:lstStyle/>
          <a:p>
            <a:pPr marL="0" indent="0">
              <a:buNone/>
            </a:pPr>
            <a:r>
              <a:rPr lang="en-US" dirty="0"/>
              <a:t>Bootstrapping in machine learning refers to a resampling technique that involves creating multiple datasets by randomly sampling the data with replacement from the original dataset. These new datasets, called bootstrap samples, are typically of the same size as the original dataset but may contain duplicate instances and omit some original instances.</a:t>
            </a:r>
          </a:p>
          <a:p>
            <a:pPr marL="0" indent="0">
              <a:buNone/>
            </a:pPr>
            <a:r>
              <a:rPr lang="en-US" dirty="0"/>
              <a:t>The purposes are:</a:t>
            </a:r>
          </a:p>
          <a:p>
            <a:pPr marL="0" indent="0">
              <a:buNone/>
            </a:pPr>
            <a:r>
              <a:rPr lang="en-US" dirty="0"/>
              <a:t>●Bagging(bootstrap Aggregating)</a:t>
            </a:r>
          </a:p>
          <a:p>
            <a:pPr marL="0" indent="0">
              <a:buNone/>
            </a:pPr>
            <a:r>
              <a:rPr lang="en-US" dirty="0"/>
              <a:t>●Random forests</a:t>
            </a:r>
          </a:p>
          <a:p>
            <a:pPr marL="0" indent="0">
              <a:buNone/>
            </a:pPr>
            <a:r>
              <a:rPr lang="en-US" dirty="0"/>
              <a:t>●Estimating uncertainty</a:t>
            </a:r>
          </a:p>
          <a:p>
            <a:pPr marL="0" indent="0">
              <a:buNone/>
            </a:pPr>
            <a:r>
              <a:rPr lang="en-US" dirty="0"/>
              <a:t>●Feature importance</a:t>
            </a:r>
          </a:p>
        </p:txBody>
      </p:sp>
    </p:spTree>
    <p:extLst>
      <p:ext uri="{BB962C8B-B14F-4D97-AF65-F5344CB8AC3E}">
        <p14:creationId xmlns:p14="http://schemas.microsoft.com/office/powerpoint/2010/main" val="75403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1A01-AC87-4469-11FF-A05D6A54C113}"/>
              </a:ext>
            </a:extLst>
          </p:cNvPr>
          <p:cNvSpPr>
            <a:spLocks noGrp="1"/>
          </p:cNvSpPr>
          <p:nvPr>
            <p:ph type="title"/>
          </p:nvPr>
        </p:nvSpPr>
        <p:spPr/>
        <p:txBody>
          <a:bodyPr/>
          <a:lstStyle/>
          <a:p>
            <a:r>
              <a:rPr lang="en-US" dirty="0">
                <a:solidFill>
                  <a:schemeClr val="accent2"/>
                </a:solidFill>
              </a:rPr>
              <a:t>Libraries used:</a:t>
            </a:r>
          </a:p>
        </p:txBody>
      </p:sp>
      <p:sp>
        <p:nvSpPr>
          <p:cNvPr id="3" name="Content Placeholder 2">
            <a:extLst>
              <a:ext uri="{FF2B5EF4-FFF2-40B4-BE49-F238E27FC236}">
                <a16:creationId xmlns:a16="http://schemas.microsoft.com/office/drawing/2014/main" id="{CFBA2AF5-D2C4-42DA-C968-E58E70D707BA}"/>
              </a:ext>
            </a:extLst>
          </p:cNvPr>
          <p:cNvSpPr>
            <a:spLocks noGrp="1"/>
          </p:cNvSpPr>
          <p:nvPr>
            <p:ph idx="1"/>
          </p:nvPr>
        </p:nvSpPr>
        <p:spPr>
          <a:xfrm>
            <a:off x="798616" y="1323604"/>
            <a:ext cx="10515600" cy="5534396"/>
          </a:xfrm>
        </p:spPr>
        <p:txBody>
          <a:bodyPr>
            <a:normAutofit fontScale="92500" lnSpcReduction="10000"/>
          </a:bodyPr>
          <a:lstStyle/>
          <a:p>
            <a:pPr marL="0" indent="0">
              <a:buNone/>
            </a:pPr>
            <a:r>
              <a:rPr lang="en-US" dirty="0"/>
              <a:t>PANDAS: to load the dataset</a:t>
            </a:r>
          </a:p>
          <a:p>
            <a:pPr marL="0" indent="0">
              <a:buNone/>
            </a:pPr>
            <a:r>
              <a:rPr lang="en-US" dirty="0" err="1"/>
              <a:t>MATPLOTLIB.PYPLOT:to</a:t>
            </a:r>
            <a:r>
              <a:rPr lang="en-US" dirty="0"/>
              <a:t> implement graphs</a:t>
            </a:r>
          </a:p>
          <a:p>
            <a:pPr marL="0" indent="0">
              <a:buNone/>
            </a:pPr>
            <a:r>
              <a:rPr lang="en-US" dirty="0" err="1"/>
              <a:t>SKLEARN.MODEL_SELECECTION:for</a:t>
            </a:r>
            <a:r>
              <a:rPr lang="en-US" dirty="0"/>
              <a:t> test and train split</a:t>
            </a:r>
          </a:p>
          <a:p>
            <a:pPr marL="0" indent="0">
              <a:buNone/>
            </a:pPr>
            <a:r>
              <a:rPr lang="en-US" dirty="0" err="1"/>
              <a:t>SKLEARN.SVM:for</a:t>
            </a:r>
            <a:r>
              <a:rPr lang="en-US" dirty="0"/>
              <a:t> logistic regression in classification</a:t>
            </a:r>
          </a:p>
          <a:p>
            <a:pPr marL="0" indent="0">
              <a:buNone/>
            </a:pPr>
            <a:r>
              <a:rPr lang="en-US" dirty="0"/>
              <a:t>SKLEARN.METRICS:</a:t>
            </a:r>
          </a:p>
          <a:p>
            <a:pPr marL="0" indent="0">
              <a:buNone/>
            </a:pPr>
            <a:r>
              <a:rPr lang="en-US" dirty="0"/>
              <a:t>Accuracy score</a:t>
            </a:r>
          </a:p>
          <a:p>
            <a:pPr marL="0" indent="0">
              <a:buNone/>
            </a:pPr>
            <a:r>
              <a:rPr lang="en-US" dirty="0"/>
              <a:t>Classification report</a:t>
            </a:r>
          </a:p>
          <a:p>
            <a:pPr marL="0" indent="0">
              <a:buNone/>
            </a:pPr>
            <a:r>
              <a:rPr lang="en-US" dirty="0"/>
              <a:t>Confusion matrix</a:t>
            </a:r>
          </a:p>
          <a:p>
            <a:pPr marL="0" indent="0">
              <a:buNone/>
            </a:pPr>
            <a:r>
              <a:rPr lang="en-US" dirty="0" err="1"/>
              <a:t>SKLEARN:svm</a:t>
            </a:r>
            <a:endParaRPr lang="en-US" dirty="0"/>
          </a:p>
          <a:p>
            <a:pPr marL="0" indent="0">
              <a:buNone/>
            </a:pPr>
            <a:r>
              <a:rPr lang="en-US" dirty="0" err="1"/>
              <a:t>SKLEARN.LINEAR_MODEL:Perceptron</a:t>
            </a:r>
            <a:r>
              <a:rPr lang="en-US" dirty="0"/>
              <a:t> </a:t>
            </a:r>
          </a:p>
          <a:p>
            <a:pPr marL="0" indent="0">
              <a:buNone/>
            </a:pPr>
            <a:r>
              <a:rPr lang="en-US" dirty="0" err="1"/>
              <a:t>SKLEARN.NEIGHBORS:knn</a:t>
            </a:r>
            <a:endParaRPr lang="en-US" dirty="0"/>
          </a:p>
          <a:p>
            <a:pPr marL="0" indent="0">
              <a:buNone/>
            </a:pPr>
            <a:r>
              <a:rPr lang="en-US" dirty="0" err="1"/>
              <a:t>SKLEARN.UTILS:resample</a:t>
            </a:r>
            <a:endParaRPr lang="en-US" dirty="0"/>
          </a:p>
        </p:txBody>
      </p:sp>
    </p:spTree>
    <p:extLst>
      <p:ext uri="{BB962C8B-B14F-4D97-AF65-F5344CB8AC3E}">
        <p14:creationId xmlns:p14="http://schemas.microsoft.com/office/powerpoint/2010/main" val="301436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4D7AA6-8DF9-96AE-E5C0-EFE0FED36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30" y="229224"/>
            <a:ext cx="9623961" cy="6289834"/>
          </a:xfrm>
          <a:prstGeom prst="rect">
            <a:avLst/>
          </a:prstGeom>
        </p:spPr>
      </p:pic>
    </p:spTree>
    <p:extLst>
      <p:ext uri="{BB962C8B-B14F-4D97-AF65-F5344CB8AC3E}">
        <p14:creationId xmlns:p14="http://schemas.microsoft.com/office/powerpoint/2010/main" val="425781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D47BEE-239A-A041-F5CE-41851CC32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49" y="229224"/>
            <a:ext cx="9784772" cy="6413536"/>
          </a:xfrm>
          <a:prstGeom prst="rect">
            <a:avLst/>
          </a:prstGeom>
        </p:spPr>
      </p:pic>
    </p:spTree>
    <p:extLst>
      <p:ext uri="{BB962C8B-B14F-4D97-AF65-F5344CB8AC3E}">
        <p14:creationId xmlns:p14="http://schemas.microsoft.com/office/powerpoint/2010/main" val="261554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CE36-5C8D-874A-7CE2-903A3F461A81}"/>
              </a:ext>
            </a:extLst>
          </p:cNvPr>
          <p:cNvSpPr>
            <a:spLocks noGrp="1"/>
          </p:cNvSpPr>
          <p:nvPr>
            <p:ph type="title"/>
          </p:nvPr>
        </p:nvSpPr>
        <p:spPr/>
        <p:txBody>
          <a:bodyPr/>
          <a:lstStyle/>
          <a:p>
            <a:r>
              <a:rPr lang="en-US" b="1" dirty="0">
                <a:solidFill>
                  <a:schemeClr val="tx2">
                    <a:lumMod val="75000"/>
                  </a:schemeClr>
                </a:solidFill>
              </a:rPr>
              <a:t>INTRODUCTION:</a:t>
            </a:r>
          </a:p>
        </p:txBody>
      </p:sp>
      <p:sp>
        <p:nvSpPr>
          <p:cNvPr id="3" name="Content Placeholder 2">
            <a:extLst>
              <a:ext uri="{FF2B5EF4-FFF2-40B4-BE49-F238E27FC236}">
                <a16:creationId xmlns:a16="http://schemas.microsoft.com/office/drawing/2014/main" id="{B87F0DC0-5756-76D5-39E4-4295398B41B6}"/>
              </a:ext>
            </a:extLst>
          </p:cNvPr>
          <p:cNvSpPr>
            <a:spLocks noGrp="1"/>
          </p:cNvSpPr>
          <p:nvPr>
            <p:ph idx="1"/>
          </p:nvPr>
        </p:nvSpPr>
        <p:spPr/>
        <p:txBody>
          <a:bodyPr/>
          <a:lstStyle/>
          <a:p>
            <a:pPr marL="0" indent="0">
              <a:buNone/>
            </a:pPr>
            <a:r>
              <a:rPr lang="en-US" dirty="0">
                <a:solidFill>
                  <a:schemeClr val="accent2">
                    <a:lumMod val="75000"/>
                  </a:schemeClr>
                </a:solidFill>
              </a:rPr>
              <a:t>WHAT IS OBESITY?</a:t>
            </a:r>
          </a:p>
          <a:p>
            <a:pPr marL="0" indent="0">
              <a:buNone/>
            </a:pPr>
            <a:r>
              <a:rPr lang="en-US" b="0" i="0" dirty="0">
                <a:solidFill>
                  <a:srgbClr val="080808"/>
                </a:solidFill>
                <a:effectLst/>
                <a:latin typeface="mayo-sans"/>
              </a:rPr>
              <a:t>Obesity is a complex disease involving having too much body fat. Obesity isn't just a cosmetic concern. It's a medical problem that increases the risk of many other diseases and health problems. These can include heart disease, diabetes, high blood pressure, high cholesterol, liver disease, sleep apnea and certain cancers.</a:t>
            </a:r>
          </a:p>
          <a:p>
            <a:pPr marL="0" indent="0">
              <a:buNone/>
            </a:pPr>
            <a:r>
              <a:rPr lang="en-US" b="0" i="0" dirty="0">
                <a:solidFill>
                  <a:srgbClr val="080808"/>
                </a:solidFill>
                <a:effectLst/>
                <a:latin typeface="mayo-sans"/>
              </a:rPr>
              <a:t>Often, obesity results from inherited, physiological and environmental factors, combined with diet, physical activity and exercise choices.</a:t>
            </a:r>
            <a:endParaRPr lang="en-US" dirty="0"/>
          </a:p>
        </p:txBody>
      </p:sp>
    </p:spTree>
    <p:extLst>
      <p:ext uri="{BB962C8B-B14F-4D97-AF65-F5344CB8AC3E}">
        <p14:creationId xmlns:p14="http://schemas.microsoft.com/office/powerpoint/2010/main" val="226381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0A4635-50A8-6171-F931-75681FA0E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10" y="229223"/>
            <a:ext cx="10489870" cy="6153763"/>
          </a:xfrm>
          <a:prstGeom prst="rect">
            <a:avLst/>
          </a:prstGeom>
        </p:spPr>
      </p:pic>
    </p:spTree>
    <p:extLst>
      <p:ext uri="{BB962C8B-B14F-4D97-AF65-F5344CB8AC3E}">
        <p14:creationId xmlns:p14="http://schemas.microsoft.com/office/powerpoint/2010/main" val="3780611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C71FA-C8D5-779D-09C9-BC7BA9253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052" y="395845"/>
            <a:ext cx="9277597" cy="6209072"/>
          </a:xfrm>
          <a:prstGeom prst="rect">
            <a:avLst/>
          </a:prstGeom>
        </p:spPr>
      </p:pic>
    </p:spTree>
    <p:extLst>
      <p:ext uri="{BB962C8B-B14F-4D97-AF65-F5344CB8AC3E}">
        <p14:creationId xmlns:p14="http://schemas.microsoft.com/office/powerpoint/2010/main" val="239795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2F9408-F283-329E-B095-4F687D65F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2" y="376288"/>
            <a:ext cx="9797142" cy="6207303"/>
          </a:xfrm>
          <a:prstGeom prst="rect">
            <a:avLst/>
          </a:prstGeom>
        </p:spPr>
      </p:pic>
    </p:spTree>
    <p:extLst>
      <p:ext uri="{BB962C8B-B14F-4D97-AF65-F5344CB8AC3E}">
        <p14:creationId xmlns:p14="http://schemas.microsoft.com/office/powerpoint/2010/main" val="316852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B51133D-F964-9510-C478-54F3CCB61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45" y="445326"/>
            <a:ext cx="8128000" cy="2567141"/>
          </a:xfrm>
          <a:prstGeom prst="rect">
            <a:avLst/>
          </a:prstGeom>
        </p:spPr>
      </p:pic>
      <p:pic>
        <p:nvPicPr>
          <p:cNvPr id="3" name="Picture 3">
            <a:extLst>
              <a:ext uri="{FF2B5EF4-FFF2-40B4-BE49-F238E27FC236}">
                <a16:creationId xmlns:a16="http://schemas.microsoft.com/office/drawing/2014/main" id="{8C01381C-6238-72B0-08B1-4F263621A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046" y="2925875"/>
            <a:ext cx="8128000" cy="3573390"/>
          </a:xfrm>
          <a:prstGeom prst="rect">
            <a:avLst/>
          </a:prstGeom>
        </p:spPr>
      </p:pic>
    </p:spTree>
    <p:extLst>
      <p:ext uri="{BB962C8B-B14F-4D97-AF65-F5344CB8AC3E}">
        <p14:creationId xmlns:p14="http://schemas.microsoft.com/office/powerpoint/2010/main" val="1460641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03608DA-E3D3-ADDA-95E6-C52E9D617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53" y="136071"/>
            <a:ext cx="8213766" cy="6432467"/>
          </a:xfrm>
          <a:prstGeom prst="rect">
            <a:avLst/>
          </a:prstGeom>
        </p:spPr>
      </p:pic>
    </p:spTree>
    <p:extLst>
      <p:ext uri="{BB962C8B-B14F-4D97-AF65-F5344CB8AC3E}">
        <p14:creationId xmlns:p14="http://schemas.microsoft.com/office/powerpoint/2010/main" val="267613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CE32792-0593-DF03-2A60-DF3BC6B10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805" y="0"/>
            <a:ext cx="7768441" cy="6692240"/>
          </a:xfrm>
          <a:prstGeom prst="rect">
            <a:avLst/>
          </a:prstGeom>
        </p:spPr>
      </p:pic>
    </p:spTree>
    <p:extLst>
      <p:ext uri="{BB962C8B-B14F-4D97-AF65-F5344CB8AC3E}">
        <p14:creationId xmlns:p14="http://schemas.microsoft.com/office/powerpoint/2010/main" val="693295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4566D8C-5EC5-F762-51F6-B27AA06CC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99" y="0"/>
            <a:ext cx="6754091" cy="6729351"/>
          </a:xfrm>
          <a:prstGeom prst="rect">
            <a:avLst/>
          </a:prstGeom>
        </p:spPr>
      </p:pic>
    </p:spTree>
    <p:extLst>
      <p:ext uri="{BB962C8B-B14F-4D97-AF65-F5344CB8AC3E}">
        <p14:creationId xmlns:p14="http://schemas.microsoft.com/office/powerpoint/2010/main" val="1212060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9329DE28-EBEE-8D2B-806D-22C4C64B2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012" y="235032"/>
            <a:ext cx="10044545" cy="6407728"/>
          </a:xfrm>
          <a:prstGeom prst="rect">
            <a:avLst/>
          </a:prstGeom>
        </p:spPr>
      </p:pic>
    </p:spTree>
    <p:extLst>
      <p:ext uri="{BB962C8B-B14F-4D97-AF65-F5344CB8AC3E}">
        <p14:creationId xmlns:p14="http://schemas.microsoft.com/office/powerpoint/2010/main" val="106277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1A8E66F-1F96-6169-887E-C771AB6FF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942" y="123701"/>
            <a:ext cx="10094026" cy="6444838"/>
          </a:xfrm>
          <a:prstGeom prst="rect">
            <a:avLst/>
          </a:prstGeom>
        </p:spPr>
      </p:pic>
    </p:spTree>
    <p:extLst>
      <p:ext uri="{BB962C8B-B14F-4D97-AF65-F5344CB8AC3E}">
        <p14:creationId xmlns:p14="http://schemas.microsoft.com/office/powerpoint/2010/main" val="3452872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1AF7216-817C-6C12-FE6F-20870CE13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461" y="148442"/>
            <a:ext cx="9203377" cy="6618019"/>
          </a:xfrm>
          <a:prstGeom prst="rect">
            <a:avLst/>
          </a:prstGeom>
        </p:spPr>
      </p:pic>
    </p:spTree>
    <p:extLst>
      <p:ext uri="{BB962C8B-B14F-4D97-AF65-F5344CB8AC3E}">
        <p14:creationId xmlns:p14="http://schemas.microsoft.com/office/powerpoint/2010/main" val="378786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2803F3-C5DB-BA08-58AC-1EABC09A5B84}"/>
              </a:ext>
            </a:extLst>
          </p:cNvPr>
          <p:cNvSpPr>
            <a:spLocks noGrp="1"/>
          </p:cNvSpPr>
          <p:nvPr>
            <p:ph type="title"/>
          </p:nvPr>
        </p:nvSpPr>
        <p:spPr/>
        <p:txBody>
          <a:bodyPr/>
          <a:lstStyle/>
          <a:p>
            <a:r>
              <a:rPr lang="en-US" dirty="0">
                <a:solidFill>
                  <a:schemeClr val="accent2"/>
                </a:solidFill>
              </a:rPr>
              <a:t>What are the causes of obesity?</a:t>
            </a:r>
          </a:p>
        </p:txBody>
      </p:sp>
      <p:sp>
        <p:nvSpPr>
          <p:cNvPr id="7" name="Content Placeholder 6">
            <a:extLst>
              <a:ext uri="{FF2B5EF4-FFF2-40B4-BE49-F238E27FC236}">
                <a16:creationId xmlns:a16="http://schemas.microsoft.com/office/drawing/2014/main" id="{3D65E799-996B-98EB-B806-68C3BE4307FE}"/>
              </a:ext>
            </a:extLst>
          </p:cNvPr>
          <p:cNvSpPr>
            <a:spLocks noGrp="1"/>
          </p:cNvSpPr>
          <p:nvPr>
            <p:ph idx="1"/>
          </p:nvPr>
        </p:nvSpPr>
        <p:spPr/>
        <p:txBody>
          <a:bodyPr>
            <a:normAutofit lnSpcReduction="10000"/>
          </a:bodyPr>
          <a:lstStyle/>
          <a:p>
            <a:r>
              <a:rPr lang="en-US" b="0" i="0" dirty="0">
                <a:solidFill>
                  <a:srgbClr val="080808"/>
                </a:solidFill>
                <a:effectLst/>
                <a:latin typeface="mayo-sans"/>
              </a:rPr>
              <a:t>Although there are genetic, behavioral, metabolic and hormonal influences on body weight, obesity occurs when you take in more calories than you burn through typical daily activities and exercise. Your body stores these excess calories as fat.</a:t>
            </a:r>
          </a:p>
          <a:p>
            <a:r>
              <a:rPr lang="en-US" dirty="0">
                <a:solidFill>
                  <a:srgbClr val="080808"/>
                </a:solidFill>
                <a:latin typeface="mayo-sans"/>
              </a:rPr>
              <a:t> </a:t>
            </a:r>
            <a:r>
              <a:rPr lang="en-US" b="0" i="0" dirty="0">
                <a:solidFill>
                  <a:srgbClr val="080808"/>
                </a:solidFill>
                <a:effectLst/>
                <a:latin typeface="mayo-sans"/>
              </a:rPr>
              <a:t>People with obesity might eat more calories before feeling full, feel hungry sooner, or eat more due to stress or anxiety.</a:t>
            </a:r>
          </a:p>
          <a:p>
            <a:r>
              <a:rPr lang="en-US" b="0" i="0" dirty="0">
                <a:solidFill>
                  <a:srgbClr val="080808"/>
                </a:solidFill>
                <a:effectLst/>
                <a:latin typeface="mayo-sans"/>
              </a:rPr>
              <a:t>Many people who live in Western countries now have jobs that are much less physically demanding, so they don't tend to burn as many calories at work. Even daily activities use fewer calories, courtesy of conveniences such as remote controls, escalators, online shopping, and drive-through restaurants and banks.</a:t>
            </a:r>
            <a:endParaRPr lang="en-US" dirty="0"/>
          </a:p>
        </p:txBody>
      </p:sp>
    </p:spTree>
    <p:extLst>
      <p:ext uri="{BB962C8B-B14F-4D97-AF65-F5344CB8AC3E}">
        <p14:creationId xmlns:p14="http://schemas.microsoft.com/office/powerpoint/2010/main" val="1973479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780F35-28F3-EF8E-BAD2-5C72F2425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75" y="371104"/>
            <a:ext cx="5356265" cy="5485006"/>
          </a:xfrm>
          <a:prstGeom prst="rect">
            <a:avLst/>
          </a:prstGeom>
        </p:spPr>
      </p:pic>
      <p:pic>
        <p:nvPicPr>
          <p:cNvPr id="3" name="Picture 2">
            <a:extLst>
              <a:ext uri="{FF2B5EF4-FFF2-40B4-BE49-F238E27FC236}">
                <a16:creationId xmlns:a16="http://schemas.microsoft.com/office/drawing/2014/main" id="{71260520-3B0F-AC6B-5057-73F4EA316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365" y="477027"/>
            <a:ext cx="5852160" cy="5418667"/>
          </a:xfrm>
          <a:prstGeom prst="rect">
            <a:avLst/>
          </a:prstGeom>
        </p:spPr>
      </p:pic>
    </p:spTree>
    <p:extLst>
      <p:ext uri="{BB962C8B-B14F-4D97-AF65-F5344CB8AC3E}">
        <p14:creationId xmlns:p14="http://schemas.microsoft.com/office/powerpoint/2010/main" val="195427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E3E8D-FBF5-8C30-9A5C-9DC065463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99" y="521744"/>
            <a:ext cx="5647101" cy="5418667"/>
          </a:xfrm>
          <a:prstGeom prst="rect">
            <a:avLst/>
          </a:prstGeom>
        </p:spPr>
      </p:pic>
      <p:pic>
        <p:nvPicPr>
          <p:cNvPr id="3" name="Picture 2">
            <a:extLst>
              <a:ext uri="{FF2B5EF4-FFF2-40B4-BE49-F238E27FC236}">
                <a16:creationId xmlns:a16="http://schemas.microsoft.com/office/drawing/2014/main" id="{C3E16163-AC46-34B9-024D-DAC5F4E1C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026" y="521744"/>
            <a:ext cx="5459075" cy="5418667"/>
          </a:xfrm>
          <a:prstGeom prst="rect">
            <a:avLst/>
          </a:prstGeom>
        </p:spPr>
      </p:pic>
    </p:spTree>
    <p:extLst>
      <p:ext uri="{BB962C8B-B14F-4D97-AF65-F5344CB8AC3E}">
        <p14:creationId xmlns:p14="http://schemas.microsoft.com/office/powerpoint/2010/main" val="171853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D9730B-BF7E-1941-F336-810604983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66" y="633075"/>
            <a:ext cx="5542356" cy="5418667"/>
          </a:xfrm>
          <a:prstGeom prst="rect">
            <a:avLst/>
          </a:prstGeom>
        </p:spPr>
      </p:pic>
      <p:pic>
        <p:nvPicPr>
          <p:cNvPr id="5" name="Picture 4">
            <a:extLst>
              <a:ext uri="{FF2B5EF4-FFF2-40B4-BE49-F238E27FC236}">
                <a16:creationId xmlns:a16="http://schemas.microsoft.com/office/drawing/2014/main" id="{D4A74633-3101-AF76-C0E1-CD4B18EEF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19666"/>
            <a:ext cx="5915396" cy="5418667"/>
          </a:xfrm>
          <a:prstGeom prst="rect">
            <a:avLst/>
          </a:prstGeom>
        </p:spPr>
      </p:pic>
    </p:spTree>
    <p:extLst>
      <p:ext uri="{BB962C8B-B14F-4D97-AF65-F5344CB8AC3E}">
        <p14:creationId xmlns:p14="http://schemas.microsoft.com/office/powerpoint/2010/main" val="58124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3ECC22-0363-063F-9991-3A5D883C8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76" y="558854"/>
            <a:ext cx="5483675" cy="5418667"/>
          </a:xfrm>
          <a:prstGeom prst="rect">
            <a:avLst/>
          </a:prstGeom>
        </p:spPr>
      </p:pic>
      <p:pic>
        <p:nvPicPr>
          <p:cNvPr id="3" name="Picture 2">
            <a:extLst>
              <a:ext uri="{FF2B5EF4-FFF2-40B4-BE49-F238E27FC236}">
                <a16:creationId xmlns:a16="http://schemas.microsoft.com/office/drawing/2014/main" id="{EE2A876C-9360-0B0B-8014-0576E61FF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818" y="548958"/>
            <a:ext cx="5899006" cy="5418667"/>
          </a:xfrm>
          <a:prstGeom prst="rect">
            <a:avLst/>
          </a:prstGeom>
        </p:spPr>
      </p:pic>
    </p:spTree>
    <p:extLst>
      <p:ext uri="{BB962C8B-B14F-4D97-AF65-F5344CB8AC3E}">
        <p14:creationId xmlns:p14="http://schemas.microsoft.com/office/powerpoint/2010/main" val="1435179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2A25E-4780-4C9D-3F35-CF7C38CC0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15" y="497004"/>
            <a:ext cx="5447436" cy="5418667"/>
          </a:xfrm>
          <a:prstGeom prst="rect">
            <a:avLst/>
          </a:prstGeom>
        </p:spPr>
      </p:pic>
      <p:pic>
        <p:nvPicPr>
          <p:cNvPr id="3" name="Picture 2">
            <a:extLst>
              <a:ext uri="{FF2B5EF4-FFF2-40B4-BE49-F238E27FC236}">
                <a16:creationId xmlns:a16="http://schemas.microsoft.com/office/drawing/2014/main" id="{684338BC-DEEF-337B-CC99-A2F379630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596" y="497004"/>
            <a:ext cx="5944989" cy="5418667"/>
          </a:xfrm>
          <a:prstGeom prst="rect">
            <a:avLst/>
          </a:prstGeom>
        </p:spPr>
      </p:pic>
    </p:spTree>
    <p:extLst>
      <p:ext uri="{BB962C8B-B14F-4D97-AF65-F5344CB8AC3E}">
        <p14:creationId xmlns:p14="http://schemas.microsoft.com/office/powerpoint/2010/main" val="32840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E421-E6AE-CE49-F7E2-AEB364479440}"/>
              </a:ext>
            </a:extLst>
          </p:cNvPr>
          <p:cNvSpPr>
            <a:spLocks noGrp="1"/>
          </p:cNvSpPr>
          <p:nvPr>
            <p:ph type="title"/>
          </p:nvPr>
        </p:nvSpPr>
        <p:spPr/>
        <p:txBody>
          <a:bodyPr/>
          <a:lstStyle/>
          <a:p>
            <a:r>
              <a:rPr lang="en-US" dirty="0">
                <a:solidFill>
                  <a:schemeClr val="accent2"/>
                </a:solidFill>
              </a:rPr>
              <a:t>RESULT ANALYSIS:</a:t>
            </a:r>
          </a:p>
        </p:txBody>
      </p:sp>
      <p:sp>
        <p:nvSpPr>
          <p:cNvPr id="3" name="Content Placeholder 2">
            <a:extLst>
              <a:ext uri="{FF2B5EF4-FFF2-40B4-BE49-F238E27FC236}">
                <a16:creationId xmlns:a16="http://schemas.microsoft.com/office/drawing/2014/main" id="{D72CEE75-3638-7773-CA92-E962F9BD389B}"/>
              </a:ext>
            </a:extLst>
          </p:cNvPr>
          <p:cNvSpPr>
            <a:spLocks noGrp="1"/>
          </p:cNvSpPr>
          <p:nvPr>
            <p:ph idx="1"/>
          </p:nvPr>
        </p:nvSpPr>
        <p:spPr/>
        <p:txBody>
          <a:bodyPr>
            <a:normAutofit lnSpcReduction="10000"/>
          </a:bodyPr>
          <a:lstStyle/>
          <a:p>
            <a:pPr marL="0" indent="0">
              <a:buNone/>
            </a:pPr>
            <a:r>
              <a:rPr lang="en-US" dirty="0"/>
              <a:t>Comparison of the results from different sources:</a:t>
            </a:r>
          </a:p>
          <a:p>
            <a:pPr marL="0" indent="0">
              <a:buNone/>
            </a:pPr>
            <a:r>
              <a:rPr lang="en-US" dirty="0"/>
              <a:t>My results:</a:t>
            </a:r>
          </a:p>
          <a:p>
            <a:pPr marL="0" indent="0">
              <a:buNone/>
            </a:pPr>
            <a:r>
              <a:rPr lang="en-US" dirty="0"/>
              <a:t>LOGISTIC REGRESSION:0.9393939393939394</a:t>
            </a:r>
          </a:p>
          <a:p>
            <a:pPr marL="0" indent="0">
              <a:buNone/>
            </a:pPr>
            <a:r>
              <a:rPr lang="en-US" dirty="0"/>
              <a:t>SUPPORT VECTOR MACHINE:0.9393939393939394</a:t>
            </a:r>
          </a:p>
          <a:p>
            <a:pPr marL="0" indent="0">
              <a:buNone/>
            </a:pPr>
            <a:r>
              <a:rPr lang="en-US" dirty="0"/>
              <a:t>PERVEPTRON LEARNING:0.6363636363636364</a:t>
            </a:r>
          </a:p>
          <a:p>
            <a:pPr marL="0" indent="0">
              <a:buNone/>
            </a:pPr>
            <a:r>
              <a:rPr lang="en-US" dirty="0"/>
              <a:t>SOURCE1:</a:t>
            </a:r>
          </a:p>
          <a:p>
            <a:pPr marL="0" indent="0">
              <a:buNone/>
            </a:pPr>
            <a:r>
              <a:rPr lang="en-US" dirty="0"/>
              <a:t>LOGISTIC REGRESSION:0.9696969696969697</a:t>
            </a:r>
          </a:p>
          <a:p>
            <a:pPr marL="0" indent="0">
              <a:buNone/>
            </a:pPr>
            <a:r>
              <a:rPr lang="en-US" dirty="0"/>
              <a:t>SUPPORT VECTOR MACHINE:0.9696969696969697</a:t>
            </a:r>
          </a:p>
          <a:p>
            <a:pPr marL="0" indent="0">
              <a:buNone/>
            </a:pPr>
            <a:r>
              <a:rPr lang="en-US" dirty="0"/>
              <a:t>PERVEPTRON LEARNING:0.66666666666666</a:t>
            </a:r>
          </a:p>
          <a:p>
            <a:pPr marL="0" indent="0">
              <a:buNone/>
            </a:pPr>
            <a:endParaRPr lang="en-US" dirty="0"/>
          </a:p>
        </p:txBody>
      </p:sp>
    </p:spTree>
    <p:extLst>
      <p:ext uri="{BB962C8B-B14F-4D97-AF65-F5344CB8AC3E}">
        <p14:creationId xmlns:p14="http://schemas.microsoft.com/office/powerpoint/2010/main" val="1801198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4F09-2160-CE26-EC78-E3D545A582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D85FD2-9D1F-1BCC-D336-D27483C136E8}"/>
              </a:ext>
            </a:extLst>
          </p:cNvPr>
          <p:cNvSpPr>
            <a:spLocks noGrp="1"/>
          </p:cNvSpPr>
          <p:nvPr>
            <p:ph idx="1"/>
          </p:nvPr>
        </p:nvSpPr>
        <p:spPr/>
        <p:txBody>
          <a:bodyPr/>
          <a:lstStyle/>
          <a:p>
            <a:pPr marL="0" indent="0">
              <a:buNone/>
            </a:pPr>
            <a:r>
              <a:rPr lang="en-US" dirty="0"/>
              <a:t>SOURCE2:</a:t>
            </a:r>
          </a:p>
          <a:p>
            <a:pPr marL="0" indent="0">
              <a:buNone/>
            </a:pPr>
            <a:r>
              <a:rPr lang="en-US" dirty="0"/>
              <a:t>LOGISTIC REGRESSION:0.9696969696969697</a:t>
            </a:r>
          </a:p>
          <a:p>
            <a:pPr marL="0" indent="0">
              <a:buNone/>
            </a:pPr>
            <a:r>
              <a:rPr lang="en-US" dirty="0"/>
              <a:t>SUPPORT VECTOR MACHINE:0.9696969696969697</a:t>
            </a:r>
          </a:p>
          <a:p>
            <a:pPr marL="0" indent="0">
              <a:buNone/>
            </a:pPr>
            <a:r>
              <a:rPr lang="en-US" dirty="0"/>
              <a:t>PERVEPTRON LEARNING:0.6363636363636364</a:t>
            </a:r>
          </a:p>
          <a:p>
            <a:pPr marL="0" indent="0">
              <a:buNone/>
            </a:pPr>
            <a:r>
              <a:rPr lang="en-US" dirty="0"/>
              <a:t>SOURCE3:</a:t>
            </a:r>
          </a:p>
          <a:p>
            <a:pPr marL="0" indent="0">
              <a:buNone/>
            </a:pPr>
            <a:r>
              <a:rPr lang="en-US" dirty="0"/>
              <a:t>LOGISTIC REGRESSION:0.764705882329411</a:t>
            </a:r>
          </a:p>
          <a:p>
            <a:pPr marL="0" indent="0">
              <a:buNone/>
            </a:pPr>
            <a:r>
              <a:rPr lang="en-US" dirty="0"/>
              <a:t>SUPPORT VECTOR MACHINE:0.8235294117647058</a:t>
            </a:r>
          </a:p>
          <a:p>
            <a:pPr marL="0" indent="0">
              <a:buNone/>
            </a:pPr>
            <a:r>
              <a:rPr lang="en-US" dirty="0"/>
              <a:t>PERVEPTRON LEARNING:0.4117647058823529</a:t>
            </a:r>
          </a:p>
        </p:txBody>
      </p:sp>
    </p:spTree>
    <p:extLst>
      <p:ext uri="{BB962C8B-B14F-4D97-AF65-F5344CB8AC3E}">
        <p14:creationId xmlns:p14="http://schemas.microsoft.com/office/powerpoint/2010/main" val="2110505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44E6-724C-7AE5-6395-890A18A791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380B2C-12A0-8DFC-E20F-9FE457C398D4}"/>
              </a:ext>
            </a:extLst>
          </p:cNvPr>
          <p:cNvSpPr>
            <a:spLocks noGrp="1"/>
          </p:cNvSpPr>
          <p:nvPr>
            <p:ph idx="1"/>
          </p:nvPr>
        </p:nvSpPr>
        <p:spPr/>
        <p:txBody>
          <a:bodyPr>
            <a:normAutofit/>
          </a:bodyPr>
          <a:lstStyle/>
          <a:p>
            <a:pPr marL="0" indent="0">
              <a:buNone/>
            </a:pPr>
            <a:r>
              <a:rPr lang="en-US" dirty="0"/>
              <a:t>SOURCE4:</a:t>
            </a:r>
          </a:p>
          <a:p>
            <a:pPr marL="0" indent="0">
              <a:buNone/>
            </a:pPr>
            <a:r>
              <a:rPr lang="en-US" dirty="0"/>
              <a:t>LOGISTIC REGRESSION:0.912281</a:t>
            </a:r>
          </a:p>
          <a:p>
            <a:pPr marL="0" indent="0">
              <a:buNone/>
            </a:pPr>
            <a:r>
              <a:rPr lang="en-US" dirty="0"/>
              <a:t>SUPPORT VECTOR MACHINE:0.905261</a:t>
            </a:r>
          </a:p>
          <a:p>
            <a:pPr marL="0" indent="0">
              <a:buNone/>
            </a:pPr>
            <a:r>
              <a:rPr lang="en-US" dirty="0"/>
              <a:t>PERVEPTRON LEARNING:0.434344</a:t>
            </a:r>
          </a:p>
          <a:p>
            <a:pPr marL="0" indent="0">
              <a:buNone/>
            </a:pPr>
            <a:r>
              <a:rPr lang="en-US" dirty="0"/>
              <a:t>SOURCE5:</a:t>
            </a:r>
          </a:p>
          <a:p>
            <a:pPr marL="0" indent="0">
              <a:buNone/>
            </a:pPr>
            <a:r>
              <a:rPr lang="en-US" dirty="0"/>
              <a:t>LOGISTIC REGRESSION:0.9090909090909091</a:t>
            </a:r>
          </a:p>
          <a:p>
            <a:pPr marL="0" indent="0">
              <a:buNone/>
            </a:pPr>
            <a:r>
              <a:rPr lang="en-US" dirty="0"/>
              <a:t>SUPPORT VECTOR MACHINE:0.9090909090909091</a:t>
            </a:r>
          </a:p>
          <a:p>
            <a:pPr marL="0" indent="0">
              <a:buNone/>
            </a:pPr>
            <a:r>
              <a:rPr lang="en-US" dirty="0"/>
              <a:t>PERVEPTRON LEARNING:0.5353535353535354</a:t>
            </a:r>
          </a:p>
        </p:txBody>
      </p:sp>
    </p:spTree>
    <p:extLst>
      <p:ext uri="{BB962C8B-B14F-4D97-AF65-F5344CB8AC3E}">
        <p14:creationId xmlns:p14="http://schemas.microsoft.com/office/powerpoint/2010/main" val="1556220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F668-E4FE-BBD5-4266-BAA989D2D6D7}"/>
              </a:ext>
            </a:extLst>
          </p:cNvPr>
          <p:cNvSpPr>
            <a:spLocks noGrp="1"/>
          </p:cNvSpPr>
          <p:nvPr>
            <p:ph type="title"/>
          </p:nvPr>
        </p:nvSpPr>
        <p:spPr/>
        <p:txBody>
          <a:bodyPr/>
          <a:lstStyle/>
          <a:p>
            <a:r>
              <a:rPr lang="en-US" dirty="0">
                <a:solidFill>
                  <a:schemeClr val="accent2"/>
                </a:solidFill>
              </a:rPr>
              <a:t>CONCLUSION:</a:t>
            </a:r>
          </a:p>
        </p:txBody>
      </p:sp>
      <p:sp>
        <p:nvSpPr>
          <p:cNvPr id="3" name="Content Placeholder 2">
            <a:extLst>
              <a:ext uri="{FF2B5EF4-FFF2-40B4-BE49-F238E27FC236}">
                <a16:creationId xmlns:a16="http://schemas.microsoft.com/office/drawing/2014/main" id="{F8459952-0BB6-E0C4-B6A1-39A00550CCFB}"/>
              </a:ext>
            </a:extLst>
          </p:cNvPr>
          <p:cNvSpPr>
            <a:spLocks noGrp="1"/>
          </p:cNvSpPr>
          <p:nvPr>
            <p:ph idx="1"/>
          </p:nvPr>
        </p:nvSpPr>
        <p:spPr/>
        <p:txBody>
          <a:bodyPr/>
          <a:lstStyle/>
          <a:p>
            <a:pPr marL="0" indent="0">
              <a:buNone/>
            </a:pPr>
            <a:r>
              <a:rPr lang="en-US" dirty="0"/>
              <a:t>The Accuracies obtained are:</a:t>
            </a:r>
          </a:p>
          <a:p>
            <a:pPr marL="0" indent="0">
              <a:buNone/>
            </a:pPr>
            <a:r>
              <a:rPr lang="en-US" dirty="0"/>
              <a:t>LOGISTIC REGRESSION:0.9393939393939394</a:t>
            </a:r>
          </a:p>
          <a:p>
            <a:pPr marL="0" indent="0">
              <a:buNone/>
            </a:pPr>
            <a:r>
              <a:rPr lang="en-US" dirty="0"/>
              <a:t>SUPPORT VECTOR MACHINE:0.9393939393939394</a:t>
            </a:r>
          </a:p>
          <a:p>
            <a:pPr marL="0" indent="0">
              <a:buNone/>
            </a:pPr>
            <a:r>
              <a:rPr lang="en-US" dirty="0"/>
              <a:t>PERVEPTRON LEARNING:0.6363636363636364</a:t>
            </a:r>
          </a:p>
          <a:p>
            <a:pPr marL="0" indent="0">
              <a:buNone/>
            </a:pPr>
            <a:r>
              <a:rPr lang="en-US" dirty="0"/>
              <a:t>K-NEAREST </a:t>
            </a:r>
            <a:r>
              <a:rPr lang="en-US" dirty="0" err="1"/>
              <a:t>NEIGHBOUR:k</a:t>
            </a:r>
            <a:r>
              <a:rPr lang="en-US" dirty="0"/>
              <a:t>=5 is the most accurate value for this dataset.</a:t>
            </a:r>
          </a:p>
        </p:txBody>
      </p:sp>
    </p:spTree>
    <p:extLst>
      <p:ext uri="{BB962C8B-B14F-4D97-AF65-F5344CB8AC3E}">
        <p14:creationId xmlns:p14="http://schemas.microsoft.com/office/powerpoint/2010/main" val="2455210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6FBE-FC3C-EC7B-74B4-763DE06758F0}"/>
              </a:ext>
            </a:extLst>
          </p:cNvPr>
          <p:cNvSpPr>
            <a:spLocks noGrp="1"/>
          </p:cNvSpPr>
          <p:nvPr>
            <p:ph type="title"/>
          </p:nvPr>
        </p:nvSpPr>
        <p:spPr/>
        <p:txBody>
          <a:bodyPr/>
          <a:lstStyle/>
          <a:p>
            <a:r>
              <a:rPr lang="en-US" dirty="0">
                <a:solidFill>
                  <a:schemeClr val="accent2"/>
                </a:solidFill>
              </a:rPr>
              <a:t>GITHUB LINK:</a:t>
            </a:r>
          </a:p>
        </p:txBody>
      </p:sp>
      <p:sp>
        <p:nvSpPr>
          <p:cNvPr id="3" name="Content Placeholder 2">
            <a:extLst>
              <a:ext uri="{FF2B5EF4-FFF2-40B4-BE49-F238E27FC236}">
                <a16:creationId xmlns:a16="http://schemas.microsoft.com/office/drawing/2014/main" id="{17BCD626-4238-4F96-4344-F16D75442D95}"/>
              </a:ext>
            </a:extLst>
          </p:cNvPr>
          <p:cNvSpPr>
            <a:spLocks noGrp="1"/>
          </p:cNvSpPr>
          <p:nvPr>
            <p:ph idx="1"/>
          </p:nvPr>
        </p:nvSpPr>
        <p:spPr/>
        <p:txBody>
          <a:bodyPr/>
          <a:lstStyle/>
          <a:p>
            <a:pPr marL="0" indent="0">
              <a:buNone/>
            </a:pPr>
            <a:endParaRPr lang="en-US" u="sng" dirty="0">
              <a:solidFill>
                <a:schemeClr val="accent1"/>
              </a:solidFill>
            </a:endParaRPr>
          </a:p>
          <a:p>
            <a:pPr marL="0" indent="0">
              <a:buNone/>
            </a:pPr>
            <a:endParaRPr lang="en-US" u="sng" dirty="0">
              <a:solidFill>
                <a:schemeClr val="accent1"/>
              </a:solidFill>
            </a:endParaRPr>
          </a:p>
          <a:p>
            <a:pPr marL="0" indent="0">
              <a:buNone/>
            </a:pPr>
            <a:r>
              <a:rPr lang="en-US" u="sng" dirty="0">
                <a:solidFill>
                  <a:schemeClr val="accent1"/>
                </a:solidFill>
              </a:rPr>
              <a:t>https://github.com/2203A52204/statml_poject</a:t>
            </a:r>
          </a:p>
        </p:txBody>
      </p:sp>
    </p:spTree>
    <p:extLst>
      <p:ext uri="{BB962C8B-B14F-4D97-AF65-F5344CB8AC3E}">
        <p14:creationId xmlns:p14="http://schemas.microsoft.com/office/powerpoint/2010/main" val="289636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CCB4-6D1B-5A50-89A5-D8E162814F4A}"/>
              </a:ext>
            </a:extLst>
          </p:cNvPr>
          <p:cNvSpPr>
            <a:spLocks noGrp="1"/>
          </p:cNvSpPr>
          <p:nvPr>
            <p:ph type="title"/>
          </p:nvPr>
        </p:nvSpPr>
        <p:spPr/>
        <p:txBody>
          <a:bodyPr/>
          <a:lstStyle/>
          <a:p>
            <a:r>
              <a:rPr lang="en-US" b="1" dirty="0">
                <a:solidFill>
                  <a:schemeClr val="tx2"/>
                </a:solidFill>
              </a:rPr>
              <a:t>Data set explanation:</a:t>
            </a:r>
          </a:p>
        </p:txBody>
      </p:sp>
      <p:sp>
        <p:nvSpPr>
          <p:cNvPr id="3" name="Content Placeholder 2">
            <a:extLst>
              <a:ext uri="{FF2B5EF4-FFF2-40B4-BE49-F238E27FC236}">
                <a16:creationId xmlns:a16="http://schemas.microsoft.com/office/drawing/2014/main" id="{A55C39FD-9DB4-2F4C-C2B4-CD28F0E92084}"/>
              </a:ext>
            </a:extLst>
          </p:cNvPr>
          <p:cNvSpPr>
            <a:spLocks noGrp="1"/>
          </p:cNvSpPr>
          <p:nvPr>
            <p:ph idx="1"/>
          </p:nvPr>
        </p:nvSpPr>
        <p:spPr/>
        <p:txBody>
          <a:bodyPr>
            <a:normAutofit fontScale="77500" lnSpcReduction="20000"/>
          </a:bodyPr>
          <a:lstStyle/>
          <a:p>
            <a:pPr marL="0" indent="0">
              <a:buNone/>
            </a:pPr>
            <a:r>
              <a:rPr lang="en-US" dirty="0"/>
              <a:t>This dataset contains information about the obesity classification of individuals. The data was collected from a variety of sources, including medical records, surveys, and self-reported data. </a:t>
            </a:r>
          </a:p>
          <a:p>
            <a:pPr marL="0" indent="0">
              <a:buNone/>
            </a:pPr>
            <a:r>
              <a:rPr lang="en-US" dirty="0" err="1"/>
              <a:t>Source:Kaggle</a:t>
            </a:r>
            <a:r>
              <a:rPr lang="en-US" dirty="0"/>
              <a:t> </a:t>
            </a:r>
          </a:p>
          <a:p>
            <a:pPr marL="0" indent="0">
              <a:buNone/>
            </a:pPr>
            <a:r>
              <a:rPr lang="en-US" dirty="0"/>
              <a:t>It contains the below columns:</a:t>
            </a:r>
          </a:p>
          <a:p>
            <a:pPr marL="0" indent="0">
              <a:buNone/>
            </a:pPr>
            <a:r>
              <a:rPr lang="en-US" dirty="0"/>
              <a:t>ID: A unique identifier for each individual</a:t>
            </a:r>
          </a:p>
          <a:p>
            <a:pPr marL="0" indent="0">
              <a:buNone/>
            </a:pPr>
            <a:r>
              <a:rPr lang="en-US" dirty="0"/>
              <a:t>Age: The age of the individual</a:t>
            </a:r>
          </a:p>
          <a:p>
            <a:pPr marL="0" indent="0">
              <a:buNone/>
            </a:pPr>
            <a:r>
              <a:rPr lang="en-US" dirty="0"/>
              <a:t>Gender: The gender of the individual</a:t>
            </a:r>
          </a:p>
          <a:p>
            <a:pPr marL="0" indent="0">
              <a:buNone/>
            </a:pPr>
            <a:r>
              <a:rPr lang="en-US" dirty="0"/>
              <a:t>Height: The height of the individual in centimeters</a:t>
            </a:r>
          </a:p>
          <a:p>
            <a:pPr marL="0" indent="0">
              <a:buNone/>
            </a:pPr>
            <a:r>
              <a:rPr lang="en-US" dirty="0"/>
              <a:t>Weight: The weight of the individual in kilograms</a:t>
            </a:r>
          </a:p>
          <a:p>
            <a:pPr marL="0" indent="0">
              <a:buNone/>
            </a:pPr>
            <a:r>
              <a:rPr lang="en-US" dirty="0"/>
              <a:t>BMI: The body mass index of the individual, calculated as weight divided by height squared</a:t>
            </a:r>
          </a:p>
          <a:p>
            <a:pPr marL="0" indent="0">
              <a:buNone/>
            </a:pPr>
            <a:r>
              <a:rPr lang="en-US" dirty="0"/>
              <a:t>Label: The obesity classification of the individual, which can be one of the </a:t>
            </a:r>
            <a:r>
              <a:rPr lang="en-US" dirty="0" err="1"/>
              <a:t>following:Normal</a:t>
            </a:r>
            <a:r>
              <a:rPr lang="en-US" dirty="0"/>
              <a:t> </a:t>
            </a:r>
            <a:r>
              <a:rPr lang="en-US" dirty="0" err="1"/>
              <a:t>Weight,Overweight,underweight,obese</a:t>
            </a:r>
            <a:r>
              <a:rPr lang="en-US" dirty="0"/>
              <a:t>.</a:t>
            </a:r>
          </a:p>
        </p:txBody>
      </p:sp>
    </p:spTree>
    <p:extLst>
      <p:ext uri="{BB962C8B-B14F-4D97-AF65-F5344CB8AC3E}">
        <p14:creationId xmlns:p14="http://schemas.microsoft.com/office/powerpoint/2010/main" val="317068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E10AC633-7976-0978-9A2D-54A19C8D2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454" y="0"/>
            <a:ext cx="8128000" cy="1851798"/>
          </a:xfrm>
          <a:prstGeom prst="rect">
            <a:avLst/>
          </a:prstGeom>
        </p:spPr>
      </p:pic>
      <p:pic>
        <p:nvPicPr>
          <p:cNvPr id="11" name="Picture 11">
            <a:extLst>
              <a:ext uri="{FF2B5EF4-FFF2-40B4-BE49-F238E27FC236}">
                <a16:creationId xmlns:a16="http://schemas.microsoft.com/office/drawing/2014/main" id="{044B1ABF-753C-AD4E-84E4-E44925DC4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454" y="2522259"/>
            <a:ext cx="8128000" cy="3538483"/>
          </a:xfrm>
          <a:prstGeom prst="rect">
            <a:avLst/>
          </a:prstGeom>
        </p:spPr>
      </p:pic>
    </p:spTree>
    <p:extLst>
      <p:ext uri="{BB962C8B-B14F-4D97-AF65-F5344CB8AC3E}">
        <p14:creationId xmlns:p14="http://schemas.microsoft.com/office/powerpoint/2010/main" val="319870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C86B7856-4827-2937-475F-17CB4B8C7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267" y="673114"/>
            <a:ext cx="8128000" cy="2419238"/>
          </a:xfrm>
          <a:prstGeom prst="rect">
            <a:avLst/>
          </a:prstGeom>
        </p:spPr>
      </p:pic>
      <p:sp>
        <p:nvSpPr>
          <p:cNvPr id="9" name="TextBox 8">
            <a:extLst>
              <a:ext uri="{FF2B5EF4-FFF2-40B4-BE49-F238E27FC236}">
                <a16:creationId xmlns:a16="http://schemas.microsoft.com/office/drawing/2014/main" id="{1712CCA5-3462-45B6-D185-C6F9B26DB21A}"/>
              </a:ext>
            </a:extLst>
          </p:cNvPr>
          <p:cNvSpPr txBox="1"/>
          <p:nvPr/>
        </p:nvSpPr>
        <p:spPr>
          <a:xfrm>
            <a:off x="2325584" y="3429000"/>
            <a:ext cx="6822127" cy="2031325"/>
          </a:xfrm>
          <a:prstGeom prst="rect">
            <a:avLst/>
          </a:prstGeom>
          <a:noFill/>
        </p:spPr>
        <p:txBody>
          <a:bodyPr wrap="square">
            <a:spAutoFit/>
          </a:bodyPr>
          <a:lstStyle/>
          <a:p>
            <a:r>
              <a:rPr lang="en-US" dirty="0"/>
              <a:t>Here the dataset is loaded using pandas library.</a:t>
            </a:r>
          </a:p>
          <a:p>
            <a:r>
              <a:rPr lang="en-US" dirty="0"/>
              <a:t>We can see that the dataset have features and a target variable.</a:t>
            </a:r>
          </a:p>
          <a:p>
            <a:r>
              <a:rPr lang="en-US" dirty="0" err="1"/>
              <a:t>Features:ID,Age,Gender,Height,Weight,BMI</a:t>
            </a:r>
            <a:endParaRPr lang="en-US" dirty="0"/>
          </a:p>
          <a:p>
            <a:r>
              <a:rPr lang="en-US" dirty="0"/>
              <a:t>Target </a:t>
            </a:r>
            <a:r>
              <a:rPr lang="en-US" dirty="0" err="1"/>
              <a:t>Variable:Label</a:t>
            </a:r>
            <a:endParaRPr lang="en-US" dirty="0"/>
          </a:p>
          <a:p>
            <a:r>
              <a:rPr lang="en-US" dirty="0"/>
              <a:t>From the dataset we can see that it is parametric method approach.</a:t>
            </a:r>
          </a:p>
          <a:p>
            <a:r>
              <a:rPr lang="en-US" dirty="0"/>
              <a:t>The dataset contains categorical values.</a:t>
            </a:r>
          </a:p>
          <a:p>
            <a:r>
              <a:rPr lang="en-US" dirty="0" err="1"/>
              <a:t>So,this</a:t>
            </a:r>
            <a:r>
              <a:rPr lang="en-US" dirty="0"/>
              <a:t> is classification.</a:t>
            </a:r>
          </a:p>
        </p:txBody>
      </p:sp>
    </p:spTree>
    <p:extLst>
      <p:ext uri="{BB962C8B-B14F-4D97-AF65-F5344CB8AC3E}">
        <p14:creationId xmlns:p14="http://schemas.microsoft.com/office/powerpoint/2010/main" val="345406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E08D-9EBD-7F9A-581A-75D6FA63638E}"/>
              </a:ext>
            </a:extLst>
          </p:cNvPr>
          <p:cNvSpPr>
            <a:spLocks noGrp="1"/>
          </p:cNvSpPr>
          <p:nvPr>
            <p:ph type="title"/>
          </p:nvPr>
        </p:nvSpPr>
        <p:spPr/>
        <p:txBody>
          <a:bodyPr/>
          <a:lstStyle/>
          <a:p>
            <a:r>
              <a:rPr lang="en-US" b="1" dirty="0">
                <a:solidFill>
                  <a:schemeClr val="tx2"/>
                </a:solidFill>
              </a:rPr>
              <a:t>IMPLEMENTATION</a:t>
            </a:r>
            <a:r>
              <a:rPr lang="en-US" dirty="0">
                <a:solidFill>
                  <a:schemeClr val="tx2"/>
                </a:solidFill>
              </a:rPr>
              <a:t>:</a:t>
            </a:r>
          </a:p>
        </p:txBody>
      </p:sp>
      <p:sp>
        <p:nvSpPr>
          <p:cNvPr id="3" name="Content Placeholder 2">
            <a:extLst>
              <a:ext uri="{FF2B5EF4-FFF2-40B4-BE49-F238E27FC236}">
                <a16:creationId xmlns:a16="http://schemas.microsoft.com/office/drawing/2014/main" id="{AAD6A35C-3621-6A5C-C056-17C3D5DFD956}"/>
              </a:ext>
            </a:extLst>
          </p:cNvPr>
          <p:cNvSpPr>
            <a:spLocks noGrp="1"/>
          </p:cNvSpPr>
          <p:nvPr>
            <p:ph idx="1"/>
          </p:nvPr>
        </p:nvSpPr>
        <p:spPr/>
        <p:txBody>
          <a:bodyPr/>
          <a:lstStyle/>
          <a:p>
            <a:pPr marL="0" indent="0">
              <a:buNone/>
            </a:pPr>
            <a:endParaRPr lang="en-US" dirty="0"/>
          </a:p>
          <a:p>
            <a:pPr marL="0" indent="0">
              <a:buNone/>
            </a:pPr>
            <a:r>
              <a:rPr lang="en-US" dirty="0"/>
              <a:t>There are three methods to find the accuracy for the classification </a:t>
            </a:r>
            <a:r>
              <a:rPr lang="en-US" dirty="0" err="1"/>
              <a:t>dataset.They</a:t>
            </a:r>
            <a:r>
              <a:rPr lang="en-US" dirty="0"/>
              <a:t> are:</a:t>
            </a:r>
          </a:p>
          <a:p>
            <a:pPr marL="0" indent="0">
              <a:buNone/>
            </a:pPr>
            <a:r>
              <a:rPr lang="en-US" dirty="0"/>
              <a:t>●Logistic Regression</a:t>
            </a:r>
          </a:p>
          <a:p>
            <a:pPr marL="0" indent="0">
              <a:buNone/>
            </a:pPr>
            <a:r>
              <a:rPr lang="en-US" dirty="0"/>
              <a:t>●Support Vector Machine</a:t>
            </a:r>
          </a:p>
          <a:p>
            <a:pPr marL="0" indent="0">
              <a:buNone/>
            </a:pPr>
            <a:r>
              <a:rPr lang="en-US" dirty="0"/>
              <a:t>●Perception Learning</a:t>
            </a:r>
          </a:p>
          <a:p>
            <a:pPr marL="0" indent="0">
              <a:buNone/>
            </a:pPr>
            <a:r>
              <a:rPr lang="en-US" dirty="0"/>
              <a:t>●K Nearest </a:t>
            </a:r>
            <a:r>
              <a:rPr lang="en-US" dirty="0" err="1"/>
              <a:t>Neighbour’s</a:t>
            </a:r>
            <a:endParaRPr lang="en-US" dirty="0"/>
          </a:p>
          <a:p>
            <a:pPr marL="0" indent="0">
              <a:buNone/>
            </a:pPr>
            <a:r>
              <a:rPr lang="en-US" dirty="0"/>
              <a:t>Lastly we apply bootstrapping for these 4 models.</a:t>
            </a:r>
          </a:p>
        </p:txBody>
      </p:sp>
    </p:spTree>
    <p:extLst>
      <p:ext uri="{BB962C8B-B14F-4D97-AF65-F5344CB8AC3E}">
        <p14:creationId xmlns:p14="http://schemas.microsoft.com/office/powerpoint/2010/main" val="141571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C5B9-A168-BDC6-621E-7357E092C7B5}"/>
              </a:ext>
            </a:extLst>
          </p:cNvPr>
          <p:cNvSpPr>
            <a:spLocks noGrp="1"/>
          </p:cNvSpPr>
          <p:nvPr>
            <p:ph type="title"/>
          </p:nvPr>
        </p:nvSpPr>
        <p:spPr/>
        <p:txBody>
          <a:bodyPr/>
          <a:lstStyle/>
          <a:p>
            <a:r>
              <a:rPr lang="en-US" b="1" dirty="0">
                <a:solidFill>
                  <a:schemeClr val="accent2"/>
                </a:solidFill>
              </a:rPr>
              <a:t>LOGISTIC REGRESSION:</a:t>
            </a:r>
          </a:p>
        </p:txBody>
      </p:sp>
      <p:sp>
        <p:nvSpPr>
          <p:cNvPr id="3" name="Content Placeholder 2">
            <a:extLst>
              <a:ext uri="{FF2B5EF4-FFF2-40B4-BE49-F238E27FC236}">
                <a16:creationId xmlns:a16="http://schemas.microsoft.com/office/drawing/2014/main" id="{395B9E87-74FA-2D88-2B11-4BA3A2CA9CD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Logistic regression is a </a:t>
            </a:r>
            <a:r>
              <a:rPr lang="en-US" dirty="0">
                <a:solidFill>
                  <a:srgbClr val="FF0000"/>
                </a:solidFill>
                <a:latin typeface="Times New Roman" panose="02020603050405020304" pitchFamily="18" charset="0"/>
                <a:cs typeface="Times New Roman" panose="02020603050405020304" pitchFamily="18" charset="0"/>
              </a:rPr>
              <a:t>classification algorithm</a:t>
            </a:r>
            <a:r>
              <a:rPr lang="en-US" dirty="0">
                <a:latin typeface="Times New Roman" panose="02020603050405020304" pitchFamily="18" charset="0"/>
                <a:cs typeface="Times New Roman" panose="02020603050405020304" pitchFamily="18" charset="0"/>
              </a:rPr>
              <a:t>, used when the value of the target variable is </a:t>
            </a:r>
            <a:r>
              <a:rPr lang="en-US" i="1" dirty="0">
                <a:solidFill>
                  <a:srgbClr val="FF0000"/>
                </a:solidFill>
                <a:latin typeface="Times New Roman" panose="02020603050405020304" pitchFamily="18" charset="0"/>
                <a:cs typeface="Times New Roman" panose="02020603050405020304" pitchFamily="18" charset="0"/>
              </a:rPr>
              <a:t>categorical</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nature. It follows parametric method </a:t>
            </a:r>
            <a:r>
              <a:rPr lang="en-US" dirty="0" err="1">
                <a:latin typeface="Times New Roman" panose="02020603050405020304" pitchFamily="18" charset="0"/>
                <a:cs typeface="Times New Roman" panose="02020603050405020304" pitchFamily="18" charset="0"/>
              </a:rPr>
              <a:t>approach.It</a:t>
            </a:r>
            <a:r>
              <a:rPr lang="en-US" dirty="0">
                <a:latin typeface="Times New Roman" panose="02020603050405020304" pitchFamily="18" charset="0"/>
                <a:cs typeface="Times New Roman" panose="02020603050405020304" pitchFamily="18" charset="0"/>
              </a:rPr>
              <a:t> can be applied for supervised data. Logistic regression is most commonly used when the data in question has binary output, so when it belongs to one class or another, or is either a 0 or 1.</a:t>
            </a:r>
          </a:p>
          <a:p>
            <a:pPr marL="0" indent="0">
              <a:buNone/>
            </a:pPr>
            <a:endParaRPr lang="en-US" dirty="0"/>
          </a:p>
          <a:p>
            <a:pPr marL="0" indent="0">
              <a:buNone/>
            </a:pPr>
            <a:endParaRPr lang="en-US" dirty="0"/>
          </a:p>
        </p:txBody>
      </p:sp>
      <p:sp>
        <p:nvSpPr>
          <p:cNvPr id="6" name="Content Placeholder 2">
            <a:extLst>
              <a:ext uri="{FF2B5EF4-FFF2-40B4-BE49-F238E27FC236}">
                <a16:creationId xmlns:a16="http://schemas.microsoft.com/office/drawing/2014/main" id="{184EECD4-FA05-5F71-B02B-F1647D9F1160}"/>
              </a:ext>
            </a:extLst>
          </p:cNvPr>
          <p:cNvSpPr>
            <a:spLocks noGrp="1"/>
          </p:cNvSpPr>
          <p:nvPr/>
        </p:nvSpPr>
        <p:spPr>
          <a:xfrm>
            <a:off x="838200" y="3797300"/>
            <a:ext cx="8587740" cy="251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Mathematically, a logistic regression model predicts P(Y=1) as a function of X. </a:t>
            </a:r>
          </a:p>
          <a:p>
            <a:pPr algn="just"/>
            <a:r>
              <a:rPr lang="en-US" sz="2800" dirty="0">
                <a:latin typeface="Times New Roman" panose="02020603050405020304" pitchFamily="18" charset="0"/>
                <a:cs typeface="Times New Roman" panose="02020603050405020304" pitchFamily="18" charset="0"/>
              </a:rPr>
              <a:t>It is one of the simplest ML algorithms that can be used for various classification problems .</a:t>
            </a:r>
            <a:endParaRPr lang="en-US" sz="2800"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001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B06A-3EA6-E9E5-8907-215D975BEAFD}"/>
              </a:ext>
            </a:extLst>
          </p:cNvPr>
          <p:cNvSpPr>
            <a:spLocks noGrp="1"/>
          </p:cNvSpPr>
          <p:nvPr>
            <p:ph type="title"/>
          </p:nvPr>
        </p:nvSpPr>
        <p:spPr/>
        <p:txBody>
          <a:bodyPr/>
          <a:lstStyle/>
          <a:p>
            <a:r>
              <a:rPr lang="en-US" b="1" dirty="0">
                <a:solidFill>
                  <a:schemeClr val="accent2"/>
                </a:solidFill>
              </a:rPr>
              <a:t>SUPPORT VECTOR MACHINE:</a:t>
            </a:r>
          </a:p>
        </p:txBody>
      </p:sp>
      <p:sp>
        <p:nvSpPr>
          <p:cNvPr id="3" name="Content Placeholder 2">
            <a:extLst>
              <a:ext uri="{FF2B5EF4-FFF2-40B4-BE49-F238E27FC236}">
                <a16:creationId xmlns:a16="http://schemas.microsoft.com/office/drawing/2014/main" id="{D4DE8E68-4A6C-AFDC-AB83-6F71E42E4C2A}"/>
              </a:ext>
            </a:extLst>
          </p:cNvPr>
          <p:cNvSpPr>
            <a:spLocks noGrp="1"/>
          </p:cNvSpPr>
          <p:nvPr>
            <p:ph idx="1"/>
          </p:nvPr>
        </p:nvSpPr>
        <p:spPr/>
        <p:txBody>
          <a:bodyPr/>
          <a:lstStyle/>
          <a:p>
            <a:pPr marL="0" indent="0">
              <a:buNone/>
            </a:pPr>
            <a:r>
              <a:rPr lang="en-US" dirty="0"/>
              <a:t>Support Vector Machine (SVM) is a powerful and versatile machine learning algorithm primarily used for classification and regression tasks. It's particularly well-suited for both linear and nonlinear classification problems and is known for its ability to find an optimal </a:t>
            </a:r>
            <a:r>
              <a:rPr lang="en-US" dirty="0" err="1"/>
              <a:t>hyperplane</a:t>
            </a:r>
            <a:r>
              <a:rPr lang="en-US" dirty="0"/>
              <a:t> or decision boundary that maximizes the margin between different classes. Here are the key concepts and characteristics of SVM:</a:t>
            </a:r>
          </a:p>
          <a:p>
            <a:pPr marL="0" indent="0">
              <a:buNone/>
            </a:pPr>
            <a:r>
              <a:rPr lang="en-US" b="1" dirty="0" err="1"/>
              <a:t>Hyperplane</a:t>
            </a:r>
            <a:r>
              <a:rPr lang="en-US" b="1" dirty="0"/>
              <a:t>: </a:t>
            </a:r>
            <a:r>
              <a:rPr lang="en-US" dirty="0"/>
              <a:t>In SVM, the goal in classification is to find a </a:t>
            </a:r>
            <a:r>
              <a:rPr lang="en-US" dirty="0" err="1"/>
              <a:t>hyperplane</a:t>
            </a:r>
            <a:r>
              <a:rPr lang="en-US" dirty="0"/>
              <a:t> that best separates the data points of different classes. This </a:t>
            </a:r>
            <a:r>
              <a:rPr lang="en-US" dirty="0" err="1"/>
              <a:t>hyperplane</a:t>
            </a:r>
            <a:r>
              <a:rPr lang="en-US" dirty="0"/>
              <a:t> is chosen to maximize the margin, which is the distance between the </a:t>
            </a:r>
            <a:r>
              <a:rPr lang="en-US" dirty="0" err="1"/>
              <a:t>hyperplane</a:t>
            </a:r>
            <a:r>
              <a:rPr lang="en-US" dirty="0"/>
              <a:t> and the nearest data points (support vectors) of each class.</a:t>
            </a:r>
          </a:p>
        </p:txBody>
      </p:sp>
    </p:spTree>
    <p:extLst>
      <p:ext uri="{BB962C8B-B14F-4D97-AF65-F5344CB8AC3E}">
        <p14:creationId xmlns:p14="http://schemas.microsoft.com/office/powerpoint/2010/main" val="4274486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OBESITY LEVEL PREDICTION</vt:lpstr>
      <vt:lpstr>INTRODUCTION:</vt:lpstr>
      <vt:lpstr>What are the causes of obesity?</vt:lpstr>
      <vt:lpstr>Data set explanation:</vt:lpstr>
      <vt:lpstr>PowerPoint Presentation</vt:lpstr>
      <vt:lpstr>PowerPoint Presentation</vt:lpstr>
      <vt:lpstr>IMPLEMENTATION:</vt:lpstr>
      <vt:lpstr>LOGISTIC REGRESSION:</vt:lpstr>
      <vt:lpstr>SUPPORT VECTOR MACHINE:</vt:lpstr>
      <vt:lpstr>PowerPoint Presentation</vt:lpstr>
      <vt:lpstr>PowerPoint Presentation</vt:lpstr>
      <vt:lpstr>PERCEPTRON LEARNING:</vt:lpstr>
      <vt:lpstr>PowerPoint Presentation</vt:lpstr>
      <vt:lpstr>K Nearest Neighbours</vt:lpstr>
      <vt:lpstr>PowerPoint Presentation</vt:lpstr>
      <vt:lpstr>Boot strapping</vt:lpstr>
      <vt:lpstr>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LEVEL PREDICTION</dc:title>
  <dc:creator>lasya8334@gmail.com</dc:creator>
  <cp:lastModifiedBy>lasya8334@gmail.com</cp:lastModifiedBy>
  <cp:revision>4</cp:revision>
  <dcterms:created xsi:type="dcterms:W3CDTF">2023-09-17T08:58:52Z</dcterms:created>
  <dcterms:modified xsi:type="dcterms:W3CDTF">2023-11-04T04:25:21Z</dcterms:modified>
</cp:coreProperties>
</file>