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Barlow SemiBold"/>
      <p:regular r:id="rId10"/>
      <p:bold r:id="rId11"/>
      <p:italic r:id="rId12"/>
      <p:boldItalic r:id="rId13"/>
    </p:embeddedFont>
    <p:embeddedFont>
      <p:font typeface="Barlow Light"/>
      <p:regular r:id="rId14"/>
      <p:bold r:id="rId15"/>
      <p:italic r:id="rId16"/>
      <p:boldItalic r:id="rId17"/>
    </p:embeddedFont>
    <p:embeddedFont>
      <p:font typeface="Barlow"/>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Barlow-italic.fntdata"/><Relationship Id="rId11" Type="http://schemas.openxmlformats.org/officeDocument/2006/relationships/font" Target="fonts/BarlowSemiBold-bold.fntdata"/><Relationship Id="rId10" Type="http://schemas.openxmlformats.org/officeDocument/2006/relationships/font" Target="fonts/BarlowSemiBold-regular.fntdata"/><Relationship Id="rId21" Type="http://schemas.openxmlformats.org/officeDocument/2006/relationships/font" Target="fonts/Barlow-boldItalic.fntdata"/><Relationship Id="rId13" Type="http://schemas.openxmlformats.org/officeDocument/2006/relationships/font" Target="fonts/BarlowSemiBold-boldItalic.fntdata"/><Relationship Id="rId12" Type="http://schemas.openxmlformats.org/officeDocument/2006/relationships/font" Target="fonts/Barlow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arlowLight-bold.fntdata"/><Relationship Id="rId14" Type="http://schemas.openxmlformats.org/officeDocument/2006/relationships/font" Target="fonts/BarlowLight-regular.fntdata"/><Relationship Id="rId17" Type="http://schemas.openxmlformats.org/officeDocument/2006/relationships/font" Target="fonts/BarlowLight-boldItalic.fntdata"/><Relationship Id="rId16" Type="http://schemas.openxmlformats.org/officeDocument/2006/relationships/font" Target="fonts/BarlowLight-italic.fntdata"/><Relationship Id="rId5" Type="http://schemas.openxmlformats.org/officeDocument/2006/relationships/slide" Target="slides/slide1.xml"/><Relationship Id="rId19" Type="http://schemas.openxmlformats.org/officeDocument/2006/relationships/font" Target="fonts/Barlow-bold.fntdata"/><Relationship Id="rId6" Type="http://schemas.openxmlformats.org/officeDocument/2006/relationships/slide" Target="slides/slide2.xml"/><Relationship Id="rId18" Type="http://schemas.openxmlformats.org/officeDocument/2006/relationships/font" Target="fonts/Barlow-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860555a41f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860555a41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75" y="1541675"/>
              <a:ext cx="6870000" cy="2060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198672"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400998"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996345"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198672"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400998"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96345"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198672"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400998"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996345"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198672"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00998"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03324" y="9802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03324" y="11826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603324" y="13849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603349" y="15872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24547"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426873"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022220"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224547"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426873"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22220"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7224547"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426873"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022220"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224547"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426873"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629199" y="1541675"/>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629199" y="1744017"/>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629199" y="1946358"/>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629224" y="2148699"/>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22220"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224547"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426873"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022220"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224547"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26873"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022220"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224547"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6873"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022220"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224547"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426873"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629199" y="235105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629199" y="255339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629199" y="27557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7629224" y="29580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022220"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224547"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426873"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022220"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224547"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7426873"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629199" y="316043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629224" y="336277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75" y="2255817"/>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75" y="2524353"/>
                <a:ext cx="318794" cy="11664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611259"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611209"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611209" y="30614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2"/>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1" type="blank">
  <p:cSld name="BLANK">
    <p:spTree>
      <p:nvGrpSpPr>
        <p:cNvPr id="453"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1"/>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1"/>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1"/>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1"/>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2" name="Google Shape;482;p11"/>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variant 2">
  <p:cSld name="BLANK_1">
    <p:spTree>
      <p:nvGrpSpPr>
        <p:cNvPr id="483"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2"/>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2"/>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2"/>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2"/>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2"/>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2"/>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2"/>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2"/>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2"/>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2"/>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2"/>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2"/>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2"/>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2"/>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2"/>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2"/>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2"/>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2"/>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12"/>
          <p:cNvSpPr txBox="1"/>
          <p:nvPr>
            <p:ph idx="12" type="sldNum"/>
          </p:nvPr>
        </p:nvSpPr>
        <p:spPr>
          <a:xfrm>
            <a:off x="8490504" y="4489800"/>
            <a:ext cx="653700" cy="653700"/>
          </a:xfrm>
          <a:prstGeom prst="rect">
            <a:avLst/>
          </a:prstGeom>
        </p:spPr>
        <p:txBody>
          <a:bodyPr anchorCtr="0" anchor="ctr" bIns="0" lIns="0" spcFirstLastPara="1" rIns="0" wrap="square" tIns="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5"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75" y="1541675"/>
            <a:ext cx="6870000" cy="206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198672"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8400998"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996345"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198672"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400998"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7996345"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198672"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400998"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7996345"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198672"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400998"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603324" y="980275"/>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603324" y="1182617"/>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8603324" y="1384958"/>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603349" y="1587299"/>
              <a:ext cx="59400" cy="5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24547"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426873" y="1541675"/>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022220"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7224547"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7426873" y="1744017"/>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7022220"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7224547"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7426873" y="1946358"/>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7022220"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7224547"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426873" y="2148699"/>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7022220"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7224547"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7426873" y="2351050"/>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7022220"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7224547"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7426873" y="2553392"/>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022220"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224547"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426873" y="27557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022220"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7224547"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7426873" y="29580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7022220"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7224547"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7426873" y="3160433"/>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7022220"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7224547"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7426873" y="3362774"/>
              <a:ext cx="594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5" y="2255817"/>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75" y="2524353"/>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25" y="2792878"/>
              <a:ext cx="318900" cy="11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75" y="25243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 y="2792878"/>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25" y="3061453"/>
              <a:ext cx="318900" cy="1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75" y="25243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5" y="2792878"/>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 y="3061453"/>
              <a:ext cx="318900" cy="116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3"/>
          <p:cNvSpPr txBox="1"/>
          <p:nvPr>
            <p:ph type="ctrTitle"/>
          </p:nvPr>
        </p:nvSpPr>
        <p:spPr>
          <a:xfrm>
            <a:off x="603425" y="1794125"/>
            <a:ext cx="5497200" cy="8727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p:txBody>
      </p:sp>
      <p:sp>
        <p:nvSpPr>
          <p:cNvPr id="189" name="Google Shape;189;p3"/>
          <p:cNvSpPr txBox="1"/>
          <p:nvPr>
            <p:ph idx="1" type="subTitle"/>
          </p:nvPr>
        </p:nvSpPr>
        <p:spPr>
          <a:xfrm>
            <a:off x="603425" y="2604674"/>
            <a:ext cx="5497200" cy="379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0"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7710872"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7913198"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7508545"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7710872"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7913198"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7508545"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7710872"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7913198"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7508545"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7710872"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7913198"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8115524" y="664625"/>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8115524" y="866967"/>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8115524" y="1069308"/>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115549" y="1271649"/>
                <a:ext cx="59344" cy="59348"/>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7508545"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7710872"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7913198"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7508545"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7710872"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7913198"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7508545"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7710872"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7913198"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7508545"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7710872"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7913198"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8115524" y="1474000"/>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8115524" y="1676342"/>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8115524" y="1878683"/>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8115549" y="2081024"/>
                <a:ext cx="59400" cy="59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8198672"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8400998"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7996345"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8198672"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8400998"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7996345"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8198672"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8400998"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7996345"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8198672"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8400998"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8603324" y="980275"/>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8603324" y="1182617"/>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8603324" y="1384958"/>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8603349" y="1587299"/>
                <a:ext cx="59400" cy="5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3" name="Google Shape;253;p4"/>
          <p:cNvSpPr txBox="1"/>
          <p:nvPr>
            <p:ph idx="1" type="body"/>
          </p:nvPr>
        </p:nvSpPr>
        <p:spPr>
          <a:xfrm>
            <a:off x="1699000" y="660475"/>
            <a:ext cx="5045400" cy="3829200"/>
          </a:xfrm>
          <a:prstGeom prst="rect">
            <a:avLst/>
          </a:prstGeom>
        </p:spPr>
        <p:txBody>
          <a:bodyPr anchorCtr="0" anchor="t" bIns="0" lIns="0" spcFirstLastPara="1" rIns="0" wrap="square" tIns="0">
            <a:noAutofit/>
          </a:bodyPr>
          <a:lstStyle>
            <a:lvl1pPr indent="-457200" lvl="0" marL="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indent="-457200" lvl="1" marL="9144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indent="-457200" lvl="2" marL="1371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indent="-457200" lvl="3" marL="1828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indent="-457200" lvl="4" marL="22860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indent="-457200" lvl="5" marL="2743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indent="-457200" lvl="6" marL="32004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indent="-457200" lvl="7" marL="36576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indent="-457200" lvl="8" marL="41148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p:txBody>
      </p:sp>
      <p:sp>
        <p:nvSpPr>
          <p:cNvPr id="254" name="Google Shape;254;p4"/>
          <p:cNvSpPr txBox="1"/>
          <p:nvPr/>
        </p:nvSpPr>
        <p:spPr>
          <a:xfrm>
            <a:off x="666125" y="574543"/>
            <a:ext cx="6663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6"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6" name="Google Shape;286;p5"/>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7" name="Google Shape;287;p5"/>
          <p:cNvSpPr txBox="1"/>
          <p:nvPr>
            <p:ph idx="1" type="body"/>
          </p:nvPr>
        </p:nvSpPr>
        <p:spPr>
          <a:xfrm>
            <a:off x="1199775" y="1599700"/>
            <a:ext cx="66507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288" name="Google Shape;288;p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289"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322375" y="646500"/>
            <a:ext cx="44706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6"/>
          <p:cNvSpPr txBox="1"/>
          <p:nvPr>
            <p:ph type="title"/>
          </p:nvPr>
        </p:nvSpPr>
        <p:spPr>
          <a:xfrm>
            <a:off x="508700" y="646500"/>
            <a:ext cx="4284300" cy="653700"/>
          </a:xfrm>
          <a:prstGeom prst="rect">
            <a:avLst/>
          </a:prstGeom>
        </p:spPr>
        <p:txBody>
          <a:bodyPr anchorCtr="0" anchor="ctr" bIns="0" lIns="0" spcFirstLastPara="1" rIns="0" wrap="square" tIns="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p:txBody>
      </p:sp>
      <p:sp>
        <p:nvSpPr>
          <p:cNvPr id="319" name="Google Shape;319;p6"/>
          <p:cNvSpPr txBox="1"/>
          <p:nvPr>
            <p:ph idx="1" type="body"/>
          </p:nvPr>
        </p:nvSpPr>
        <p:spPr>
          <a:xfrm>
            <a:off x="508700" y="1599700"/>
            <a:ext cx="4284300" cy="28860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20" name="Google Shape;320;p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2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1" name="Google Shape;351;p7"/>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2" name="Google Shape;352;p7"/>
          <p:cNvSpPr txBox="1"/>
          <p:nvPr>
            <p:ph idx="1" type="body"/>
          </p:nvPr>
        </p:nvSpPr>
        <p:spPr>
          <a:xfrm>
            <a:off x="1172650"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3" name="Google Shape;353;p7"/>
          <p:cNvSpPr txBox="1"/>
          <p:nvPr>
            <p:ph idx="2" type="body"/>
          </p:nvPr>
        </p:nvSpPr>
        <p:spPr>
          <a:xfrm>
            <a:off x="5056888" y="1599700"/>
            <a:ext cx="3447300" cy="28902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54" name="Google Shape;354;p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55"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5" name="Google Shape;385;p8"/>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86" name="Google Shape;386;p8"/>
          <p:cNvSpPr txBox="1"/>
          <p:nvPr>
            <p:ph idx="1" type="body"/>
          </p:nvPr>
        </p:nvSpPr>
        <p:spPr>
          <a:xfrm>
            <a:off x="1165875"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7" name="Google Shape;387;p8"/>
          <p:cNvSpPr txBox="1"/>
          <p:nvPr>
            <p:ph idx="2" type="body"/>
          </p:nvPr>
        </p:nvSpPr>
        <p:spPr>
          <a:xfrm>
            <a:off x="3706438"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8" name="Google Shape;388;p8"/>
          <p:cNvSpPr txBox="1"/>
          <p:nvPr>
            <p:ph idx="3" type="body"/>
          </p:nvPr>
        </p:nvSpPr>
        <p:spPr>
          <a:xfrm>
            <a:off x="6247001" y="1599700"/>
            <a:ext cx="2257200" cy="2890200"/>
          </a:xfrm>
          <a:prstGeom prst="rect">
            <a:avLst/>
          </a:prstGeom>
        </p:spPr>
        <p:txBody>
          <a:bodyPr anchorCtr="0" anchor="t" bIns="0" lIns="0" spcFirstLastPara="1" rIns="0" wrap="square" tIns="0">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89" name="Google Shape;389;p8"/>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0"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0" y="0"/>
              <a:ext cx="6537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22375" y="664300"/>
              <a:ext cx="81819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5385375" y="7269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5385375" y="955500"/>
                <a:ext cx="802200" cy="9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72871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74395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71347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72871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74395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71347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72871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74395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71347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72871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7439500"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7591900" y="4143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7591900" y="5667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7591900" y="7191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7591919" y="871575"/>
                <a:ext cx="44700" cy="44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9"/>
          <p:cNvSpPr txBox="1"/>
          <p:nvPr>
            <p:ph type="title"/>
          </p:nvPr>
        </p:nvSpPr>
        <p:spPr>
          <a:xfrm>
            <a:off x="661100" y="664300"/>
            <a:ext cx="7843200" cy="6537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21" name="Google Shape;421;p9"/>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2"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0"/>
          <p:cNvSpPr/>
          <p:nvPr/>
        </p:nvSpPr>
        <p:spPr>
          <a:xfrm>
            <a:off x="0" y="0"/>
            <a:ext cx="653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0"/>
            <p:cNvSpPr/>
            <p:nvPr/>
          </p:nvSpPr>
          <p:spPr>
            <a:xfrm>
              <a:off x="5385375" y="7269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0"/>
            <p:cNvSpPr/>
            <p:nvPr/>
          </p:nvSpPr>
          <p:spPr>
            <a:xfrm>
              <a:off x="5385375" y="955500"/>
              <a:ext cx="802200" cy="9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72871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74395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71347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72871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74395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71347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72871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74395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71347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72871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7439500"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7591900" y="4143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7591900" y="5667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7591900" y="7191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7591919" y="871575"/>
              <a:ext cx="44700" cy="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10"/>
          <p:cNvSpPr txBox="1"/>
          <p:nvPr>
            <p:ph idx="1" type="body"/>
          </p:nvPr>
        </p:nvSpPr>
        <p:spPr>
          <a:xfrm>
            <a:off x="650725" y="4489800"/>
            <a:ext cx="7195800" cy="331200"/>
          </a:xfrm>
          <a:prstGeom prst="rect">
            <a:avLst/>
          </a:prstGeom>
        </p:spPr>
        <p:txBody>
          <a:bodyPr anchorCtr="0" anchor="ctr" bIns="0" lIns="0" spcFirstLastPara="1" rIns="0" wrap="square" tIns="0">
            <a:noAutofit/>
          </a:bodyPr>
          <a:lstStyle>
            <a:lvl1pPr indent="-228600" lvl="0" marL="457200" rtl="0">
              <a:spcBef>
                <a:spcPts val="360"/>
              </a:spcBef>
              <a:spcAft>
                <a:spcPts val="0"/>
              </a:spcAft>
              <a:buSzPts val="1400"/>
              <a:buNone/>
              <a:defRPr sz="1400"/>
            </a:lvl1pPr>
          </a:lstStyle>
          <a:p/>
        </p:txBody>
      </p:sp>
      <p:sp>
        <p:nvSpPr>
          <p:cNvPr id="452" name="Google Shape;452;p10"/>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61100" y="664300"/>
            <a:ext cx="7843200" cy="6537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p:txBody>
      </p:sp>
      <p:sp>
        <p:nvSpPr>
          <p:cNvPr id="7" name="Google Shape;7;p1"/>
          <p:cNvSpPr txBox="1"/>
          <p:nvPr>
            <p:ph idx="1" type="body"/>
          </p:nvPr>
        </p:nvSpPr>
        <p:spPr>
          <a:xfrm>
            <a:off x="1314800" y="1599700"/>
            <a:ext cx="7189500" cy="28860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indent="-381000" lvl="1" marL="9144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indent="-381000" lvl="2" marL="1371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indent="-381000" lvl="3" marL="1828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indent="-381000" lvl="4" marL="2286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indent="-381000" lvl="5" marL="27432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indent="-381000" lvl="6" marL="32004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indent="-381000" lvl="7" marL="36576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indent="-381000" lvl="8" marL="41148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04254" y="4489800"/>
            <a:ext cx="653700" cy="6537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Barlow Light"/>
                <a:ea typeface="Barlow Light"/>
                <a:cs typeface="Barlow Light"/>
                <a:sym typeface="Barlow Light"/>
              </a:defRPr>
            </a:lvl1pPr>
            <a:lvl2pPr lvl="1" rtl="0" algn="ctr">
              <a:buNone/>
              <a:defRPr sz="1300">
                <a:solidFill>
                  <a:schemeClr val="accent1"/>
                </a:solidFill>
                <a:latin typeface="Barlow Light"/>
                <a:ea typeface="Barlow Light"/>
                <a:cs typeface="Barlow Light"/>
                <a:sym typeface="Barlow Light"/>
              </a:defRPr>
            </a:lvl2pPr>
            <a:lvl3pPr lvl="2" rtl="0" algn="ctr">
              <a:buNone/>
              <a:defRPr sz="1300">
                <a:solidFill>
                  <a:schemeClr val="accent1"/>
                </a:solidFill>
                <a:latin typeface="Barlow Light"/>
                <a:ea typeface="Barlow Light"/>
                <a:cs typeface="Barlow Light"/>
                <a:sym typeface="Barlow Light"/>
              </a:defRPr>
            </a:lvl3pPr>
            <a:lvl4pPr lvl="3" rtl="0" algn="ctr">
              <a:buNone/>
              <a:defRPr sz="1300">
                <a:solidFill>
                  <a:schemeClr val="accent1"/>
                </a:solidFill>
                <a:latin typeface="Barlow Light"/>
                <a:ea typeface="Barlow Light"/>
                <a:cs typeface="Barlow Light"/>
                <a:sym typeface="Barlow Light"/>
              </a:defRPr>
            </a:lvl4pPr>
            <a:lvl5pPr lvl="4" rtl="0" algn="ctr">
              <a:buNone/>
              <a:defRPr sz="1300">
                <a:solidFill>
                  <a:schemeClr val="accent1"/>
                </a:solidFill>
                <a:latin typeface="Barlow Light"/>
                <a:ea typeface="Barlow Light"/>
                <a:cs typeface="Barlow Light"/>
                <a:sym typeface="Barlow Light"/>
              </a:defRPr>
            </a:lvl5pPr>
            <a:lvl6pPr lvl="5" rtl="0" algn="ctr">
              <a:buNone/>
              <a:defRPr sz="1300">
                <a:solidFill>
                  <a:schemeClr val="accent1"/>
                </a:solidFill>
                <a:latin typeface="Barlow Light"/>
                <a:ea typeface="Barlow Light"/>
                <a:cs typeface="Barlow Light"/>
                <a:sym typeface="Barlow Light"/>
              </a:defRPr>
            </a:lvl6pPr>
            <a:lvl7pPr lvl="6" rtl="0" algn="ctr">
              <a:buNone/>
              <a:defRPr sz="1300">
                <a:solidFill>
                  <a:schemeClr val="accent1"/>
                </a:solidFill>
                <a:latin typeface="Barlow Light"/>
                <a:ea typeface="Barlow Light"/>
                <a:cs typeface="Barlow Light"/>
                <a:sym typeface="Barlow Light"/>
              </a:defRPr>
            </a:lvl7pPr>
            <a:lvl8pPr lvl="7" rtl="0" algn="ctr">
              <a:buNone/>
              <a:defRPr sz="1300">
                <a:solidFill>
                  <a:schemeClr val="accent1"/>
                </a:solidFill>
                <a:latin typeface="Barlow Light"/>
                <a:ea typeface="Barlow Light"/>
                <a:cs typeface="Barlow Light"/>
                <a:sym typeface="Barlow Light"/>
              </a:defRPr>
            </a:lvl8pPr>
            <a:lvl9pPr lvl="8" rtl="0" algn="ctr">
              <a:buNone/>
              <a:defRPr sz="1300">
                <a:solidFill>
                  <a:schemeClr val="accent1"/>
                </a:solidFill>
                <a:latin typeface="Barlow Light"/>
                <a:ea typeface="Barlow Light"/>
                <a:cs typeface="Barlow Light"/>
                <a:sym typeface="Barlow Ligh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historiaclinica.onlinewebshop.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13"/>
          <p:cNvSpPr txBox="1"/>
          <p:nvPr>
            <p:ph type="ctrTitle"/>
          </p:nvPr>
        </p:nvSpPr>
        <p:spPr>
          <a:xfrm>
            <a:off x="685800" y="1541675"/>
            <a:ext cx="5740200" cy="2060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Sistema de gestión de historias clínicas de nutrición</a:t>
            </a:r>
            <a:endParaRPr/>
          </a:p>
        </p:txBody>
      </p:sp>
      <p:sp>
        <p:nvSpPr>
          <p:cNvPr id="517" name="Google Shape;517;p13"/>
          <p:cNvSpPr txBox="1"/>
          <p:nvPr/>
        </p:nvSpPr>
        <p:spPr>
          <a:xfrm>
            <a:off x="618025" y="3827725"/>
            <a:ext cx="3827700" cy="8970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Katherine Camacho Calderón</a:t>
            </a:r>
            <a:endParaRPr b="1">
              <a:latin typeface="Barlow"/>
              <a:ea typeface="Barlow"/>
              <a:cs typeface="Barlow"/>
              <a:sym typeface="Barlow"/>
            </a:endParaRPr>
          </a:p>
          <a:p>
            <a:pPr indent="0" lvl="0" marL="0" rtl="0" algn="l">
              <a:spcBef>
                <a:spcPts val="0"/>
              </a:spcBef>
              <a:spcAft>
                <a:spcPts val="0"/>
              </a:spcAft>
              <a:buNone/>
            </a:pPr>
            <a:r>
              <a:rPr b="1" lang="en">
                <a:latin typeface="Barlow"/>
                <a:ea typeface="Barlow"/>
                <a:cs typeface="Barlow"/>
                <a:sym typeface="Barlow"/>
              </a:rPr>
              <a:t>Jeison Fernando Garcés</a:t>
            </a:r>
            <a:endParaRPr b="1">
              <a:latin typeface="Barlow"/>
              <a:ea typeface="Barlow"/>
              <a:cs typeface="Barlow"/>
              <a:sym typeface="Barlow"/>
            </a:endParaRPr>
          </a:p>
          <a:p>
            <a:pPr indent="0" lvl="0" marL="0" rtl="0" algn="l">
              <a:spcBef>
                <a:spcPts val="0"/>
              </a:spcBef>
              <a:spcAft>
                <a:spcPts val="0"/>
              </a:spcAft>
              <a:buNone/>
            </a:pPr>
            <a:r>
              <a:rPr b="1" lang="en">
                <a:latin typeface="Barlow"/>
                <a:ea typeface="Barlow"/>
                <a:cs typeface="Barlow"/>
                <a:sym typeface="Barlow"/>
              </a:rPr>
              <a:t>Juan José Hoyos Urcué</a:t>
            </a:r>
            <a:endParaRPr b="1">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14"/>
          <p:cNvSpPr txBox="1"/>
          <p:nvPr>
            <p:ph idx="1" type="body"/>
          </p:nvPr>
        </p:nvSpPr>
        <p:spPr>
          <a:xfrm>
            <a:off x="1738850" y="281700"/>
            <a:ext cx="5045400" cy="3829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3000"/>
              <a:t>Existen 107 casos de prueba de los cuales se obtuvieron los siguientes resultados:</a:t>
            </a:r>
            <a:endParaRPr sz="3000"/>
          </a:p>
        </p:txBody>
      </p:sp>
      <p:sp>
        <p:nvSpPr>
          <p:cNvPr id="523" name="Google Shape;523;p14"/>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524" name="Google Shape;524;p14"/>
          <p:cNvPicPr preferRelativeResize="0"/>
          <p:nvPr/>
        </p:nvPicPr>
        <p:blipFill>
          <a:blip r:embed="rId3">
            <a:alphaModFix/>
          </a:blip>
          <a:stretch>
            <a:fillRect/>
          </a:stretch>
        </p:blipFill>
        <p:spPr>
          <a:xfrm>
            <a:off x="1832775" y="1948394"/>
            <a:ext cx="4857550" cy="30555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15"/>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Aplicativo web</a:t>
            </a:r>
            <a:endParaRPr/>
          </a:p>
        </p:txBody>
      </p:sp>
      <p:sp>
        <p:nvSpPr>
          <p:cNvPr id="530" name="Google Shape;530;p15"/>
          <p:cNvSpPr txBox="1"/>
          <p:nvPr>
            <p:ph idx="2" type="body"/>
          </p:nvPr>
        </p:nvSpPr>
        <p:spPr>
          <a:xfrm>
            <a:off x="1167825" y="2149350"/>
            <a:ext cx="7515900" cy="653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u="sng">
                <a:solidFill>
                  <a:schemeClr val="hlink"/>
                </a:solidFill>
                <a:hlinkClick r:id="rId3"/>
              </a:rPr>
              <a:t>http://historiaclinica.onlinewebshop.net/</a:t>
            </a:r>
            <a:endParaRPr sz="1800">
              <a:solidFill>
                <a:srgbClr val="000000"/>
              </a:solidFill>
            </a:endParaRPr>
          </a:p>
        </p:txBody>
      </p:sp>
      <p:sp>
        <p:nvSpPr>
          <p:cNvPr id="531" name="Google Shape;531;p15"/>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16"/>
          <p:cNvSpPr txBox="1"/>
          <p:nvPr>
            <p:ph type="title"/>
          </p:nvPr>
        </p:nvSpPr>
        <p:spPr>
          <a:xfrm>
            <a:off x="661100" y="664300"/>
            <a:ext cx="7843200" cy="65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Características del software</a:t>
            </a:r>
            <a:endParaRPr/>
          </a:p>
        </p:txBody>
      </p:sp>
      <p:sp>
        <p:nvSpPr>
          <p:cNvPr id="537" name="Google Shape;537;p16"/>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538" name="Google Shape;538;p16"/>
          <p:cNvSpPr txBox="1"/>
          <p:nvPr/>
        </p:nvSpPr>
        <p:spPr>
          <a:xfrm>
            <a:off x="1096475" y="1874000"/>
            <a:ext cx="7555800" cy="3000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b="1" lang="en">
                <a:latin typeface="Times New Roman"/>
                <a:ea typeface="Times New Roman"/>
                <a:cs typeface="Times New Roman"/>
                <a:sym typeface="Times New Roman"/>
              </a:rPr>
              <a:t>Módulo de administrador</a:t>
            </a:r>
            <a:r>
              <a:rPr lang="en">
                <a:latin typeface="Times New Roman"/>
                <a:ea typeface="Times New Roman"/>
                <a:cs typeface="Times New Roman"/>
                <a:sym typeface="Times New Roman"/>
              </a:rPr>
              <a:t>: El usuario administrador desde el módulo de administrador puede ingresar la fecha de vencimiento de las historias clínicas,eliminar historias clínicas,registrar los usuarios nutricionistas,listar los nombres de los nutricionistas,contar la cantidad de historias clínicas almacenadas en el sistema,agregar parámetros preestablecidos del sistema,  modificar la información de los nutricionistas y cambiar su contraseña.</a:t>
            </a:r>
            <a:endParaRPr>
              <a:latin typeface="Times New Roman"/>
              <a:ea typeface="Times New Roman"/>
              <a:cs typeface="Times New Roman"/>
              <a:sym typeface="Times New Roman"/>
            </a:endParaRPr>
          </a:p>
          <a:p>
            <a:pPr indent="0" lvl="0" marL="0" rtl="0" algn="just">
              <a:lnSpc>
                <a:spcPct val="115000"/>
              </a:lnSpc>
              <a:spcBef>
                <a:spcPts val="1100"/>
              </a:spcBef>
              <a:spcAft>
                <a:spcPts val="0"/>
              </a:spcAft>
              <a:buNone/>
            </a:pPr>
            <a:r>
              <a:rPr b="1" lang="en">
                <a:latin typeface="Times New Roman"/>
                <a:ea typeface="Times New Roman"/>
                <a:cs typeface="Times New Roman"/>
                <a:sym typeface="Times New Roman"/>
              </a:rPr>
              <a:t>Módulo del nutricionista</a:t>
            </a:r>
            <a:r>
              <a:rPr lang="en">
                <a:latin typeface="Times New Roman"/>
                <a:ea typeface="Times New Roman"/>
                <a:cs typeface="Times New Roman"/>
                <a:sym typeface="Times New Roman"/>
              </a:rPr>
              <a:t>: El usuario nutricionista desde el módulo del nutricionista puede consultar una historia clínica, redactar una historia clínica nueva y cambiar su contraseña.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17"/>
          <p:cNvSpPr txBox="1"/>
          <p:nvPr>
            <p:ph idx="4294967295" type="ctrTitle"/>
          </p:nvPr>
        </p:nvSpPr>
        <p:spPr>
          <a:xfrm>
            <a:off x="1563100" y="1916000"/>
            <a:ext cx="3788400" cy="1159800"/>
          </a:xfrm>
          <a:prstGeom prst="rect">
            <a:avLst/>
          </a:prstGeom>
        </p:spPr>
        <p:txBody>
          <a:bodyPr anchorCtr="0" anchor="b" bIns="0" lIns="0" spcFirstLastPara="1" rIns="0" wrap="square" tIns="0">
            <a:noAutofit/>
          </a:bodyPr>
          <a:lstStyle/>
          <a:p>
            <a:pPr indent="0" lvl="0" marL="0" rtl="0" algn="l">
              <a:lnSpc>
                <a:spcPct val="70000"/>
              </a:lnSpc>
              <a:spcBef>
                <a:spcPts val="0"/>
              </a:spcBef>
              <a:spcAft>
                <a:spcPts val="0"/>
              </a:spcAft>
              <a:buNone/>
            </a:pPr>
            <a:r>
              <a:rPr lang="en" sz="7200">
                <a:solidFill>
                  <a:schemeClr val="accent1"/>
                </a:solidFill>
              </a:rPr>
              <a:t>Gracias</a:t>
            </a:r>
            <a:endParaRPr sz="7200">
              <a:solidFill>
                <a:schemeClr val="accent1"/>
              </a:solidFill>
            </a:endParaRPr>
          </a:p>
        </p:txBody>
      </p:sp>
      <p:sp>
        <p:nvSpPr>
          <p:cNvPr id="544" name="Google Shape;544;p17"/>
          <p:cNvSpPr/>
          <p:nvPr/>
        </p:nvSpPr>
        <p:spPr>
          <a:xfrm>
            <a:off x="7143443" y="3303311"/>
            <a:ext cx="312610" cy="29849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7"/>
          <p:cNvGrpSpPr/>
          <p:nvPr/>
        </p:nvGrpSpPr>
        <p:grpSpPr>
          <a:xfrm>
            <a:off x="6755340" y="1626985"/>
            <a:ext cx="1339230" cy="1339557"/>
            <a:chOff x="6654650" y="3665275"/>
            <a:chExt cx="409100" cy="409125"/>
          </a:xfrm>
        </p:grpSpPr>
        <p:sp>
          <p:nvSpPr>
            <p:cNvPr id="546" name="Google Shape;546;p17"/>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7"/>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17"/>
          <p:cNvGrpSpPr/>
          <p:nvPr/>
        </p:nvGrpSpPr>
        <p:grpSpPr>
          <a:xfrm rot="1056911">
            <a:off x="5464610" y="2680280"/>
            <a:ext cx="884776" cy="884897"/>
            <a:chOff x="570875" y="4322250"/>
            <a:chExt cx="443300" cy="443325"/>
          </a:xfrm>
        </p:grpSpPr>
        <p:sp>
          <p:nvSpPr>
            <p:cNvPr id="549" name="Google Shape;549;p1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17"/>
          <p:cNvSpPr/>
          <p:nvPr/>
        </p:nvSpPr>
        <p:spPr>
          <a:xfrm rot="2466730">
            <a:off x="5564068" y="1886788"/>
            <a:ext cx="434316" cy="4146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7"/>
          <p:cNvSpPr/>
          <p:nvPr/>
        </p:nvSpPr>
        <p:spPr>
          <a:xfrm rot="-1609361">
            <a:off x="6199245" y="2147725"/>
            <a:ext cx="312542" cy="298425"/>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7"/>
          <p:cNvSpPr/>
          <p:nvPr/>
        </p:nvSpPr>
        <p:spPr>
          <a:xfrm rot="2926229">
            <a:off x="8094370" y="2384149"/>
            <a:ext cx="234084" cy="223511"/>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7"/>
          <p:cNvSpPr/>
          <p:nvPr/>
        </p:nvSpPr>
        <p:spPr>
          <a:xfrm rot="-1609084">
            <a:off x="7120324" y="886921"/>
            <a:ext cx="210884" cy="20135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7"/>
          <p:cNvSpPr txBox="1"/>
          <p:nvPr>
            <p:ph idx="12" type="sldNum"/>
          </p:nvPr>
        </p:nvSpPr>
        <p:spPr>
          <a:xfrm>
            <a:off x="8504254" y="4489800"/>
            <a:ext cx="653700" cy="653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