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AE432E8-0336-46AD-9C52-1586944785E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タイトルなしのセクション" id="{C61EABF1-0D8A-4A69-8371-AFEC693E2267}">
          <p14:sldIdLst>
            <p14:sldId id="265"/>
            <p14:sldId id="264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8631D-0397-45B8-9683-1E601EFE4EA2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2D131-82B9-440E-AACA-E64BDBC00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2D131-82B9-440E-AACA-E64BDBC009C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58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F6262-97FB-1980-43D1-8CC7DA976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3E3D60-8AAD-6321-5B51-883878E40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E3418-BAC2-FB63-30B8-7944D2AA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5779CA-5741-B8D0-9688-C49CCC8B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C90B24-1FAE-98DE-CEA2-9634A4A8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46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23B9F-FD51-A0F5-EDF6-60E88EAB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F5192F-0F0D-5068-8CD4-4E7E82EEE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DA013-A112-DA12-4C42-14C23960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1519C3-D1B9-0160-06A7-6770FE36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29C8A-952A-D495-03F9-D2C1206B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56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D767DB-B4EE-7C48-68A8-14EC2E04C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1DF998-017A-F42B-56B2-5FF503E6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557A7-3AE0-4244-E7B0-1B7940D6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111510-B976-7280-CADE-8A3BE1A2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FB389-FBA8-46CF-3D04-8CCF6792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EB1A6-B882-2BCD-4D95-EDEBDC5F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3B436-42AA-0BA4-B100-0D07499A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BE778-6192-EB29-0710-1314A648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55F1D0-524A-0F0F-870D-563EE5B9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89B40-079A-482E-AA25-4E72CF86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2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6A8DC3-43C7-6342-6916-E34ABCA7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6EFFA7-F0FB-C2AC-1AC6-45E34118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D1EA7F-0099-2D66-5B2C-0CB86B5D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B0260-0390-88A2-259D-1AC8E11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E8162-49D2-E380-B9FC-83355D44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D60DA-DFDC-0F53-1369-921B2AD9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B6CACF-C1F5-E28E-9A80-B0CDB0E8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3C0905-1C2F-4F4F-DA42-FB4328F6B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AB1FFA-FDAC-78F7-63B5-40ACA436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40B6E-4EA8-8BC6-09DA-70A5D3E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9E45C-EE60-B352-974B-0D94D858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5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4339E-52A6-7468-F040-B9E7BFCA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1E8133-E9D0-2E0D-679E-5D0D363B5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88D457-8F61-0C13-2D75-12B4CA2F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54647F-EF99-8F53-9E87-92D9AAF4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FA345E-BEC0-ACEB-9B99-18966EBCB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9D89ED-1C55-2919-B7F6-995209E8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35C501-7735-661D-6FB6-6A3D3AB7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2A0303-3EF1-C626-AD8F-46FF63AC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6DB3B-0456-BE9B-4587-C3F20CBB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82E96A-8B83-1FD8-71C0-EEBCD895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CF754D-0EC9-BB4A-5A56-151CC5BB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040B7-AAE1-315C-687E-03A92C51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9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2D5A49-259F-6545-7F9E-6A5AD55E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6C3E41-1B57-BC4A-4406-27B49DB3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2DEEA2-C59C-ECBF-9145-F98BCF00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09F6B-E817-F35A-DABD-1BC34F1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9F3F26-BF1A-735B-CE16-B32A9D42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F37A09-B5D0-A892-A674-F27E0E20F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03B6A-5C17-E8D3-910B-84A72D90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1EC0F1-A683-8C9B-7B1A-B1E3EC0D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1C942B-105C-092F-C84D-6562037A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9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82299-7008-B294-17A4-9FF9C59E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9A916-33FB-8705-D213-8CDEDEC5B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FA0DD8-BAAA-9BF5-1B99-9F2E0083C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B36C-FF11-8EF6-8BDE-63281157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46CB6E-0A32-7464-5514-F3126AD5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4FE888-3522-3A5D-C056-BF2F7F61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3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FEE858-000A-5D71-D37C-EF5C9930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2A03A5-D92C-7AC2-4DEF-38D80DE8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ECB5A-EE5F-C73C-6589-DF3975AA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1FA42-5C67-4B72-8AD4-C489782A01BD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6D4B8-7AA6-3894-57C2-ED59FE1D5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C881C-AF8C-ECB8-D2AC-9BBC1DB3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379EA-A5E1-4312-B2A4-9B7571289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2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A2004-8985-B56C-1ADB-90956448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計算モデル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E55BF-8D8F-D803-4EC6-E04736148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　ガイダンス</a:t>
            </a:r>
          </a:p>
        </p:txBody>
      </p:sp>
    </p:spTree>
    <p:extLst>
      <p:ext uri="{BB962C8B-B14F-4D97-AF65-F5344CB8AC3E}">
        <p14:creationId xmlns:p14="http://schemas.microsoft.com/office/powerpoint/2010/main" val="256544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8E946-78BF-7429-206E-E0673236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97929B-323B-DF1F-5867-44CD251F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機械型計算モデル</a:t>
            </a:r>
            <a:r>
              <a:rPr kumimoji="1" lang="en-US" altLang="ja-JP" dirty="0"/>
              <a:t>: </a:t>
            </a:r>
            <a:r>
              <a:rPr kumimoji="1" lang="ja-JP" altLang="en-US" dirty="0"/>
              <a:t>計算を機械的な動き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チューリング機械</a:t>
            </a:r>
            <a:r>
              <a:rPr kumimoji="1" lang="en-US" altLang="ja-JP" dirty="0"/>
              <a:t>(</a:t>
            </a:r>
            <a:r>
              <a:rPr kumimoji="1" lang="ja-JP" altLang="en-US" dirty="0"/>
              <a:t>チューリング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ja-JP" altLang="en-US" u="sng" dirty="0"/>
              <a:t>　　　　</a:t>
            </a:r>
            <a:r>
              <a:rPr kumimoji="1" lang="ja-JP" altLang="en-US" dirty="0"/>
              <a:t>機械</a:t>
            </a:r>
            <a:r>
              <a:rPr kumimoji="1" lang="en-US" altLang="ja-JP" dirty="0"/>
              <a:t>(</a:t>
            </a:r>
            <a:r>
              <a:rPr kumimoji="1" lang="ja-JP" altLang="en-US" dirty="0"/>
              <a:t>ワン，ミンスキー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有限オートマトン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流れ図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関数型計算モデル</a:t>
            </a:r>
            <a:r>
              <a:rPr lang="en-US" altLang="ja-JP" dirty="0"/>
              <a:t>: </a:t>
            </a:r>
            <a:r>
              <a:rPr lang="ja-JP" altLang="en-US" dirty="0"/>
              <a:t>計算を数学的な関数</a:t>
            </a:r>
            <a:r>
              <a:rPr lang="en-US" altLang="ja-JP" dirty="0"/>
              <a:t>(</a:t>
            </a:r>
            <a:r>
              <a:rPr lang="ja-JP" altLang="en-US" dirty="0"/>
              <a:t>数と数の対応関係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帰納的関数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クリーネ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ラムダ計算</a:t>
            </a:r>
            <a:r>
              <a:rPr kumimoji="1" lang="en-US" altLang="ja-JP" dirty="0"/>
              <a:t>(</a:t>
            </a:r>
            <a:r>
              <a:rPr kumimoji="1" lang="ja-JP" altLang="en-US" dirty="0"/>
              <a:t>チャーチ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/>
              <a:t>論理型計算モデル</a:t>
            </a:r>
            <a:r>
              <a:rPr kumimoji="1" lang="en-US" altLang="ja-JP" dirty="0"/>
              <a:t>: </a:t>
            </a:r>
            <a:r>
              <a:rPr kumimoji="1" lang="ja-JP" altLang="en-US" dirty="0"/>
              <a:t>計算を</a:t>
            </a:r>
            <a:r>
              <a:rPr kumimoji="1" lang="ja-JP" altLang="en-US" u="sng" dirty="0"/>
              <a:t>　　　　</a:t>
            </a:r>
            <a:r>
              <a:rPr kumimoji="1" lang="ja-JP" altLang="en-US" dirty="0"/>
              <a:t>理論の推論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論理プログラム</a:t>
            </a:r>
            <a:r>
              <a:rPr lang="en-US" altLang="ja-JP" dirty="0"/>
              <a:t>(</a:t>
            </a:r>
            <a:r>
              <a:rPr lang="ja-JP" altLang="en-US" dirty="0"/>
              <a:t>コワルスキ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992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431D4-4EFC-C339-125C-57907EA0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計算モデルとプログラミング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77AC0-4128-CD3E-3B3B-4EA1D8C1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有限オートマトンとチューリング機械</a:t>
            </a:r>
            <a:r>
              <a:rPr kumimoji="1" lang="en-US" altLang="ja-JP" dirty="0"/>
              <a:t>: </a:t>
            </a:r>
            <a:r>
              <a:rPr kumimoji="1" lang="ja-JP" altLang="en-US" dirty="0"/>
              <a:t>状態遷移図</a:t>
            </a:r>
            <a:r>
              <a:rPr kumimoji="1" lang="en-US" altLang="ja-JP" dirty="0"/>
              <a:t>(</a:t>
            </a: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章</a:t>
            </a:r>
            <a:r>
              <a:rPr kumimoji="1"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レジスタ機械</a:t>
            </a:r>
            <a:r>
              <a:rPr lang="en-US" altLang="ja-JP" dirty="0"/>
              <a:t>: </a:t>
            </a:r>
            <a:r>
              <a:rPr lang="ja-JP" altLang="en-US" dirty="0"/>
              <a:t>アセンブリ言語</a:t>
            </a:r>
            <a:r>
              <a:rPr lang="en-US" altLang="ja-JP" dirty="0"/>
              <a:t>(</a:t>
            </a:r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章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流れ図</a:t>
            </a:r>
            <a:r>
              <a:rPr kumimoji="1" lang="en-US" altLang="ja-JP" dirty="0"/>
              <a:t>: Scratch</a:t>
            </a:r>
            <a:r>
              <a:rPr lang="en-US" altLang="ja-JP" dirty="0"/>
              <a:t> (</a:t>
            </a:r>
            <a:r>
              <a:rPr lang="ja-JP" altLang="en-US" dirty="0"/>
              <a:t>第</a:t>
            </a:r>
            <a:r>
              <a:rPr lang="en-US" altLang="ja-JP" dirty="0"/>
              <a:t>3</a:t>
            </a:r>
            <a:r>
              <a:rPr lang="ja-JP" altLang="en-US" dirty="0"/>
              <a:t>章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帰納的関数</a:t>
            </a:r>
            <a:r>
              <a:rPr lang="en-US" altLang="ja-JP" dirty="0"/>
              <a:t>: Haskell(</a:t>
            </a:r>
            <a:r>
              <a:rPr lang="ja-JP" altLang="en-US" dirty="0"/>
              <a:t>第</a:t>
            </a:r>
            <a:r>
              <a:rPr lang="en-US" altLang="ja-JP" dirty="0"/>
              <a:t>4</a:t>
            </a:r>
            <a:r>
              <a:rPr lang="ja-JP" altLang="en-US" dirty="0"/>
              <a:t>章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ラムダ計算</a:t>
            </a:r>
            <a:r>
              <a:rPr kumimoji="1" lang="en-US" altLang="ja-JP" dirty="0"/>
              <a:t>: Scheme(</a:t>
            </a:r>
            <a:r>
              <a:rPr kumimoji="1" lang="ja-JP" altLang="en-US" dirty="0"/>
              <a:t>第</a:t>
            </a:r>
            <a:r>
              <a:rPr kumimoji="1" lang="en-US" altLang="ja-JP" dirty="0"/>
              <a:t>5</a:t>
            </a:r>
            <a:r>
              <a:rPr kumimoji="1" lang="ja-JP" altLang="en-US" dirty="0"/>
              <a:t>章</a:t>
            </a:r>
            <a:r>
              <a:rPr kumimoji="1"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論理プログラム</a:t>
            </a:r>
            <a:r>
              <a:rPr lang="en-US" altLang="ja-JP" dirty="0"/>
              <a:t>: Prolog(</a:t>
            </a:r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章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43E63-4CC2-719C-7A9F-6FA13904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アルゴリズムの記法</a:t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 dirty="0"/>
              <a:t>アルゴリズムの要件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BAF31-0E5B-83FA-30FD-84392D81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アルゴリズム</a:t>
            </a:r>
            <a:r>
              <a:rPr lang="en-US" altLang="ja-JP" dirty="0"/>
              <a:t>: </a:t>
            </a:r>
            <a:r>
              <a:rPr lang="ja-JP" altLang="en-US" u="sng" dirty="0"/>
              <a:t>　　　　</a:t>
            </a:r>
            <a:r>
              <a:rPr lang="ja-JP" altLang="en-US" dirty="0"/>
              <a:t>の計算手順</a:t>
            </a:r>
            <a:endParaRPr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次方程式の解の求め方，最大公約数の求め方など</a:t>
            </a:r>
            <a:endParaRPr kumimoji="1" lang="en-US" altLang="ja-JP" dirty="0"/>
          </a:p>
          <a:p>
            <a:r>
              <a:rPr kumimoji="1" lang="ja-JP" altLang="en-US" dirty="0"/>
              <a:t>要件は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計算手順は有限個，計算で扱うデータは有限長の記号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各ステップにおける操作は機械的に実行でき，有限時間内に終了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 dirty="0"/>
              <a:t>入力に対して有限時間内に結果が得られる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と</a:t>
            </a:r>
            <a:r>
              <a:rPr lang="en-US" altLang="ja-JP" dirty="0"/>
              <a:t>2</a:t>
            </a:r>
            <a:r>
              <a:rPr lang="ja-JP" altLang="en-US" dirty="0"/>
              <a:t>は必要条件</a:t>
            </a:r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は</a:t>
            </a:r>
            <a:r>
              <a:rPr lang="ja-JP" altLang="en-US" u="sng" dirty="0"/>
              <a:t>　　　　　　</a:t>
            </a:r>
            <a:r>
              <a:rPr lang="ja-JP" altLang="en-US" dirty="0"/>
              <a:t>と呼ばれ，入力を任意にすると決定不可能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808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A8552-35D3-21ED-EEC9-35892335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アルゴリズムの記法</a:t>
            </a:r>
            <a:br>
              <a:rPr kumimoji="1" lang="en-US" altLang="ja-JP" dirty="0"/>
            </a:br>
            <a:r>
              <a:rPr kumimoji="1" lang="en-US" altLang="ja-JP" dirty="0"/>
              <a:t>-</a:t>
            </a:r>
            <a:r>
              <a:rPr kumimoji="1" lang="ja-JP" altLang="en-US" dirty="0"/>
              <a:t>文の逐次実行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A1148-CD30-C59B-4C2C-A3E6D10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64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b="1" dirty="0"/>
              <a:t>文</a:t>
            </a:r>
            <a:r>
              <a:rPr kumimoji="1" lang="ja-JP" altLang="en-US" dirty="0"/>
              <a:t>もしくは</a:t>
            </a:r>
            <a:r>
              <a:rPr kumimoji="1" lang="ja-JP" altLang="en-US" b="1" dirty="0"/>
              <a:t>式</a:t>
            </a:r>
            <a:r>
              <a:rPr kumimoji="1" lang="ja-JP" altLang="en-US" dirty="0"/>
              <a:t>が順番に実行されていく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これを</a:t>
            </a:r>
            <a:r>
              <a:rPr lang="ja-JP" altLang="en-US" b="1" dirty="0"/>
              <a:t>逐次実行</a:t>
            </a:r>
            <a:r>
              <a:rPr lang="ja-JP" altLang="en-US" dirty="0"/>
              <a:t>という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複合文</a:t>
            </a:r>
            <a:r>
              <a:rPr lang="en-US" altLang="ja-JP" dirty="0"/>
              <a:t>: </a:t>
            </a:r>
            <a:r>
              <a:rPr lang="ja-JP" altLang="en-US" dirty="0"/>
              <a:t>複数個の文をまとめたもの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この授業では文をセミコロンで区切って表す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5317C97-5D8F-A1C9-91AC-EA698A64B00A}"/>
                  </a:ext>
                </a:extLst>
              </p:cNvPr>
              <p:cNvSpPr txBox="1"/>
              <p:nvPr/>
            </p:nvSpPr>
            <p:spPr>
              <a:xfrm>
                <a:off x="3251124" y="5075702"/>
                <a:ext cx="4940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𝑠𝑡𝑚𝑡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𝑠𝑡𝑚𝑡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𝑠𝑡𝑚𝑡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;…; 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𝑠𝑡𝑚𝑡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5317C97-5D8F-A1C9-91AC-EA698A64B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124" y="5075702"/>
                <a:ext cx="49408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04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A0040-46BB-0E7D-F154-801EFB76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アルゴリズムの記述</a:t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 dirty="0"/>
              <a:t>変数の役割①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45092-B0A9-7DD5-6E53-87525BF7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065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b="1" dirty="0"/>
              <a:t>変数</a:t>
            </a:r>
            <a:r>
              <a:rPr lang="en-US" altLang="ja-JP" dirty="0"/>
              <a:t>: </a:t>
            </a:r>
            <a:r>
              <a:rPr lang="ja-JP" altLang="en-US" dirty="0"/>
              <a:t>計算過程で得られるデータの置き場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b="1" dirty="0"/>
              <a:t>代入</a:t>
            </a:r>
            <a:r>
              <a:rPr lang="en-US" altLang="ja-JP" dirty="0"/>
              <a:t>: </a:t>
            </a:r>
            <a:r>
              <a:rPr lang="ja-JP" altLang="en-US" dirty="0"/>
              <a:t>変数に計算結果を入れること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E5A1368-E680-627C-926F-8A1BC7619D16}"/>
                  </a:ext>
                </a:extLst>
              </p:cNvPr>
              <p:cNvSpPr txBox="1"/>
              <p:nvPr/>
            </p:nvSpPr>
            <p:spPr>
              <a:xfrm>
                <a:off x="4681340" y="3363092"/>
                <a:ext cx="18468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E5A1368-E680-627C-926F-8A1BC7619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40" y="3363092"/>
                <a:ext cx="18468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DECC2A-D342-372C-2480-79A0C479349D}"/>
                  </a:ext>
                </a:extLst>
              </p:cNvPr>
              <p:cNvSpPr txBox="1"/>
              <p:nvPr/>
            </p:nvSpPr>
            <p:spPr>
              <a:xfrm>
                <a:off x="4066826" y="3710826"/>
                <a:ext cx="10985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←3;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5DECC2A-D342-372C-2480-79A0C479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26" y="3710826"/>
                <a:ext cx="109850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C9C412-0CBC-CD70-32E5-EB554CE46B3B}"/>
                  </a:ext>
                </a:extLst>
              </p:cNvPr>
              <p:cNvSpPr txBox="1"/>
              <p:nvPr/>
            </p:nvSpPr>
            <p:spPr>
              <a:xfrm>
                <a:off x="5964511" y="3710352"/>
                <a:ext cx="1732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+1;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C9C412-0CBC-CD70-32E5-EB554CE4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11" y="3710352"/>
                <a:ext cx="173226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6BC10EF5-758C-9DFD-6B7A-303D6AE5DE0F}"/>
              </a:ext>
            </a:extLst>
          </p:cNvPr>
          <p:cNvSpPr/>
          <p:nvPr/>
        </p:nvSpPr>
        <p:spPr>
          <a:xfrm>
            <a:off x="3700065" y="2932205"/>
            <a:ext cx="1098506" cy="430887"/>
          </a:xfrm>
          <a:prstGeom prst="wedgeRoundRectCallout">
            <a:avLst>
              <a:gd name="adj1" fmla="val 42487"/>
              <a:gd name="adj2" fmla="val 6975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変数</a:t>
            </a:r>
            <a:endParaRPr kumimoji="1" lang="ja-JP" altLang="en-US" sz="24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14F648C5-6E5F-84E5-6E70-927DFEA86A54}"/>
              </a:ext>
            </a:extLst>
          </p:cNvPr>
          <p:cNvSpPr/>
          <p:nvPr/>
        </p:nvSpPr>
        <p:spPr>
          <a:xfrm>
            <a:off x="6281393" y="2862775"/>
            <a:ext cx="1098506" cy="430887"/>
          </a:xfrm>
          <a:prstGeom prst="wedgeRoundRectCallout">
            <a:avLst>
              <a:gd name="adj1" fmla="val -45734"/>
              <a:gd name="adj2" fmla="val 842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計算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9FFE9B-3221-92AF-C30F-AC9728E4BACD}"/>
              </a:ext>
            </a:extLst>
          </p:cNvPr>
          <p:cNvSpPr txBox="1"/>
          <p:nvPr/>
        </p:nvSpPr>
        <p:spPr>
          <a:xfrm>
            <a:off x="3032449" y="36694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例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BE2B157-BD5F-D173-A083-B728D65DB9D8}"/>
              </a:ext>
            </a:extLst>
          </p:cNvPr>
          <p:cNvSpPr txBox="1">
            <a:spLocks/>
          </p:cNvSpPr>
          <p:nvPr/>
        </p:nvSpPr>
        <p:spPr>
          <a:xfrm>
            <a:off x="1017955" y="4400243"/>
            <a:ext cx="10515600" cy="1106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b="1" dirty="0"/>
              <a:t>引数</a:t>
            </a:r>
            <a:r>
              <a:rPr lang="en-US" altLang="ja-JP" dirty="0"/>
              <a:t>: </a:t>
            </a:r>
            <a:r>
              <a:rPr lang="ja-JP" altLang="en-US" dirty="0"/>
              <a:t>関数に渡される変数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b="1" u="sng" dirty="0"/>
              <a:t>　　</a:t>
            </a:r>
            <a:r>
              <a:rPr lang="en-US" altLang="ja-JP" dirty="0"/>
              <a:t>:</a:t>
            </a:r>
            <a:r>
              <a:rPr lang="ja-JP" altLang="en-US" dirty="0"/>
              <a:t> 変数にデータを渡すこと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21467E8-E9F0-2BF1-B76F-7CC2ED040BC2}"/>
                  </a:ext>
                </a:extLst>
              </p:cNvPr>
              <p:cNvSpPr txBox="1"/>
              <p:nvPr/>
            </p:nvSpPr>
            <p:spPr>
              <a:xfrm>
                <a:off x="6233246" y="5933069"/>
                <a:ext cx="1150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21467E8-E9F0-2BF1-B76F-7CC2ED040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46" y="5933069"/>
                <a:ext cx="115018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4431705-4529-A2FA-D562-C42F4FD8FC65}"/>
                  </a:ext>
                </a:extLst>
              </p:cNvPr>
              <p:cNvSpPr txBox="1"/>
              <p:nvPr/>
            </p:nvSpPr>
            <p:spPr>
              <a:xfrm>
                <a:off x="3732981" y="5922129"/>
                <a:ext cx="10797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(4,2)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4431705-4529-A2FA-D562-C42F4FD8F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81" y="5922129"/>
                <a:ext cx="107971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37CF9127-AA19-AB5C-E7C5-FCF9EE51BAEA}"/>
              </a:ext>
            </a:extLst>
          </p:cNvPr>
          <p:cNvSpPr/>
          <p:nvPr/>
        </p:nvSpPr>
        <p:spPr>
          <a:xfrm>
            <a:off x="7046805" y="5397141"/>
            <a:ext cx="1150187" cy="430887"/>
          </a:xfrm>
          <a:prstGeom prst="wedgeRoundRectCallout">
            <a:avLst>
              <a:gd name="adj1" fmla="val -62154"/>
              <a:gd name="adj2" fmla="val 8063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仮引数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9E96D8C3-23DA-30FC-1C05-C34F5C245EEC}"/>
              </a:ext>
            </a:extLst>
          </p:cNvPr>
          <p:cNvSpPr/>
          <p:nvPr/>
        </p:nvSpPr>
        <p:spPr>
          <a:xfrm>
            <a:off x="3099131" y="5397141"/>
            <a:ext cx="1150187" cy="430887"/>
          </a:xfrm>
          <a:prstGeom prst="wedgeRoundRectCallout">
            <a:avLst>
              <a:gd name="adj1" fmla="val 62872"/>
              <a:gd name="adj2" fmla="val 8607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実引数</a:t>
            </a:r>
          </a:p>
        </p:txBody>
      </p:sp>
      <p:sp>
        <p:nvSpPr>
          <p:cNvPr id="15" name="矢印: 上カーブ 14">
            <a:extLst>
              <a:ext uri="{FF2B5EF4-FFF2-40B4-BE49-F238E27FC236}">
                <a16:creationId xmlns:a16="http://schemas.microsoft.com/office/drawing/2014/main" id="{FEA57DF3-85D9-070B-C6EC-BC2586059F59}"/>
              </a:ext>
            </a:extLst>
          </p:cNvPr>
          <p:cNvSpPr/>
          <p:nvPr/>
        </p:nvSpPr>
        <p:spPr>
          <a:xfrm>
            <a:off x="4310987" y="6363956"/>
            <a:ext cx="2497352" cy="46486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C8EE35-2DFD-2511-6285-84FA11A33568}"/>
              </a:ext>
            </a:extLst>
          </p:cNvPr>
          <p:cNvSpPr txBox="1"/>
          <p:nvPr/>
        </p:nvSpPr>
        <p:spPr>
          <a:xfrm>
            <a:off x="5040571" y="63347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束縛</a:t>
            </a:r>
          </a:p>
        </p:txBody>
      </p:sp>
    </p:spTree>
    <p:extLst>
      <p:ext uri="{BB962C8B-B14F-4D97-AF65-F5344CB8AC3E}">
        <p14:creationId xmlns:p14="http://schemas.microsoft.com/office/powerpoint/2010/main" val="318674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376DB-9407-89E7-061B-5A1196E8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アルゴリズムの記述</a:t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 dirty="0"/>
              <a:t>変数の役割②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8DBF430-0911-A6AF-C477-67D0D21D7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dirty="0"/>
                  <a:t>入力文</a:t>
                </a:r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キーボードなどからデータを入れるもの</a:t>
                </a:r>
                <a:endParaRPr kumimoji="1"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u="sng" dirty="0"/>
                  <a:t>　　　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を用いる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/>
                  <a:t>入力したデータを変数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の値にする</a:t>
                </a:r>
                <a:endParaRPr kumimoji="1" lang="en-US" altLang="ja-JP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dirty="0"/>
                  <a:t>出力文</a:t>
                </a:r>
                <a:r>
                  <a:rPr lang="en-US" altLang="ja-JP" dirty="0"/>
                  <a:t>: </a:t>
                </a:r>
                <a:r>
                  <a:rPr lang="ja-JP" altLang="en-US" dirty="0"/>
                  <a:t>ディスプレイなどへデータを出すもの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lang="ja-JP" altLang="en-US" u="sng" dirty="0"/>
                  <a:t>　　　</a:t>
                </a:r>
                <a:r>
                  <a:rPr lang="en-US" altLang="ja-JP" dirty="0"/>
                  <a:t> 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を用いる</a:t>
                </a:r>
                <a:endParaRPr lang="en-US" altLang="ja-JP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ja-JP" altLang="en-US" dirty="0"/>
                  <a:t>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の値を出力する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8DBF430-0911-A6AF-C477-67D0D21D7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7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3CBEF-3764-5F20-887A-3E76DB50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アルゴリズムの記述</a:t>
            </a:r>
            <a:br>
              <a:rPr kumimoji="1" lang="en-US" altLang="ja-JP" dirty="0"/>
            </a:br>
            <a:r>
              <a:rPr kumimoji="1" lang="en-US" altLang="ja-JP" dirty="0"/>
              <a:t>-</a:t>
            </a:r>
            <a:r>
              <a:rPr kumimoji="1" lang="ja-JP" altLang="en-US" dirty="0"/>
              <a:t>条件分岐</a:t>
            </a:r>
            <a:r>
              <a:rPr kumimoji="1" lang="en-US" altLang="ja-JP" dirty="0"/>
              <a:t>(</a:t>
            </a:r>
            <a:r>
              <a:rPr kumimoji="1" lang="ja-JP" altLang="en-US" dirty="0"/>
              <a:t>場合分け</a:t>
            </a:r>
            <a:r>
              <a:rPr kumimoji="1" lang="en-US" altLang="ja-JP" dirty="0"/>
              <a:t>)-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4446D38-D332-655C-5F0C-2D138AA7A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条件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𝒄𝒐𝒏𝒅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と表記する</m:t>
                    </m:r>
                  </m:oMath>
                </a14:m>
                <a:endParaRPr lang="en-US" altLang="ja-JP" dirty="0"/>
              </a:p>
              <a:p>
                <a:r>
                  <a:rPr lang="ja-JP" altLang="en-US" dirty="0"/>
                  <a:t>論理演算子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ja-JP" dirty="0"/>
                  <a:t>: </a:t>
                </a:r>
                <a:r>
                  <a:rPr lang="ja-JP" altLang="en-US" dirty="0"/>
                  <a:t>かつ</a:t>
                </a:r>
                <a:r>
                  <a:rPr lang="en-US" altLang="ja-JP" dirty="0"/>
                  <a:t>(AND)</a:t>
                </a:r>
                <a:r>
                  <a:rPr lang="ja-JP" altLang="en-US" dirty="0"/>
                  <a:t>    例 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𝑐𝑜𝑛𝑑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𝑐𝑜𝑛𝑑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ja-JP" dirty="0"/>
                  <a:t>: </a:t>
                </a:r>
                <a:r>
                  <a:rPr lang="ja-JP" altLang="en-US" dirty="0"/>
                  <a:t>または</a:t>
                </a:r>
                <a:r>
                  <a:rPr lang="en-US" altLang="ja-JP" dirty="0"/>
                  <a:t>(OR)</a:t>
                </a:r>
                <a:r>
                  <a:rPr lang="ja-JP" altLang="en-US" dirty="0"/>
                  <a:t>     例 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𝑐𝑜𝑛𝑑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𝑐𝑜𝑛𝑑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ja-JP" dirty="0"/>
                  <a:t>:</a:t>
                </a:r>
                <a:r>
                  <a:rPr lang="ja-JP" altLang="en-US" dirty="0"/>
                  <a:t> ではない</a:t>
                </a:r>
                <a:r>
                  <a:rPr lang="en-US" altLang="ja-JP" dirty="0"/>
                  <a:t>(NOT)</a:t>
                </a:r>
                <a:r>
                  <a:rPr lang="ja-JP" altLang="en-US" dirty="0"/>
                  <a:t>     例 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𝑐𝑜𝑛𝑑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r>
                  <a:rPr lang="ja-JP" altLang="en-US" dirty="0"/>
                  <a:t>関係演算子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: </a:t>
                </a:r>
                <a:r>
                  <a:rPr lang="ja-JP" altLang="en-US" dirty="0"/>
                  <a:t>等しい  例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: </a:t>
                </a:r>
                <a:r>
                  <a:rPr lang="ja-JP" altLang="en-US" dirty="0"/>
                  <a:t>大なり    例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ja-JP" dirty="0"/>
                  <a:t>: </a:t>
                </a:r>
                <a:r>
                  <a:rPr lang="ja-JP" altLang="en-US" dirty="0"/>
                  <a:t>小なり    例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4446D38-D332-655C-5F0C-2D138AA7A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433E1E-D32F-6FEE-9C25-BDB2D57D434B}"/>
                  </a:ext>
                </a:extLst>
              </p:cNvPr>
              <p:cNvSpPr txBox="1"/>
              <p:nvPr/>
            </p:nvSpPr>
            <p:spPr>
              <a:xfrm>
                <a:off x="5009828" y="5563917"/>
                <a:ext cx="5679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dirty="0"/>
                  <a:t>if 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𝑐𝑜𝑛𝑑</m:t>
                    </m:r>
                  </m:oMath>
                </a14:m>
                <a:r>
                  <a:rPr kumimoji="1" lang="ja-JP" altLang="en-US" sz="2800" dirty="0"/>
                  <a:t>  </a:t>
                </a:r>
                <a:r>
                  <a:rPr kumimoji="1" lang="en-US" altLang="ja-JP" sz="2800" dirty="0"/>
                  <a:t>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𝑠𝑡𝑚𝑡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;  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𝑠𝑡𝑚𝑡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;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433E1E-D32F-6FEE-9C25-BDB2D57D4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828" y="5563917"/>
                <a:ext cx="5679953" cy="523220"/>
              </a:xfrm>
              <a:prstGeom prst="rect">
                <a:avLst/>
              </a:prstGeom>
              <a:blipFill>
                <a:blip r:embed="rId3"/>
                <a:stretch>
                  <a:fillRect l="-2253" t="-11628" r="-1073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0B872E-4AB2-6384-8E4D-9B5AEE5CBCF4}"/>
              </a:ext>
            </a:extLst>
          </p:cNvPr>
          <p:cNvSpPr/>
          <p:nvPr/>
        </p:nvSpPr>
        <p:spPr>
          <a:xfrm>
            <a:off x="8604905" y="5563917"/>
            <a:ext cx="2084876" cy="5232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F89D6D8-766E-5FB0-B91F-C18BFF666245}"/>
              </a:ext>
            </a:extLst>
          </p:cNvPr>
          <p:cNvSpPr/>
          <p:nvPr/>
        </p:nvSpPr>
        <p:spPr>
          <a:xfrm>
            <a:off x="10075180" y="4936538"/>
            <a:ext cx="1889841" cy="430887"/>
          </a:xfrm>
          <a:prstGeom prst="wedgeRoundRectCallout">
            <a:avLst>
              <a:gd name="adj1" fmla="val -45734"/>
              <a:gd name="adj2" fmla="val 842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省略可能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DC85870C-7867-DA75-696B-2F284049277D}"/>
              </a:ext>
            </a:extLst>
          </p:cNvPr>
          <p:cNvSpPr/>
          <p:nvPr/>
        </p:nvSpPr>
        <p:spPr>
          <a:xfrm>
            <a:off x="5781205" y="6178241"/>
            <a:ext cx="1777185" cy="430887"/>
          </a:xfrm>
          <a:prstGeom prst="wedgeRoundRectCallout">
            <a:avLst>
              <a:gd name="adj1" fmla="val 68118"/>
              <a:gd name="adj2" fmla="val -9319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複合文も可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AE35E5B-30AE-F08C-5C33-AEFF9DC4F99F}"/>
              </a:ext>
            </a:extLst>
          </p:cNvPr>
          <p:cNvSpPr/>
          <p:nvPr/>
        </p:nvSpPr>
        <p:spPr>
          <a:xfrm>
            <a:off x="7870158" y="6161203"/>
            <a:ext cx="1777185" cy="430887"/>
          </a:xfrm>
          <a:prstGeom prst="wedgeRoundRectCallout">
            <a:avLst>
              <a:gd name="adj1" fmla="val 68118"/>
              <a:gd name="adj2" fmla="val -9319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複合文も可</a:t>
            </a:r>
          </a:p>
        </p:txBody>
      </p:sp>
    </p:spTree>
    <p:extLst>
      <p:ext uri="{BB962C8B-B14F-4D97-AF65-F5344CB8AC3E}">
        <p14:creationId xmlns:p14="http://schemas.microsoft.com/office/powerpoint/2010/main" val="54205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E47E6-9ED1-CA34-B921-46C69CB0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アルゴリズムの記述</a:t>
            </a:r>
            <a:br>
              <a:rPr kumimoji="1" lang="en-US" altLang="ja-JP" dirty="0"/>
            </a:br>
            <a:r>
              <a:rPr kumimoji="1" lang="en-US" altLang="ja-JP" dirty="0"/>
              <a:t>-</a:t>
            </a:r>
            <a:r>
              <a:rPr kumimoji="1" lang="ja-JP" altLang="en-US" dirty="0"/>
              <a:t>繰り返し</a:t>
            </a:r>
            <a:r>
              <a:rPr kumimoji="1" lang="en-US" altLang="ja-JP" dirty="0"/>
              <a:t>(</a:t>
            </a:r>
            <a:r>
              <a:rPr kumimoji="1" lang="ja-JP" altLang="en-US" dirty="0"/>
              <a:t>反復</a:t>
            </a:r>
            <a:r>
              <a:rPr kumimoji="1" lang="en-US" altLang="ja-JP" dirty="0"/>
              <a:t>)-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953B4-9A1D-29D5-DE91-DEF81D04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文を繰り返して実行するときに使う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7BE649-8D47-BDC5-40D4-5144A3B38910}"/>
                  </a:ext>
                </a:extLst>
              </p:cNvPr>
              <p:cNvSpPr txBox="1"/>
              <p:nvPr/>
            </p:nvSpPr>
            <p:spPr>
              <a:xfrm>
                <a:off x="3998151" y="3054181"/>
                <a:ext cx="309911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dirty="0"/>
                  <a:t>while</a:t>
                </a:r>
                <a:r>
                  <a:rPr kumimoji="1" lang="en-US" altLang="ja-JP" sz="3200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𝑐𝑜𝑛𝑑</m:t>
                    </m:r>
                  </m:oMath>
                </a14:m>
                <a:r>
                  <a:rPr kumimoji="1" lang="en-US" altLang="ja-JP" sz="3200" dirty="0"/>
                  <a:t>) do</a:t>
                </a:r>
              </a:p>
              <a:p>
                <a:r>
                  <a:rPr lang="en-US" altLang="ja-JP" sz="3200" dirty="0"/>
                  <a:t>	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𝑠𝑡𝑚𝑡</m:t>
                    </m:r>
                  </m:oMath>
                </a14:m>
                <a:r>
                  <a:rPr kumimoji="1" lang="en-US" altLang="ja-JP" sz="3200" dirty="0"/>
                  <a:t>;</a:t>
                </a:r>
              </a:p>
              <a:p>
                <a:r>
                  <a:rPr lang="en-US" altLang="ja-JP" sz="3200" dirty="0"/>
                  <a:t>end;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7BE649-8D47-BDC5-40D4-5144A3B3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51" y="3054181"/>
                <a:ext cx="3099118" cy="1569660"/>
              </a:xfrm>
              <a:prstGeom prst="rect">
                <a:avLst/>
              </a:prstGeom>
              <a:blipFill>
                <a:blip r:embed="rId2"/>
                <a:stretch>
                  <a:fillRect l="-5118" t="-4651" r="-4134"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1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A9C9E-294E-AAC8-4FC6-BE46DCE6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アルゴリズムの記述</a:t>
            </a:r>
            <a:br>
              <a:rPr kumimoji="1" lang="en-US" altLang="ja-JP" dirty="0"/>
            </a:br>
            <a:r>
              <a:rPr kumimoji="1" lang="en-US" altLang="ja-JP" dirty="0"/>
              <a:t>-AL</a:t>
            </a:r>
            <a:r>
              <a:rPr kumimoji="1" lang="ja-JP" altLang="en-US" dirty="0"/>
              <a:t>プログラム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3B305-8149-CB95-4BA7-1F47E344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9286"/>
          </a:xfrm>
        </p:spPr>
        <p:txBody>
          <a:bodyPr/>
          <a:lstStyle/>
          <a:p>
            <a:r>
              <a:rPr kumimoji="1" lang="ja-JP" altLang="en-US" dirty="0"/>
              <a:t>拡張子</a:t>
            </a:r>
            <a:r>
              <a:rPr kumimoji="1" lang="en-US" altLang="ja-JP" dirty="0"/>
              <a:t>.al</a:t>
            </a:r>
            <a:r>
              <a:rPr kumimoji="1" lang="ja-JP" altLang="en-US" dirty="0"/>
              <a:t>でプログラムを書く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0972C4-26B5-B27D-573D-B567C1DA72C0}"/>
              </a:ext>
            </a:extLst>
          </p:cNvPr>
          <p:cNvSpPr txBox="1"/>
          <p:nvPr/>
        </p:nvSpPr>
        <p:spPr>
          <a:xfrm>
            <a:off x="838200" y="2324911"/>
            <a:ext cx="705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</a:t>
            </a:r>
            <a:r>
              <a:rPr kumimoji="1" lang="en-US" altLang="ja-JP" sz="2400" dirty="0"/>
              <a:t>: 1</a:t>
            </a:r>
            <a:r>
              <a:rPr kumimoji="1" lang="ja-JP" altLang="en-US" sz="2400" dirty="0"/>
              <a:t>から</a:t>
            </a:r>
            <a:r>
              <a:rPr kumimoji="1" lang="en-US" altLang="ja-JP" sz="2400" dirty="0"/>
              <a:t>n</a:t>
            </a:r>
            <a:r>
              <a:rPr kumimoji="1" lang="ja-JP" altLang="en-US" sz="2400" dirty="0"/>
              <a:t>までの総和を求める </a:t>
            </a:r>
            <a:r>
              <a:rPr kumimoji="1" lang="en-US" altLang="ja-JP" sz="2400" dirty="0"/>
              <a:t>sum.al </a:t>
            </a:r>
            <a:r>
              <a:rPr kumimoji="1" lang="ja-JP" altLang="en-US" sz="2400" dirty="0"/>
              <a:t>プログラム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FA9C0D-39C4-9357-340B-90C2692092DB}"/>
                  </a:ext>
                </a:extLst>
              </p:cNvPr>
              <p:cNvSpPr txBox="1"/>
              <p:nvPr/>
            </p:nvSpPr>
            <p:spPr>
              <a:xfrm>
                <a:off x="3647872" y="3608962"/>
                <a:ext cx="696684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/>
                  <a:t>read(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sz="2400" dirty="0"/>
                  <a:t>); //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sz="2400" dirty="0"/>
                  <a:t>の読込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←0;</m:t>
                    </m:r>
                  </m:oMath>
                </a14:m>
                <a:r>
                  <a:rPr lang="en-US" altLang="ja-JP" sz="2400" dirty="0"/>
                  <a:t> // </a:t>
                </a:r>
                <a:r>
                  <a:rPr lang="ja-JP" altLang="en-US" sz="2400" dirty="0"/>
                  <a:t>総和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ja-JP" altLang="en-US" sz="2400" dirty="0"/>
                  <a:t>の初期化</a:t>
                </a:r>
                <a:endParaRPr lang="en-US" altLang="ja-JP" sz="2400" dirty="0"/>
              </a:p>
              <a:p>
                <a:r>
                  <a:rPr kumimoji="1" lang="en-US" altLang="ja-JP" sz="2400" dirty="0"/>
                  <a:t>while(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sz="2400" dirty="0"/>
                  <a:t>) do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//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en-US" altLang="ja-JP" sz="2400" dirty="0"/>
                  <a:t>0</a:t>
                </a:r>
                <a:r>
                  <a:rPr lang="ja-JP" altLang="en-US" sz="2400" dirty="0"/>
                  <a:t>より大きければ繰り返す</a:t>
                </a:r>
                <a:r>
                  <a:rPr lang="en-US" altLang="ja-JP" sz="2400" dirty="0"/>
                  <a:t> </a:t>
                </a:r>
              </a:p>
              <a:p>
                <a:r>
                  <a:rPr kumimoji="1" lang="en-US" altLang="ja-JP" sz="2400" dirty="0"/>
                  <a:t>	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kumimoji="1" lang="en-US" altLang="ja-JP" sz="2400" dirty="0"/>
                  <a:t> // </a:t>
                </a:r>
                <a:r>
                  <a:rPr kumimoji="1" lang="ja-JP" altLang="en-US" sz="2400" dirty="0"/>
                  <a:t>総和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 dirty="0"/>
                  <a:t>を計算</a:t>
                </a:r>
                <a:endParaRPr kumimoji="1" lang="en-US" altLang="ja-JP" sz="2400" dirty="0"/>
              </a:p>
              <a:p>
                <a:r>
                  <a:rPr kumimoji="1" lang="en-US" altLang="ja-JP" sz="2400" dirty="0"/>
                  <a:t>	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−1;</m:t>
                    </m:r>
                  </m:oMath>
                </a14:m>
                <a:r>
                  <a:rPr kumimoji="1" lang="en-US" altLang="ja-JP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//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en-US" altLang="ja-JP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kumimoji="1" lang="ja-JP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減らす</a:t>
                </a:r>
                <a:endParaRPr kumimoji="1" lang="en-US" altLang="ja-JP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ja-JP" sz="2400" b="0" dirty="0">
                    <a:ea typeface="Cambria Math" panose="02040503050406030204" pitchFamily="18" charset="0"/>
                  </a:rPr>
                  <a:t>end;</a:t>
                </a:r>
              </a:p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write(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sz="2400" dirty="0"/>
                  <a:t>);</a:t>
                </a:r>
                <a:r>
                  <a:rPr lang="ja-JP" altLang="en-US" sz="2400" dirty="0"/>
                  <a:t> </a:t>
                </a:r>
                <a:r>
                  <a:rPr lang="en-US" altLang="ja-JP" sz="2400" dirty="0"/>
                  <a:t>// </a:t>
                </a:r>
                <a:r>
                  <a:rPr lang="ja-JP" altLang="en-US" sz="2400" dirty="0"/>
                  <a:t>総和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出力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EFA9C0D-39C4-9357-340B-90C26920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872" y="3608962"/>
                <a:ext cx="6966844" cy="2677656"/>
              </a:xfrm>
              <a:prstGeom prst="rect">
                <a:avLst/>
              </a:prstGeom>
              <a:blipFill>
                <a:blip r:embed="rId2"/>
                <a:stretch>
                  <a:fillRect l="-1312" t="-1822" b="-4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30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DB9DA-FDE0-5966-DB8E-7DB0B14E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数の体系</a:t>
            </a:r>
            <a:br>
              <a:rPr kumimoji="1" lang="en-US" altLang="ja-JP" dirty="0"/>
            </a:br>
            <a:r>
              <a:rPr kumimoji="1" lang="en-US" altLang="ja-JP" dirty="0"/>
              <a:t>-</a:t>
            </a:r>
            <a:r>
              <a:rPr kumimoji="1" lang="ja-JP" altLang="en-US" dirty="0"/>
              <a:t>コンピュータの中の数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0E2FC-5586-5D6E-5F32-47A0AB1D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計算対象を</a:t>
            </a:r>
            <a:r>
              <a:rPr lang="en-US" altLang="ja-JP" dirty="0"/>
              <a:t>0</a:t>
            </a:r>
            <a:r>
              <a:rPr lang="ja-JP" altLang="en-US" dirty="0"/>
              <a:t>と自然数とする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ただし，自然数が取り扱えれば，整数，有理数，実数を作れる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前者</a:t>
            </a:r>
            <a:r>
              <a:rPr lang="en-US" altLang="ja-JP" dirty="0"/>
              <a:t>: </a:t>
            </a:r>
            <a:r>
              <a:rPr lang="ja-JP" altLang="en-US" dirty="0"/>
              <a:t>自然数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ja-JP" altLang="en-US" dirty="0"/>
              <a:t>に対する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en-US" altLang="ja-JP" dirty="0">
                <a:latin typeface="Cambria Math" panose="02040503050406030204" pitchFamily="18" charset="0"/>
              </a:rPr>
              <a:t>-1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0</a:t>
            </a:r>
            <a:r>
              <a:rPr lang="ja-JP" altLang="en-US" dirty="0"/>
              <a:t>の前者は</a:t>
            </a:r>
            <a:r>
              <a:rPr lang="en-US" altLang="ja-JP" dirty="0"/>
              <a:t>0</a:t>
            </a:r>
          </a:p>
          <a:p>
            <a:pPr>
              <a:lnSpc>
                <a:spcPct val="150000"/>
              </a:lnSpc>
            </a:pPr>
            <a:r>
              <a:rPr lang="ja-JP" altLang="en-US" b="1" dirty="0"/>
              <a:t>後者</a:t>
            </a:r>
            <a:r>
              <a:rPr lang="en-US" altLang="ja-JP" dirty="0"/>
              <a:t>: </a:t>
            </a:r>
            <a:r>
              <a:rPr lang="ja-JP" altLang="en-US" dirty="0"/>
              <a:t>自然数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ja-JP" altLang="en-US" dirty="0"/>
              <a:t>に対する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en-US" altLang="ja-JP" dirty="0">
                <a:latin typeface="Cambria Math" panose="02040503050406030204" pitchFamily="18" charset="0"/>
              </a:rPr>
              <a:t>+1</a:t>
            </a:r>
            <a:endParaRPr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4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408795-F315-BE40-1C8B-7EE29C69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シラバスの確認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4AFA3-8FF2-D969-D2F1-5EF2F64A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スケジュールの確認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定期テスト</a:t>
            </a:r>
            <a:r>
              <a:rPr kumimoji="1" lang="en-US" altLang="ja-JP" dirty="0"/>
              <a:t>70%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学年末試験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課題</a:t>
            </a:r>
            <a:r>
              <a:rPr kumimoji="1" lang="en-US" altLang="ja-JP" dirty="0"/>
              <a:t>30%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2</a:t>
            </a:r>
            <a:r>
              <a:rPr lang="ja-JP" altLang="en-US" dirty="0"/>
              <a:t>回の課題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endParaRPr kumimoji="1"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3726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0CB92-D428-E5A4-861F-F5841FCB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数の体系</a:t>
            </a:r>
            <a:br>
              <a:rPr kumimoji="1" lang="en-US" altLang="ja-JP" dirty="0"/>
            </a:br>
            <a:r>
              <a:rPr kumimoji="1" lang="en-US" altLang="ja-JP" dirty="0"/>
              <a:t>-</a:t>
            </a:r>
            <a:r>
              <a:rPr kumimoji="1" lang="ja-JP" altLang="en-US" dirty="0"/>
              <a:t>自然数から実数へ</a:t>
            </a:r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484CF8-5C42-8284-ECA8-C3CBB996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整数</a:t>
            </a:r>
            <a:r>
              <a:rPr kumimoji="1" lang="en-US" altLang="ja-JP" dirty="0"/>
              <a:t>: </a:t>
            </a:r>
            <a:r>
              <a:rPr kumimoji="1" lang="ja-JP" altLang="en-US" dirty="0"/>
              <a:t>符号を表す</a:t>
            </a:r>
            <a:r>
              <a:rPr kumimoji="1" lang="en-US" altLang="ja-JP" dirty="0"/>
              <a:t>0</a:t>
            </a:r>
            <a:r>
              <a:rPr kumimoji="1" lang="ja-JP" altLang="en-US" dirty="0"/>
              <a:t>と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を追加した，自然数の組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正の整数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ja-JP" altLang="en-US" dirty="0">
                <a:latin typeface="Cambria Math" panose="02040503050406030204" pitchFamily="18" charset="0"/>
              </a:rPr>
              <a:t>は，自然数</a:t>
            </a:r>
            <a:r>
              <a:rPr lang="en-US" altLang="ja-JP" dirty="0">
                <a:latin typeface="Cambria Math" panose="02040503050406030204" pitchFamily="18" charset="0"/>
              </a:rPr>
              <a:t>0</a:t>
            </a:r>
            <a:r>
              <a:rPr lang="ja-JP" altLang="en-US" dirty="0">
                <a:latin typeface="Cambria Math" panose="02040503050406030204" pitchFamily="18" charset="0"/>
              </a:rPr>
              <a:t>と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ja-JP" altLang="en-US" dirty="0">
                <a:latin typeface="Cambria Math" panose="02040503050406030204" pitchFamily="18" charset="0"/>
              </a:rPr>
              <a:t>の組</a:t>
            </a:r>
            <a:r>
              <a:rPr lang="en-US" altLang="ja-JP" dirty="0">
                <a:latin typeface="Cambria Math" panose="02040503050406030204" pitchFamily="18" charset="0"/>
              </a:rPr>
              <a:t>(0,</a:t>
            </a:r>
            <a:r>
              <a:rPr lang="en-US" altLang="ja-JP" i="1" dirty="0">
                <a:latin typeface="Cambria Math" panose="02040503050406030204" pitchFamily="18" charset="0"/>
              </a:rPr>
              <a:t> n</a:t>
            </a:r>
            <a:r>
              <a:rPr lang="en-US" altLang="ja-JP" dirty="0">
                <a:latin typeface="Cambria Math" panose="02040503050406030204" pitchFamily="18" charset="0"/>
              </a:rPr>
              <a:t>)</a:t>
            </a:r>
          </a:p>
          <a:p>
            <a:pPr lvl="1"/>
            <a:r>
              <a:rPr lang="ja-JP" altLang="en-US" dirty="0"/>
              <a:t>負</a:t>
            </a:r>
            <a:r>
              <a:rPr kumimoji="1" lang="ja-JP" altLang="en-US" dirty="0"/>
              <a:t>の整数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ja-JP" altLang="en-US" dirty="0">
                <a:latin typeface="Cambria Math" panose="02040503050406030204" pitchFamily="18" charset="0"/>
              </a:rPr>
              <a:t>は，自然数</a:t>
            </a:r>
            <a:r>
              <a:rPr lang="en-US" altLang="ja-JP" dirty="0">
                <a:latin typeface="Cambria Math" panose="02040503050406030204" pitchFamily="18" charset="0"/>
              </a:rPr>
              <a:t>1</a:t>
            </a:r>
            <a:r>
              <a:rPr lang="ja-JP" altLang="en-US" dirty="0">
                <a:latin typeface="Cambria Math" panose="02040503050406030204" pitchFamily="18" charset="0"/>
              </a:rPr>
              <a:t>と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ja-JP" altLang="en-US" dirty="0">
                <a:latin typeface="Cambria Math" panose="02040503050406030204" pitchFamily="18" charset="0"/>
              </a:rPr>
              <a:t>の組</a:t>
            </a:r>
            <a:r>
              <a:rPr lang="en-US" altLang="ja-JP" dirty="0">
                <a:latin typeface="Cambria Math" panose="02040503050406030204" pitchFamily="18" charset="0"/>
              </a:rPr>
              <a:t>(1,</a:t>
            </a:r>
            <a:r>
              <a:rPr lang="en-US" altLang="ja-JP" i="1" dirty="0">
                <a:latin typeface="Cambria Math" panose="02040503050406030204" pitchFamily="18" charset="0"/>
              </a:rPr>
              <a:t> n</a:t>
            </a:r>
            <a:r>
              <a:rPr lang="en-US" altLang="ja-JP" dirty="0">
                <a:latin typeface="Cambria Math" panose="02040503050406030204" pitchFamily="18" charset="0"/>
              </a:rPr>
              <a:t>)</a:t>
            </a:r>
          </a:p>
          <a:p>
            <a:pPr lvl="1"/>
            <a:r>
              <a:rPr lang="ja-JP" altLang="en-US" dirty="0">
                <a:latin typeface="Cambria Math" panose="02040503050406030204" pitchFamily="18" charset="0"/>
              </a:rPr>
              <a:t>整数</a:t>
            </a:r>
            <a:r>
              <a:rPr lang="en-US" altLang="ja-JP" dirty="0">
                <a:latin typeface="Cambria Math" panose="02040503050406030204" pitchFamily="18" charset="0"/>
              </a:rPr>
              <a:t>0</a:t>
            </a:r>
            <a:r>
              <a:rPr lang="ja-JP" altLang="en-US" dirty="0">
                <a:latin typeface="Cambria Math" panose="02040503050406030204" pitchFamily="18" charset="0"/>
              </a:rPr>
              <a:t>は自然数</a:t>
            </a:r>
            <a:r>
              <a:rPr lang="en-US" altLang="ja-JP" dirty="0">
                <a:latin typeface="Cambria Math" panose="02040503050406030204" pitchFamily="18" charset="0"/>
              </a:rPr>
              <a:t>0</a:t>
            </a:r>
            <a:r>
              <a:rPr lang="ja-JP" altLang="en-US" dirty="0">
                <a:latin typeface="Cambria Math" panose="02040503050406030204" pitchFamily="18" charset="0"/>
              </a:rPr>
              <a:t>と</a:t>
            </a:r>
            <a:r>
              <a:rPr lang="en-US" altLang="ja-JP" dirty="0">
                <a:latin typeface="Cambria Math" panose="02040503050406030204" pitchFamily="18" charset="0"/>
              </a:rPr>
              <a:t>0</a:t>
            </a:r>
            <a:r>
              <a:rPr lang="ja-JP" altLang="en-US" dirty="0">
                <a:latin typeface="Cambria Math" panose="02040503050406030204" pitchFamily="18" charset="0"/>
              </a:rPr>
              <a:t>の組</a:t>
            </a:r>
            <a:r>
              <a:rPr lang="en-US" altLang="ja-JP" dirty="0">
                <a:latin typeface="Cambria Math" panose="02040503050406030204" pitchFamily="18" charset="0"/>
              </a:rPr>
              <a:t>(0, 0)</a:t>
            </a:r>
          </a:p>
          <a:p>
            <a:r>
              <a:rPr kumimoji="1" lang="ja-JP" altLang="en-US" dirty="0">
                <a:latin typeface="Cambria Math" panose="02040503050406030204" pitchFamily="18" charset="0"/>
              </a:rPr>
              <a:t>有理数</a:t>
            </a:r>
            <a:r>
              <a:rPr kumimoji="1" lang="en-US" altLang="ja-JP" dirty="0">
                <a:latin typeface="Cambria Math" panose="02040503050406030204" pitchFamily="18" charset="0"/>
              </a:rPr>
              <a:t>: </a:t>
            </a:r>
            <a:r>
              <a:rPr kumimoji="1" lang="ja-JP" altLang="en-US" dirty="0">
                <a:latin typeface="Cambria Math" panose="02040503050406030204" pitchFamily="18" charset="0"/>
              </a:rPr>
              <a:t>整数</a:t>
            </a:r>
            <a:r>
              <a:rPr lang="en-US" altLang="ja-JP" i="1" dirty="0">
                <a:latin typeface="Cambria Math" panose="02040503050406030204" pitchFamily="18" charset="0"/>
              </a:rPr>
              <a:t>n</a:t>
            </a:r>
            <a:r>
              <a:rPr lang="ja-JP" altLang="en-US" dirty="0">
                <a:latin typeface="Cambria Math" panose="02040503050406030204" pitchFamily="18" charset="0"/>
              </a:rPr>
              <a:t>と</a:t>
            </a:r>
            <a:r>
              <a:rPr lang="en-US" altLang="ja-JP" i="1" dirty="0">
                <a:latin typeface="Cambria Math" panose="02040503050406030204" pitchFamily="18" charset="0"/>
              </a:rPr>
              <a:t>m</a:t>
            </a:r>
            <a:r>
              <a:rPr lang="ja-JP" altLang="en-US" dirty="0">
                <a:latin typeface="Cambria Math" panose="02040503050406030204" pitchFamily="18" charset="0"/>
              </a:rPr>
              <a:t>からなる分数</a:t>
            </a:r>
            <a:endParaRPr lang="en-US" altLang="ja-JP" dirty="0">
              <a:latin typeface="Cambria Math" panose="02040503050406030204" pitchFamily="18" charset="0"/>
            </a:endParaRPr>
          </a:p>
          <a:p>
            <a:r>
              <a:rPr kumimoji="1" lang="ja-JP" altLang="en-US" dirty="0">
                <a:latin typeface="Cambria Math" panose="02040503050406030204" pitchFamily="18" charset="0"/>
              </a:rPr>
              <a:t>実数</a:t>
            </a:r>
            <a:r>
              <a:rPr kumimoji="1" lang="en-US" altLang="ja-JP" dirty="0">
                <a:latin typeface="Cambria Math" panose="02040503050406030204" pitchFamily="18" charset="0"/>
              </a:rPr>
              <a:t>: </a:t>
            </a:r>
            <a:r>
              <a:rPr kumimoji="1" lang="ja-JP" altLang="en-US" b="1" dirty="0">
                <a:latin typeface="Cambria Math" panose="02040503050406030204" pitchFamily="18" charset="0"/>
              </a:rPr>
              <a:t>デデキントの切断</a:t>
            </a:r>
            <a:r>
              <a:rPr kumimoji="1" lang="ja-JP" altLang="en-US" dirty="0">
                <a:latin typeface="Cambria Math" panose="02040503050406030204" pitchFamily="18" charset="0"/>
              </a:rPr>
              <a:t>により有理数から導出</a:t>
            </a:r>
            <a:endParaRPr kumimoji="1" lang="en-US" altLang="ja-JP" dirty="0">
              <a:latin typeface="Cambria Math" panose="02040503050406030204" pitchFamily="18" charset="0"/>
            </a:endParaRP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30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FD4DC-E765-CD1A-5F80-1C3DE4AE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デデキント切断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07D0BB-6798-4D37-E52E-B0C4B406E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9102"/>
                <a:ext cx="10515600" cy="577107"/>
              </a:xfrm>
            </p:spPr>
            <p:txBody>
              <a:bodyPr/>
              <a:lstStyle/>
              <a:p>
                <a:r>
                  <a:rPr kumimoji="1" lang="ja-JP" altLang="en-US" u="sng" dirty="0"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ja-JP" alt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　</m:t>
                    </m:r>
                    <m:r>
                      <a:rPr lang="ja-JP" altLang="en-US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　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ja-JP" altLang="en-US" dirty="0"/>
                  <a:t>から実数</a:t>
                </a:r>
                <a:r>
                  <a:rPr kumimoji="1" lang="en-US" altLang="ja-JP" u="sng" dirty="0"/>
                  <a:t>(</a:t>
                </a:r>
                <a:r>
                  <a:rPr kumimoji="1" lang="ja-JP" altLang="en-US" u="sng" dirty="0"/>
                  <a:t>　　　　</a:t>
                </a:r>
                <a:r>
                  <a:rPr kumimoji="1" lang="en-US" altLang="ja-JP" u="sng" dirty="0"/>
                  <a:t>)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dirty="0"/>
                  <a:t>への拡張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707D0BB-6798-4D37-E52E-B0C4B406E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9102"/>
                <a:ext cx="10515600" cy="577107"/>
              </a:xfrm>
              <a:blipFill>
                <a:blip r:embed="rId2"/>
                <a:stretch>
                  <a:fillRect l="-1043" t="-6316" b="-24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3B3373A-031B-4850-D250-46CE4FBEC36B}"/>
                  </a:ext>
                </a:extLst>
              </p:cNvPr>
              <p:cNvSpPr txBox="1"/>
              <p:nvPr/>
            </p:nvSpPr>
            <p:spPr>
              <a:xfrm>
                <a:off x="2217907" y="1711270"/>
                <a:ext cx="6654707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kumimoji="1" lang="en-US" altLang="ja-JP" sz="2400" dirty="0"/>
                  <a:t> 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の和集合が有理数のすべて</a:t>
                </a:r>
                <a:r>
                  <a:rPr kumimoji="1" lang="en-US" altLang="ja-JP" sz="2400" dirty="0"/>
                  <a:t>)</a:t>
                </a:r>
              </a:p>
              <a:p>
                <a:pPr marL="342900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1" lang="en-US" altLang="ja-JP" sz="240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2400" dirty="0"/>
                  <a:t>の積集合はない</a:t>
                </a:r>
                <a:r>
                  <a:rPr lang="en-US" altLang="ja-JP" sz="2400" dirty="0"/>
                  <a:t>)</a:t>
                </a:r>
              </a:p>
              <a:p>
                <a:pPr marL="342900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ja-JP" sz="2400" dirty="0">
                    <a:ea typeface="Cambria Math" panose="02040503050406030204" pitchFamily="18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は空集合ではない</a:t>
                </a:r>
                <a:r>
                  <a:rPr lang="en-US" altLang="ja-JP" sz="2400" dirty="0"/>
                  <a:t>)</a:t>
                </a:r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ja-JP" sz="240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2400" dirty="0"/>
                  <a:t>は空集合ではない</a:t>
                </a:r>
                <a:r>
                  <a:rPr lang="en-US" altLang="ja-JP" sz="2400" dirty="0"/>
                  <a:t>)</a:t>
                </a:r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kumimoji="1"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:[(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sz="2400" dirty="0"/>
                  <a:t>  </a:t>
                </a:r>
                <a:br>
                  <a:rPr kumimoji="1" lang="en-US" altLang="ja-JP" sz="2400" dirty="0"/>
                </a:br>
                <a:r>
                  <a:rPr kumimoji="1" lang="en-US" altLang="ja-JP" sz="24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の要素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2400" dirty="0"/>
                  <a:t>は，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ja-JP" altLang="en-US" sz="2400" dirty="0"/>
                  <a:t>の要素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sz="2400" dirty="0"/>
                  <a:t>よりすべて小さい</a:t>
                </a:r>
                <a:r>
                  <a:rPr kumimoji="1" lang="en-US" altLang="ja-JP" sz="2400" dirty="0"/>
                  <a:t>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3B3373A-031B-4850-D250-46CE4FBEC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07" y="1711270"/>
                <a:ext cx="6654707" cy="2308324"/>
              </a:xfrm>
              <a:prstGeom prst="rect">
                <a:avLst/>
              </a:prstGeom>
              <a:blipFill>
                <a:blip r:embed="rId3"/>
                <a:stretch>
                  <a:fillRect l="-1375" t="-2646" r="-367" b="-52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9A099EA-A164-E4DF-2DEC-64E6F862F666}"/>
                  </a:ext>
                </a:extLst>
              </p:cNvPr>
              <p:cNvSpPr txBox="1"/>
              <p:nvPr/>
            </p:nvSpPr>
            <p:spPr>
              <a:xfrm>
                <a:off x="838200" y="4040176"/>
                <a:ext cx="1084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有理数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ja-JP" alt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に</m:t>
                    </m:r>
                    <m:r>
                      <a:rPr kumimoji="1" lang="ja-JP" altLang="en-US" sz="2400" i="0" dirty="0" smtClean="0">
                        <a:latin typeface="Cambria Math" panose="02040503050406030204" pitchFamily="18" charset="0"/>
                      </a:rPr>
                      <m:t>つい</m:t>
                    </m:r>
                    <m:r>
                      <a:rPr lang="ja-JP" altLang="en-US" sz="2400" i="0" dirty="0">
                        <a:latin typeface="Cambria Math" panose="02040503050406030204" pitchFamily="18" charset="0"/>
                      </a:rPr>
                      <m:t>て，</m:t>
                    </m:r>
                  </m:oMath>
                </a14:m>
                <a:r>
                  <a:rPr kumimoji="1" lang="ja-JP" altLang="en-US" sz="2400" dirty="0"/>
                  <a:t>以上を満たす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つの部分集合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に分割することを考える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9A099EA-A164-E4DF-2DEC-64E6F862F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40176"/>
                <a:ext cx="10846495" cy="461665"/>
              </a:xfrm>
              <a:prstGeom prst="rect">
                <a:avLst/>
              </a:prstGeom>
              <a:blipFill>
                <a:blip r:embed="rId4"/>
                <a:stretch>
                  <a:fillRect l="-899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BB7FF66-B9F8-5911-2A1E-0A7BAA3BF679}"/>
              </a:ext>
            </a:extLst>
          </p:cNvPr>
          <p:cNvCxnSpPr/>
          <p:nvPr/>
        </p:nvCxnSpPr>
        <p:spPr>
          <a:xfrm>
            <a:off x="622570" y="5882297"/>
            <a:ext cx="108074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1D6D39-F979-4F33-6173-FACBE687FE93}"/>
                  </a:ext>
                </a:extLst>
              </p:cNvPr>
              <p:cNvSpPr txBox="1"/>
              <p:nvPr/>
            </p:nvSpPr>
            <p:spPr>
              <a:xfrm>
                <a:off x="3514222" y="5286415"/>
                <a:ext cx="286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1D6D39-F979-4F33-6173-FACBE687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222" y="5286415"/>
                <a:ext cx="286745" cy="369332"/>
              </a:xfrm>
              <a:prstGeom prst="rect">
                <a:avLst/>
              </a:prstGeom>
              <a:blipFill>
                <a:blip r:embed="rId5"/>
                <a:stretch>
                  <a:fillRect l="-20833" r="-18750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482B70-DE39-7866-22D1-465ACA59CC17}"/>
                  </a:ext>
                </a:extLst>
              </p:cNvPr>
              <p:cNvSpPr txBox="1"/>
              <p:nvPr/>
            </p:nvSpPr>
            <p:spPr>
              <a:xfrm>
                <a:off x="8232263" y="5286415"/>
                <a:ext cx="298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5482B70-DE39-7866-22D1-465ACA59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63" y="5286415"/>
                <a:ext cx="298415" cy="369332"/>
              </a:xfrm>
              <a:prstGeom prst="rect">
                <a:avLst/>
              </a:prstGeom>
              <a:blipFill>
                <a:blip r:embed="rId6"/>
                <a:stretch>
                  <a:fillRect l="-20408" r="-1836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C53CF7-391A-8B69-1BFF-A1E1D246A57E}"/>
                  </a:ext>
                </a:extLst>
              </p:cNvPr>
              <p:cNvSpPr txBox="1"/>
              <p:nvPr/>
            </p:nvSpPr>
            <p:spPr>
              <a:xfrm>
                <a:off x="1809345" y="4849071"/>
                <a:ext cx="6158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FC53CF7-391A-8B69-1BFF-A1E1D246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45" y="4849071"/>
                <a:ext cx="61587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A3337B8-6307-DBFB-81B5-27E0FCD93201}"/>
              </a:ext>
            </a:extLst>
          </p:cNvPr>
          <p:cNvCxnSpPr/>
          <p:nvPr/>
        </p:nvCxnSpPr>
        <p:spPr>
          <a:xfrm>
            <a:off x="622570" y="5655747"/>
            <a:ext cx="48541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9CC71B-14B4-8FCE-FBA6-8B659F0D0EFB}"/>
              </a:ext>
            </a:extLst>
          </p:cNvPr>
          <p:cNvCxnSpPr/>
          <p:nvPr/>
        </p:nvCxnSpPr>
        <p:spPr>
          <a:xfrm>
            <a:off x="5476672" y="5655747"/>
            <a:ext cx="226550" cy="226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6179012-55C4-CDCF-38D7-E2502A3E4D96}"/>
              </a:ext>
            </a:extLst>
          </p:cNvPr>
          <p:cNvCxnSpPr>
            <a:cxnSpLocks/>
          </p:cNvCxnSpPr>
          <p:nvPr/>
        </p:nvCxnSpPr>
        <p:spPr>
          <a:xfrm rot="5400000">
            <a:off x="5703222" y="5655747"/>
            <a:ext cx="226550" cy="226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60AC103-3650-0327-3C09-15FC8E8B2B00}"/>
              </a:ext>
            </a:extLst>
          </p:cNvPr>
          <p:cNvCxnSpPr>
            <a:cxnSpLocks/>
          </p:cNvCxnSpPr>
          <p:nvPr/>
        </p:nvCxnSpPr>
        <p:spPr>
          <a:xfrm>
            <a:off x="5929772" y="5655747"/>
            <a:ext cx="5500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979710D-EF02-19C4-5EE9-9858472B4B9E}"/>
                  </a:ext>
                </a:extLst>
              </p:cNvPr>
              <p:cNvSpPr txBox="1"/>
              <p:nvPr/>
            </p:nvSpPr>
            <p:spPr>
              <a:xfrm>
                <a:off x="5589947" y="5882297"/>
                <a:ext cx="263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979710D-EF02-19C4-5EE9-9858472B4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47" y="5882297"/>
                <a:ext cx="263469" cy="369332"/>
              </a:xfrm>
              <a:prstGeom prst="rect">
                <a:avLst/>
              </a:prstGeom>
              <a:blipFill>
                <a:blip r:embed="rId8"/>
                <a:stretch>
                  <a:fillRect l="-25581" r="-23256" b="-229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B00292F0-2268-652C-FD8F-319DC0676A62}"/>
              </a:ext>
            </a:extLst>
          </p:cNvPr>
          <p:cNvSpPr/>
          <p:nvPr/>
        </p:nvSpPr>
        <p:spPr>
          <a:xfrm>
            <a:off x="5966691" y="6277431"/>
            <a:ext cx="1889841" cy="430887"/>
          </a:xfrm>
          <a:prstGeom prst="wedgeRoundRectCallout">
            <a:avLst>
              <a:gd name="adj1" fmla="val -53455"/>
              <a:gd name="adj2" fmla="val -850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切れ間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79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11917-99DB-49B3-D335-1E12C756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デデキント分断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BE31CD-65AE-EF24-D4FE-87D0DBCC7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5765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/>
                  <a:t>このような切れ間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800" dirty="0"/>
                  <a:t> ができる可能性があるのは</a:t>
                </a:r>
                <a:r>
                  <a:rPr lang="en-US" altLang="ja-JP" sz="2800" dirty="0"/>
                  <a:t>4</a:t>
                </a:r>
                <a:r>
                  <a:rPr lang="ja-JP" altLang="en-US" sz="2800" dirty="0"/>
                  <a:t>パターン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0BE31CD-65AE-EF24-D4FE-87D0DBCC7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57652"/>
              </a:xfrm>
              <a:blipFill>
                <a:blip r:embed="rId2"/>
                <a:stretch>
                  <a:fillRect l="-1043" t="-17391" b="-163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BA77E8-6241-77F3-07CD-6574DA0755EE}"/>
                  </a:ext>
                </a:extLst>
              </p:cNvPr>
              <p:cNvSpPr txBox="1"/>
              <p:nvPr/>
            </p:nvSpPr>
            <p:spPr>
              <a:xfrm>
                <a:off x="337268" y="2383277"/>
                <a:ext cx="1203733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の上限値，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の下限値が存在する </a:t>
                </a:r>
                <a:r>
                  <a:rPr kumimoji="1" lang="en-US" altLang="ja-JP" sz="2400" dirty="0"/>
                  <a:t>(b</a:t>
                </a:r>
                <a:r>
                  <a:rPr kumimoji="1" lang="ja-JP" altLang="en-US" sz="2400" dirty="0"/>
                  <a:t>の条件があるためあり得ない</a:t>
                </a:r>
                <a:r>
                  <a:rPr kumimoji="1" lang="en-US" altLang="ja-JP" sz="24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の上限値はあるが，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の下限値はない </a:t>
                </a:r>
                <a:r>
                  <a:rPr kumimoji="1" lang="en-US" altLang="ja-JP" sz="2400" dirty="0"/>
                  <a:t>(</a:t>
                </a:r>
                <a:r>
                  <a:rPr kumimoji="1" lang="ja-JP" altLang="en-US" sz="2400" dirty="0"/>
                  <a:t>有理数の世界であり得る</a:t>
                </a:r>
                <a:r>
                  <a:rPr kumimoji="1" lang="en-US" altLang="ja-JP" sz="2400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の上限値はないが，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の下限値はある 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有理数の世界であり得る</a:t>
                </a:r>
                <a:r>
                  <a:rPr lang="en-US" altLang="ja-JP" sz="2400" dirty="0"/>
                  <a:t>)</a:t>
                </a:r>
                <a:endParaRPr kumimoji="1" lang="en-US" altLang="ja-JP" sz="24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の上限値も，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の下限値もない 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有理数の世界であり得えない⇒</a:t>
                </a:r>
                <a:r>
                  <a:rPr lang="ja-JP" altLang="en-US" sz="2400" u="sng" dirty="0"/>
                  <a:t>無理数が存在する</a:t>
                </a:r>
                <a:r>
                  <a:rPr lang="en-US" altLang="ja-JP" sz="2400" dirty="0"/>
                  <a:t>)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BA77E8-6241-77F3-07CD-6574DA075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68" y="2383277"/>
                <a:ext cx="12037334" cy="1569660"/>
              </a:xfrm>
              <a:prstGeom prst="rect">
                <a:avLst/>
              </a:prstGeom>
              <a:blipFill>
                <a:blip r:embed="rId3"/>
                <a:stretch>
                  <a:fillRect l="-759" t="-3891" b="-81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3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0B9FC-A6B1-00DD-BC6A-16143BB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数の体系</a:t>
            </a:r>
            <a:br>
              <a:rPr lang="en-US" altLang="ja-JP" dirty="0"/>
            </a:br>
            <a:r>
              <a:rPr lang="en-US" altLang="ja-JP" dirty="0"/>
              <a:t>-</a:t>
            </a:r>
            <a:r>
              <a:rPr lang="ja-JP" altLang="en-US" dirty="0"/>
              <a:t>記号列を自然数へ</a:t>
            </a:r>
            <a:r>
              <a:rPr lang="en-US" altLang="ja-JP" dirty="0"/>
              <a:t>-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4551E49-4259-637B-6A35-FE745066F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5376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ある文字列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ja-JP" sz="3200" dirty="0"/>
                  <a:t>(</a:t>
                </a:r>
                <a:r>
                  <a:rPr kumimoji="1" lang="ja-JP" altLang="en-US" sz="3200" dirty="0"/>
                  <a:t>文字の集合</a:t>
                </a:r>
                <a:r>
                  <a:rPr kumimoji="1" lang="en-US" altLang="ja-JP" sz="3200" dirty="0"/>
                  <a:t>)</a:t>
                </a:r>
                <a:r>
                  <a:rPr kumimoji="1" lang="ja-JP" altLang="en-US" sz="3200" dirty="0"/>
                  <a:t>を</a:t>
                </a:r>
                <a:r>
                  <a:rPr kumimoji="1" lang="en-US" altLang="ja-JP" sz="3200" dirty="0"/>
                  <a:t>1</a:t>
                </a:r>
                <a:r>
                  <a:rPr kumimoji="1" lang="ja-JP" altLang="en-US" sz="3200" dirty="0"/>
                  <a:t>つの自然数に対応付ける</a:t>
                </a:r>
                <a:endParaRPr kumimoji="1" lang="en-US" altLang="ja-JP" sz="3200" dirty="0"/>
              </a:p>
              <a:p>
                <a:pPr lvl="1"/>
                <a:r>
                  <a:rPr kumimoji="1" lang="ja-JP" altLang="en-US" sz="2800" b="1" u="sng" dirty="0"/>
                  <a:t>　　　　　</a:t>
                </a:r>
                <a:r>
                  <a:rPr kumimoji="1" lang="ja-JP" altLang="en-US" sz="2800" b="1" dirty="0"/>
                  <a:t>数</a:t>
                </a:r>
                <a:r>
                  <a:rPr kumimoji="1" lang="ja-JP" altLang="en-US" sz="2800" dirty="0"/>
                  <a:t>を使う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4551E49-4259-637B-6A35-FE745066F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53762"/>
              </a:xfrm>
              <a:blipFill>
                <a:blip r:embed="rId2"/>
                <a:stretch>
                  <a:fillRect l="-1333" t="-11561" b="-9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7E1DBB-2B9B-81C2-E490-53DB5E8BBAED}"/>
                  </a:ext>
                </a:extLst>
              </p:cNvPr>
              <p:cNvSpPr txBox="1"/>
              <p:nvPr/>
            </p:nvSpPr>
            <p:spPr>
              <a:xfrm>
                <a:off x="1558115" y="2873464"/>
                <a:ext cx="8647752" cy="61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∙⋯∙</m:t>
                      </m:r>
                      <m:sSubSup>
                        <m:sSubSup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7E1DBB-2B9B-81C2-E490-53DB5E8B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115" y="2873464"/>
                <a:ext cx="8647752" cy="618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6AEF2D-08CE-90A5-130B-4A88C4B8B11B}"/>
                  </a:ext>
                </a:extLst>
              </p:cNvPr>
              <p:cNvSpPr txBox="1"/>
              <p:nvPr/>
            </p:nvSpPr>
            <p:spPr>
              <a:xfrm>
                <a:off x="1654103" y="3522872"/>
                <a:ext cx="277806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3200" dirty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3200" dirty="0"/>
                  <a:t>番目の素数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6AEF2D-08CE-90A5-130B-4A88C4B8B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03" y="3522872"/>
                <a:ext cx="2778068" cy="492443"/>
              </a:xfrm>
              <a:prstGeom prst="rect">
                <a:avLst/>
              </a:prstGeom>
              <a:blipFill>
                <a:blip r:embed="rId4"/>
                <a:stretch>
                  <a:fillRect t="-24691" r="-8333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31F2B6-0032-4B15-6AF8-924B9A5A77E0}"/>
                  </a:ext>
                </a:extLst>
              </p:cNvPr>
              <p:cNvSpPr txBox="1"/>
              <p:nvPr/>
            </p:nvSpPr>
            <p:spPr>
              <a:xfrm>
                <a:off x="1654103" y="4395203"/>
                <a:ext cx="78614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3200" dirty="0"/>
                  <a:t> (</a:t>
                </a:r>
                <a:r>
                  <a:rPr kumimoji="1" lang="ja-JP" altLang="en-US" sz="3200" dirty="0"/>
                  <a:t>ここで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sz="3200" dirty="0"/>
                  <a:t>は</a:t>
                </a:r>
                <a:r>
                  <a:rPr kumimoji="1" lang="en-US" altLang="ja-JP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sz="3200" dirty="0"/>
                  <a:t>の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sz="3200" dirty="0"/>
                  <a:t>番目の</a:t>
                </a:r>
                <a:r>
                  <a:rPr lang="ja-JP" altLang="en-US" sz="3200" dirty="0"/>
                  <a:t>記号</a:t>
                </a:r>
                <a:r>
                  <a:rPr lang="en-US" altLang="ja-JP" sz="3200" dirty="0"/>
                  <a:t>)</a:t>
                </a:r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D31F2B6-0032-4B15-6AF8-924B9A5A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03" y="4395203"/>
                <a:ext cx="7861447" cy="492443"/>
              </a:xfrm>
              <a:prstGeom prst="rect">
                <a:avLst/>
              </a:prstGeom>
              <a:blipFill>
                <a:blip r:embed="rId5"/>
                <a:stretch>
                  <a:fillRect l="-78" t="-24691" r="-2248" b="-49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B01BDF7-963D-8E8E-6222-DC0F7B0C8FBD}"/>
                  </a:ext>
                </a:extLst>
              </p:cNvPr>
              <p:cNvSpPr txBox="1"/>
              <p:nvPr/>
            </p:nvSpPr>
            <p:spPr>
              <a:xfrm>
                <a:off x="1654103" y="3879550"/>
                <a:ext cx="41034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ja-JP" altLang="en-US" sz="3200" dirty="0"/>
                  <a:t>の文字列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B01BDF7-963D-8E8E-6222-DC0F7B0C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03" y="3879550"/>
                <a:ext cx="4103431" cy="492443"/>
              </a:xfrm>
              <a:prstGeom prst="rect">
                <a:avLst/>
              </a:prstGeom>
              <a:blipFill>
                <a:blip r:embed="rId6"/>
                <a:stretch>
                  <a:fillRect t="-23457" r="-5201" b="-506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165F1D-6866-E183-BFA2-5C316C86EE56}"/>
              </a:ext>
            </a:extLst>
          </p:cNvPr>
          <p:cNvSpPr txBox="1"/>
          <p:nvPr/>
        </p:nvSpPr>
        <p:spPr>
          <a:xfrm>
            <a:off x="1100874" y="5034046"/>
            <a:ext cx="9562233" cy="9541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これにより，</a:t>
            </a:r>
            <a:r>
              <a:rPr lang="en-US" altLang="ja-JP" sz="2800" dirty="0"/>
              <a:t>1</a:t>
            </a:r>
            <a:r>
              <a:rPr lang="ja-JP" altLang="en-US" sz="2800" dirty="0"/>
              <a:t>つの自然数で</a:t>
            </a:r>
            <a:r>
              <a:rPr lang="en-US" altLang="ja-JP" sz="2800" dirty="0"/>
              <a:t>1</a:t>
            </a:r>
            <a:r>
              <a:rPr lang="ja-JP" altLang="en-US" sz="2800" dirty="0"/>
              <a:t>つの文字列を一意に表すこと</a:t>
            </a:r>
            <a:endParaRPr lang="en-US" altLang="ja-JP" sz="2800" dirty="0"/>
          </a:p>
          <a:p>
            <a:r>
              <a:rPr lang="en-US" altLang="ja-JP" sz="2800" dirty="0"/>
              <a:t>(</a:t>
            </a:r>
            <a:r>
              <a:rPr lang="ja-JP" altLang="en-US" sz="2800" b="1" dirty="0"/>
              <a:t>コード化</a:t>
            </a:r>
            <a:r>
              <a:rPr lang="en-US" altLang="ja-JP" sz="2800" dirty="0"/>
              <a:t>)</a:t>
            </a:r>
            <a:r>
              <a:rPr lang="ja-JP" altLang="en-US" sz="2800" dirty="0"/>
              <a:t>ができる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57DE9A-D7DC-BF7A-CC1A-E4B4E88339FF}"/>
              </a:ext>
            </a:extLst>
          </p:cNvPr>
          <p:cNvSpPr txBox="1"/>
          <p:nvPr/>
        </p:nvSpPr>
        <p:spPr>
          <a:xfrm>
            <a:off x="3043137" y="6169974"/>
            <a:ext cx="5570756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文字列の操作も計算により行える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8826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70949-E2A5-EB2E-D373-32A0CAA9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自然数上の計算と計算モデル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A990465-ABDC-C565-0CCE-F735F06B1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コード化することで煩雑になるため，この授業では演算記号や文字をそのまま表記する⇒「自然数上の計算の世界」と呼ぶ</a:t>
                </a:r>
                <a:endParaRPr kumimoji="1" lang="en-US" altLang="ja-JP" dirty="0"/>
              </a:p>
              <a:p>
                <a:r>
                  <a:rPr lang="ja-JP" altLang="en-US" dirty="0"/>
                  <a:t>「基本操作」と「合成」を抽出して計算モデルが構成される</a:t>
                </a:r>
                <a:endParaRPr lang="en-US" altLang="ja-JP" dirty="0"/>
              </a:p>
              <a:p>
                <a:r>
                  <a:rPr kumimoji="1" lang="ja-JP" altLang="en-US" dirty="0"/>
                  <a:t>ある自然数の前者と後者を求める操作が計算の基本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この操作を前者関数と後者関数と呼ぶ</a:t>
                </a:r>
                <a:endParaRPr lang="en-US" altLang="ja-JP" dirty="0"/>
              </a:p>
              <a:p>
                <a:r>
                  <a:rPr kumimoji="1" lang="ja-JP" altLang="en-US" dirty="0"/>
                  <a:t>計算モデルの比較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計算モデル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dirty="0"/>
                  <a:t>が模倣することができるとき，</a:t>
                </a:r>
                <a:r>
                  <a:rPr lang="el-GR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ja-JP" altLang="en-US" dirty="0"/>
                  <a:t>が計算できることをすべて含むことを表す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逆も成り立てば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kumimoji="1" lang="ja-JP" altLang="en-US"/>
                  <a:t>は計算能力が等しいといえる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A990465-ABDC-C565-0CCE-F735F06B1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90824-36F0-BE3E-70A7-6A6B6D7B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コンピュータと計算モデル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E467CE-FE12-44AD-841E-F136D2DE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コンピュータ </a:t>
            </a:r>
            <a:r>
              <a:rPr lang="en-US" altLang="ja-JP" dirty="0"/>
              <a:t>= </a:t>
            </a:r>
            <a:r>
              <a:rPr lang="ja-JP" altLang="en-US" dirty="0"/>
              <a:t>計算機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プログラム </a:t>
            </a:r>
            <a:r>
              <a:rPr lang="en-US" altLang="ja-JP" dirty="0"/>
              <a:t>= </a:t>
            </a:r>
            <a:r>
              <a:rPr lang="ja-JP" altLang="en-US" dirty="0"/>
              <a:t>人間がコンピュータに行ってほしいこと</a:t>
            </a:r>
            <a:r>
              <a:rPr lang="en-US" altLang="ja-JP" dirty="0"/>
              <a:t>(</a:t>
            </a:r>
            <a:r>
              <a:rPr lang="ja-JP" altLang="en-US" dirty="0"/>
              <a:t>台本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6121E6-5956-C682-7420-017CE426559A}"/>
              </a:ext>
            </a:extLst>
          </p:cNvPr>
          <p:cNvSpPr txBox="1"/>
          <p:nvPr/>
        </p:nvSpPr>
        <p:spPr>
          <a:xfrm>
            <a:off x="2540000" y="3429000"/>
            <a:ext cx="572464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どうやって行ってほしいことを書くのか</a:t>
            </a:r>
            <a:endParaRPr kumimoji="1" lang="ja-JP" altLang="en-US" sz="24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4DB71C98-B0CE-B89B-9698-3C5B94570483}"/>
              </a:ext>
            </a:extLst>
          </p:cNvPr>
          <p:cNvSpPr/>
          <p:nvPr/>
        </p:nvSpPr>
        <p:spPr>
          <a:xfrm>
            <a:off x="5070168" y="4028132"/>
            <a:ext cx="664308" cy="4142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7A7CAA-5269-14FD-C057-53BA8525E44F}"/>
              </a:ext>
            </a:extLst>
          </p:cNvPr>
          <p:cNvSpPr txBox="1"/>
          <p:nvPr/>
        </p:nvSpPr>
        <p:spPr>
          <a:xfrm>
            <a:off x="4353169" y="4645235"/>
            <a:ext cx="1980029" cy="523220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計算モデル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406661-9DAF-6D17-9F79-F800A7D22CA2}"/>
              </a:ext>
            </a:extLst>
          </p:cNvPr>
          <p:cNvSpPr txBox="1"/>
          <p:nvPr/>
        </p:nvSpPr>
        <p:spPr>
          <a:xfrm>
            <a:off x="3463329" y="54613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その方法は一つではない！</a:t>
            </a:r>
          </a:p>
        </p:txBody>
      </p:sp>
    </p:spTree>
    <p:extLst>
      <p:ext uri="{BB962C8B-B14F-4D97-AF65-F5344CB8AC3E}">
        <p14:creationId xmlns:p14="http://schemas.microsoft.com/office/powerpoint/2010/main" val="217417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22038-9795-F426-8DB0-CAE6624D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例えば山登り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F011B-DA8F-3052-DF5D-FA2CFA53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5544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歩いて上る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とても疲れるがすぐに行える</a:t>
            </a:r>
            <a:endParaRPr kumimoji="1"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dirty="0"/>
              <a:t>ロープウェイを作って上る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作るのに苦労するが，完成すれば疲れず何度も行ける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dirty="0"/>
              <a:t>飛行機で空の上からスカイダイビング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命がけだが達人なら簡単？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DD755B-2E4F-655E-0F6F-FD445F10F9D6}"/>
              </a:ext>
            </a:extLst>
          </p:cNvPr>
          <p:cNvSpPr txBox="1"/>
          <p:nvPr/>
        </p:nvSpPr>
        <p:spPr>
          <a:xfrm>
            <a:off x="3165231" y="4996106"/>
            <a:ext cx="4493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どれも山頂に立つことができる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08410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5FDD7-6476-80FB-D7E1-EF6ED53F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プログラミングも一緒</a:t>
            </a:r>
            <a:r>
              <a:rPr kumimoji="1" lang="en-US" altLang="ja-JP" dirty="0"/>
              <a:t>(1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10</a:t>
            </a:r>
            <a:r>
              <a:rPr kumimoji="1" lang="ja-JP" altLang="en-US" dirty="0"/>
              <a:t>まで</a:t>
            </a:r>
            <a:r>
              <a:rPr lang="ja-JP" altLang="en-US" dirty="0"/>
              <a:t>足す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EC85C-2A1B-15A0-D417-28229B69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4665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マシン語</a:t>
            </a:r>
            <a:r>
              <a:rPr kumimoji="1" lang="en-US" altLang="ja-JP" dirty="0"/>
              <a:t>(Z80)</a:t>
            </a:r>
          </a:p>
          <a:p>
            <a:pPr lvl="1"/>
            <a:r>
              <a:rPr kumimoji="1" lang="en-US" altLang="ja-JP" dirty="0"/>
              <a:t>21 00 00 06 0A 09 10 FD 76</a:t>
            </a:r>
            <a:endParaRPr kumimoji="1" lang="ja-JP" altLang="en-US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</a:t>
            </a:r>
            <a:r>
              <a:rPr kumimoji="1" lang="ja-JP" altLang="en-US" dirty="0"/>
              <a:t>言語</a:t>
            </a:r>
            <a:endParaRPr lang="en-US" altLang="ja-JP" dirty="0"/>
          </a:p>
          <a:p>
            <a:pPr lvl="1"/>
            <a:r>
              <a:rPr kumimoji="1" lang="en-US" altLang="ja-JP" dirty="0"/>
              <a:t>int sum=0; for(int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=1;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&lt;=10;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++) sum += 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; </a:t>
            </a:r>
            <a:r>
              <a:rPr kumimoji="1" lang="en-US" altLang="ja-JP" dirty="0" err="1"/>
              <a:t>printf</a:t>
            </a:r>
            <a:r>
              <a:rPr kumimoji="1" lang="en-US" altLang="ja-JP" dirty="0"/>
              <a:t>(“$d\n”, sum);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Prolog</a:t>
            </a:r>
          </a:p>
          <a:p>
            <a:pPr lvl="1"/>
            <a:r>
              <a:rPr kumimoji="1" lang="en-US" altLang="ja-JP" dirty="0" err="1"/>
              <a:t>sum_to_n</a:t>
            </a:r>
            <a:r>
              <a:rPr kumimoji="1" lang="en-US" altLang="ja-JP" dirty="0"/>
              <a:t>(1, 1).  </a:t>
            </a:r>
          </a:p>
          <a:p>
            <a:pPr lvl="1"/>
            <a:r>
              <a:rPr kumimoji="1" lang="en-US" altLang="ja-JP" dirty="0" err="1"/>
              <a:t>sum_to_n</a:t>
            </a:r>
            <a:r>
              <a:rPr kumimoji="1" lang="en-US" altLang="ja-JP" dirty="0"/>
              <a:t>(N, Sum) :-</a:t>
            </a:r>
          </a:p>
          <a:p>
            <a:pPr lvl="1"/>
            <a:r>
              <a:rPr kumimoji="1" lang="en-US" altLang="ja-JP" dirty="0"/>
              <a:t>    N &gt; 1,</a:t>
            </a:r>
          </a:p>
          <a:p>
            <a:pPr lvl="1"/>
            <a:r>
              <a:rPr kumimoji="1" lang="en-US" altLang="ja-JP" dirty="0"/>
              <a:t>    N1 is N - 1,</a:t>
            </a:r>
          </a:p>
          <a:p>
            <a:pPr lvl="1"/>
            <a:r>
              <a:rPr kumimoji="1" lang="en-US" altLang="ja-JP" dirty="0"/>
              <a:t>    </a:t>
            </a:r>
            <a:r>
              <a:rPr kumimoji="1" lang="en-US" altLang="ja-JP" dirty="0" err="1"/>
              <a:t>sum_to_n</a:t>
            </a:r>
            <a:r>
              <a:rPr kumimoji="1" lang="en-US" altLang="ja-JP" dirty="0"/>
              <a:t>(N1, Sum1),</a:t>
            </a:r>
          </a:p>
          <a:p>
            <a:pPr lvl="1"/>
            <a:r>
              <a:rPr kumimoji="1" lang="en-US" altLang="ja-JP" dirty="0"/>
              <a:t>    Sum is N + Sum1.</a:t>
            </a:r>
          </a:p>
          <a:p>
            <a:pPr lvl="1"/>
            <a:r>
              <a:rPr kumimoji="1" lang="en-US" altLang="ja-JP" dirty="0"/>
              <a:t>?- </a:t>
            </a:r>
            <a:r>
              <a:rPr kumimoji="1" lang="en-US" altLang="ja-JP" dirty="0" err="1"/>
              <a:t>sum_to_n</a:t>
            </a:r>
            <a:r>
              <a:rPr kumimoji="1" lang="en-US" altLang="ja-JP" dirty="0"/>
              <a:t>(10, Sum), write(Sum), </a:t>
            </a:r>
            <a:r>
              <a:rPr kumimoji="1" lang="en-US" altLang="ja-JP" dirty="0" err="1"/>
              <a:t>nl</a:t>
            </a:r>
            <a:r>
              <a:rPr kumimoji="1" lang="en-US" altLang="ja-JP" dirty="0"/>
              <a:t>.</a:t>
            </a:r>
          </a:p>
          <a:p>
            <a:pPr lvl="1"/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4CBDA5-0767-0EC1-455E-4D1B980CE137}"/>
              </a:ext>
            </a:extLst>
          </p:cNvPr>
          <p:cNvSpPr txBox="1"/>
          <p:nvPr/>
        </p:nvSpPr>
        <p:spPr>
          <a:xfrm>
            <a:off x="7410616" y="4487360"/>
            <a:ext cx="3877985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道のりや捉え方が全く違う</a:t>
            </a:r>
          </a:p>
        </p:txBody>
      </p:sp>
    </p:spTree>
    <p:extLst>
      <p:ext uri="{BB962C8B-B14F-4D97-AF65-F5344CB8AC3E}">
        <p14:creationId xmlns:p14="http://schemas.microsoft.com/office/powerpoint/2010/main" val="104144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6AD89-614F-6122-C008-66B7DD6C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この授業で取り扱う計算モデルは</a:t>
            </a:r>
            <a:r>
              <a:rPr kumimoji="1" lang="en-US" altLang="ja-JP" dirty="0"/>
              <a:t>3</a:t>
            </a:r>
            <a:r>
              <a:rPr kumimoji="1" lang="ja-JP" altLang="en-US" dirty="0"/>
              <a:t>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8F024-E74D-132A-6B70-37D71FD9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8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b="1" u="sng" dirty="0"/>
              <a:t>　　　　　</a:t>
            </a:r>
            <a:r>
              <a:rPr kumimoji="1" lang="ja-JP" altLang="en-US" b="1" dirty="0"/>
              <a:t>計算モデル</a:t>
            </a:r>
            <a:endParaRPr kumimoji="1" lang="en-US" altLang="ja-JP" b="1" dirty="0"/>
          </a:p>
          <a:p>
            <a:pPr lvl="1">
              <a:lnSpc>
                <a:spcPct val="150000"/>
              </a:lnSpc>
            </a:pPr>
            <a:r>
              <a:rPr lang="ja-JP" altLang="en-US" u="sng" dirty="0"/>
              <a:t>　　　　　　</a:t>
            </a:r>
            <a:r>
              <a:rPr kumimoji="1" lang="ja-JP" altLang="en-US" dirty="0"/>
              <a:t>マシン，有限</a:t>
            </a:r>
            <a:r>
              <a:rPr kumimoji="1" lang="ja-JP" altLang="en-US" u="sng" dirty="0"/>
              <a:t>　　　　　　</a:t>
            </a:r>
            <a:r>
              <a:rPr kumimoji="1" lang="ja-JP" altLang="en-US" dirty="0"/>
              <a:t>，レジスタ機械，</a:t>
            </a:r>
            <a:br>
              <a:rPr kumimoji="1" lang="en-US" altLang="ja-JP" dirty="0"/>
            </a:br>
            <a:r>
              <a:rPr kumimoji="1" lang="ja-JP" altLang="en-US" dirty="0"/>
              <a:t>流れ図</a:t>
            </a:r>
            <a:r>
              <a:rPr kumimoji="1" lang="en-US" altLang="ja-JP" dirty="0"/>
              <a:t>(Scratch)</a:t>
            </a:r>
          </a:p>
          <a:p>
            <a:pPr>
              <a:lnSpc>
                <a:spcPct val="150000"/>
              </a:lnSpc>
            </a:pPr>
            <a:r>
              <a:rPr kumimoji="1" lang="ja-JP" altLang="en-US" b="1" u="sng" dirty="0"/>
              <a:t>　　　　　</a:t>
            </a:r>
            <a:r>
              <a:rPr lang="ja-JP" altLang="en-US" b="1" dirty="0"/>
              <a:t>計算モデル</a:t>
            </a:r>
            <a:endParaRPr lang="en-US" altLang="ja-JP" b="1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帰納的関数</a:t>
            </a:r>
            <a:r>
              <a:rPr lang="en-US" altLang="ja-JP" dirty="0"/>
              <a:t>(</a:t>
            </a:r>
            <a:r>
              <a:rPr lang="en-US" altLang="ja-JP" dirty="0" err="1"/>
              <a:t>Haskel</a:t>
            </a:r>
            <a:r>
              <a:rPr lang="en-US" altLang="ja-JP" dirty="0"/>
              <a:t>)</a:t>
            </a:r>
            <a:r>
              <a:rPr lang="ja-JP" altLang="en-US" dirty="0"/>
              <a:t>，</a:t>
            </a:r>
            <a:r>
              <a:rPr lang="ja-JP" altLang="en-US" u="sng" dirty="0"/>
              <a:t>　　　　</a:t>
            </a:r>
            <a:r>
              <a:rPr lang="ja-JP" altLang="en-US" dirty="0"/>
              <a:t>計算</a:t>
            </a:r>
            <a:r>
              <a:rPr lang="en-US" altLang="ja-JP" dirty="0"/>
              <a:t>(Scheme)</a:t>
            </a:r>
          </a:p>
          <a:p>
            <a:pPr>
              <a:lnSpc>
                <a:spcPct val="150000"/>
              </a:lnSpc>
            </a:pPr>
            <a:r>
              <a:rPr kumimoji="1" lang="ja-JP" altLang="en-US" b="1" u="sng" dirty="0"/>
              <a:t>　　　　　</a:t>
            </a:r>
            <a:r>
              <a:rPr kumimoji="1" lang="ja-JP" altLang="en-US" b="1" dirty="0"/>
              <a:t>計算モデル</a:t>
            </a:r>
            <a:r>
              <a:rPr kumimoji="1" lang="en-US" altLang="ja-JP" dirty="0"/>
              <a:t>(Prolog)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3DCB8A-C008-F84D-C4F7-E4D24E9444DF}"/>
              </a:ext>
            </a:extLst>
          </p:cNvPr>
          <p:cNvSpPr txBox="1"/>
          <p:nvPr/>
        </p:nvSpPr>
        <p:spPr>
          <a:xfrm>
            <a:off x="7612184" y="5713046"/>
            <a:ext cx="26468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実際に演習で使う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765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FF150-8254-D636-AEF7-9E160062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プログラミング技法も学ぶ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0198B8-E62C-3BB6-3A9C-5207EB92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変数のスコープ</a:t>
            </a:r>
            <a:r>
              <a:rPr kumimoji="1" lang="en-US" altLang="ja-JP" dirty="0"/>
              <a:t>: </a:t>
            </a:r>
            <a:r>
              <a:rPr lang="ja-JP" altLang="en-US" dirty="0"/>
              <a:t>変数の有効範囲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関数呼び出しの種類</a:t>
            </a:r>
            <a:r>
              <a:rPr lang="en-US" altLang="ja-JP" dirty="0"/>
              <a:t>: </a:t>
            </a:r>
            <a:r>
              <a:rPr lang="ja-JP" altLang="en-US" dirty="0"/>
              <a:t>値呼び出し，名前呼び出し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ラムダ式</a:t>
            </a:r>
            <a:r>
              <a:rPr kumimoji="1" lang="en-US" altLang="ja-JP" dirty="0"/>
              <a:t>: </a:t>
            </a:r>
            <a:r>
              <a:rPr kumimoji="1" lang="ja-JP" altLang="en-US" dirty="0"/>
              <a:t>無名の関数を作り，そこで行いたいことを書く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高階関数</a:t>
            </a:r>
            <a:r>
              <a:rPr kumimoji="1" lang="en-US" altLang="ja-JP" dirty="0"/>
              <a:t>: </a:t>
            </a:r>
            <a:r>
              <a:rPr kumimoji="1" lang="ja-JP" altLang="en-US" dirty="0"/>
              <a:t>関数自体が引数や戻り値になるもの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自己記述</a:t>
            </a:r>
            <a:r>
              <a:rPr lang="en-US" altLang="ja-JP" dirty="0"/>
              <a:t>: </a:t>
            </a:r>
            <a:r>
              <a:rPr lang="ja-JP" altLang="en-US" dirty="0"/>
              <a:t>その言語で新たな処理系を記述する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単一化代入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リテラルの変数を置き換えた結果，同じ値にしてくれる代入</a:t>
            </a:r>
          </a:p>
        </p:txBody>
      </p:sp>
    </p:spTree>
    <p:extLst>
      <p:ext uri="{BB962C8B-B14F-4D97-AF65-F5344CB8AC3E}">
        <p14:creationId xmlns:p14="http://schemas.microsoft.com/office/powerpoint/2010/main" val="159807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A2004-8985-B56C-1ADB-90956448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/>
            </a:br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章</a:t>
            </a:r>
            <a:br>
              <a:rPr kumimoji="1" lang="en-US" altLang="ja-JP"/>
            </a:br>
            <a:r>
              <a:rPr kumimoji="1" lang="ja-JP" altLang="en-US"/>
              <a:t>計算</a:t>
            </a:r>
            <a:r>
              <a:rPr kumimoji="1" lang="ja-JP" altLang="en-US" dirty="0"/>
              <a:t>の世界と計算モデル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E55BF-8D8F-D803-4EC6-E04736148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23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D1180-CF86-9444-B64C-2A11E2F9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計算の世界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6998CC-C898-855F-13EF-04D9935B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コンピュータはいろいろなことをしてくれる</a:t>
            </a:r>
            <a:endParaRPr kumimoji="1" lang="en-US" altLang="ja-JP" dirty="0"/>
          </a:p>
          <a:p>
            <a:pPr lvl="1"/>
            <a:r>
              <a:rPr lang="ja-JP" altLang="en-US" dirty="0"/>
              <a:t>データ通信，ネットショッピング，自動翻訳など</a:t>
            </a:r>
            <a:endParaRPr kumimoji="1" lang="en-US" altLang="ja-JP" dirty="0"/>
          </a:p>
          <a:p>
            <a:r>
              <a:rPr lang="ja-JP" altLang="en-US" dirty="0"/>
              <a:t>でもその中身は単なる計算</a:t>
            </a:r>
            <a:endParaRPr lang="en-US" altLang="ja-JP" dirty="0"/>
          </a:p>
          <a:p>
            <a:r>
              <a:rPr kumimoji="1" lang="ja-JP" altLang="en-US" dirty="0"/>
              <a:t>計算の世界を</a:t>
            </a:r>
            <a:r>
              <a:rPr kumimoji="1" lang="ja-JP" altLang="en-US" b="1" u="sng" dirty="0"/>
              <a:t>計算モデル</a:t>
            </a:r>
            <a:r>
              <a:rPr kumimoji="1" lang="ja-JP" altLang="en-US" dirty="0"/>
              <a:t>で抽象化し，現実世界で実用化する</a:t>
            </a:r>
            <a:endParaRPr kumimoji="1" lang="en-US" altLang="ja-JP" dirty="0"/>
          </a:p>
          <a:p>
            <a:r>
              <a:rPr lang="ja-JP" altLang="en-US" u="sng" dirty="0"/>
              <a:t>　　　　　</a:t>
            </a:r>
            <a:r>
              <a:rPr lang="en-US" altLang="ja-JP" dirty="0"/>
              <a:t>=</a:t>
            </a:r>
            <a:r>
              <a:rPr lang="ja-JP" altLang="en-US" dirty="0"/>
              <a:t> プログラム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3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38F638918186044BF51124A72B26D23" ma:contentTypeVersion="4" ma:contentTypeDescription="新しいドキュメントを作成します。" ma:contentTypeScope="" ma:versionID="a5e4895a0158dcb8b4ad941148f82fb1">
  <xsd:schema xmlns:xsd="http://www.w3.org/2001/XMLSchema" xmlns:xs="http://www.w3.org/2001/XMLSchema" xmlns:p="http://schemas.microsoft.com/office/2006/metadata/properties" xmlns:ns2="7f70891d-2bd2-4cea-8f5d-5263f792143e" targetNamespace="http://schemas.microsoft.com/office/2006/metadata/properties" ma:root="true" ma:fieldsID="db5ae815192c7f67c87cd8401ccb57df" ns2:_="">
    <xsd:import namespace="7f70891d-2bd2-4cea-8f5d-5263f79214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0891d-2bd2-4cea-8f5d-5263f7921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0D403D-4E53-4FCA-94A6-5123D8BD0A6F}"/>
</file>

<file path=customXml/itemProps2.xml><?xml version="1.0" encoding="utf-8"?>
<ds:datastoreItem xmlns:ds="http://schemas.openxmlformats.org/officeDocument/2006/customXml" ds:itemID="{D3303C4D-34A9-4E78-B5D8-C7D7A2890972}"/>
</file>

<file path=customXml/itemProps3.xml><?xml version="1.0" encoding="utf-8"?>
<ds:datastoreItem xmlns:ds="http://schemas.openxmlformats.org/officeDocument/2006/customXml" ds:itemID="{6A18BA0B-E550-4532-8551-926D56DABAA7}"/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1619</Words>
  <Application>Microsoft Office PowerPoint</Application>
  <PresentationFormat>ワイド画面</PresentationFormat>
  <Paragraphs>193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游ゴシック</vt:lpstr>
      <vt:lpstr>游ゴシック Light</vt:lpstr>
      <vt:lpstr>Arial</vt:lpstr>
      <vt:lpstr>Cambria Math</vt:lpstr>
      <vt:lpstr>Office テーマ</vt:lpstr>
      <vt:lpstr>計算モデル</vt:lpstr>
      <vt:lpstr>シラバスの確認</vt:lpstr>
      <vt:lpstr>コンピュータと計算モデル</vt:lpstr>
      <vt:lpstr>例えば山登り</vt:lpstr>
      <vt:lpstr>プログラミングも一緒(1～10まで足す)</vt:lpstr>
      <vt:lpstr>この授業で取り扱う計算モデルは3種</vt:lpstr>
      <vt:lpstr>プログラミング技法も学ぶ</vt:lpstr>
      <vt:lpstr> 第1章 計算の世界と計算モデル</vt:lpstr>
      <vt:lpstr>計算の世界</vt:lpstr>
      <vt:lpstr>計算モデル</vt:lpstr>
      <vt:lpstr>計算モデルとプログラミング</vt:lpstr>
      <vt:lpstr>アルゴリズムの記法 -アルゴリズムの要件-</vt:lpstr>
      <vt:lpstr>アルゴリズムの記法 -文の逐次実行-</vt:lpstr>
      <vt:lpstr>アルゴリズムの記述 -変数の役割①-</vt:lpstr>
      <vt:lpstr>アルゴリズムの記述 -変数の役割②-</vt:lpstr>
      <vt:lpstr>アルゴリズムの記述 -条件分岐(場合分け)-</vt:lpstr>
      <vt:lpstr>アルゴリズムの記述 -繰り返し(反復)-</vt:lpstr>
      <vt:lpstr>アルゴリズムの記述 -ALプログラム-</vt:lpstr>
      <vt:lpstr>数の体系 -コンピュータの中の数-</vt:lpstr>
      <vt:lpstr>数の体系 -自然数から実数へ-</vt:lpstr>
      <vt:lpstr>デデキント切断</vt:lpstr>
      <vt:lpstr>デデキント分断</vt:lpstr>
      <vt:lpstr>数の体系 -記号列を自然数へ-</vt:lpstr>
      <vt:lpstr>自然数上の計算と計算モデル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芦田 和毅_長野</dc:creator>
  <cp:lastModifiedBy>芦田 和毅_長野</cp:lastModifiedBy>
  <cp:revision>35</cp:revision>
  <dcterms:created xsi:type="dcterms:W3CDTF">2024-09-16T05:48:18Z</dcterms:created>
  <dcterms:modified xsi:type="dcterms:W3CDTF">2024-09-29T22:07:12Z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0x010100A38F638918186044BF51124A72B26D23</vt:lpwstr>
  </property>
</Properties>
</file>