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61" r:id="rId4"/>
    <p:sldId id="260" r:id="rId5"/>
    <p:sldId id="259" r:id="rId6"/>
    <p:sldId id="257" r:id="rId7"/>
    <p:sldId id="258"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75" r:id="rId33"/>
    <p:sldId id="276" r:id="rId34"/>
    <p:sldId id="277" r:id="rId35"/>
    <p:sldId id="278" r:id="rId36"/>
    <p:sldId id="279"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31155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69799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339444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57884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989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20F4E-0803-4662-BB37-2E7A6FF4F9F4}"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92112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20F4E-0803-4662-BB37-2E7A6FF4F9F4}" type="datetimeFigureOut">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70865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20F4E-0803-4662-BB37-2E7A6FF4F9F4}" type="datetimeFigureOut">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81394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0F4E-0803-4662-BB37-2E7A6FF4F9F4}" type="datetimeFigureOut">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86840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020F4E-0803-4662-BB37-2E7A6FF4F9F4}"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41207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020F4E-0803-4662-BB37-2E7A6FF4F9F4}"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7513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20F4E-0803-4662-BB37-2E7A6FF4F9F4}" type="datetimeFigureOut">
              <a:rPr lang="en-US" smtClean="0"/>
              <a:t>9/17/2022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A2D9A-84DB-4846-AA66-AFD0E644EBE5}" type="slidenum">
              <a:rPr lang="en-US" smtClean="0"/>
              <a:t>‹#›</a:t>
            </a:fld>
            <a:endParaRPr lang="en-US"/>
          </a:p>
        </p:txBody>
      </p:sp>
    </p:spTree>
    <p:extLst>
      <p:ext uri="{BB962C8B-B14F-4D97-AF65-F5344CB8AC3E}">
        <p14:creationId xmlns:p14="http://schemas.microsoft.com/office/powerpoint/2010/main" val="122345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descracker.com/computer-fundamental/central-processing-unit-cpu.ht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927" y="1184708"/>
            <a:ext cx="9144000" cy="2387600"/>
          </a:xfrm>
        </p:spPr>
        <p:txBody>
          <a:bodyPr>
            <a:normAutofit/>
          </a:bodyPr>
          <a:lstStyle/>
          <a:p>
            <a:r>
              <a:rPr lang="en-US" sz="4400" b="1" dirty="0">
                <a:solidFill>
                  <a:srgbClr val="008080"/>
                </a:solidFill>
                <a:latin typeface="Helvetica Neue"/>
                <a:ea typeface="+mn-ea"/>
                <a:cs typeface="+mn-cs"/>
              </a:rPr>
              <a:t/>
            </a:r>
            <a:br>
              <a:rPr lang="en-US" sz="4400" b="1" dirty="0">
                <a:solidFill>
                  <a:srgbClr val="008080"/>
                </a:solidFill>
                <a:latin typeface="Helvetica Neue"/>
                <a:ea typeface="+mn-ea"/>
                <a:cs typeface="+mn-cs"/>
              </a:rPr>
            </a:br>
            <a:r>
              <a:rPr lang="en-US" sz="4400" b="1" dirty="0">
                <a:solidFill>
                  <a:srgbClr val="008080"/>
                </a:solidFill>
                <a:latin typeface="Helvetica Neue"/>
                <a:ea typeface="+mn-ea"/>
                <a:cs typeface="+mn-cs"/>
              </a:rPr>
              <a:t> Concepts of Programming</a:t>
            </a:r>
            <a:br>
              <a:rPr lang="en-US" sz="4400" b="1" dirty="0">
                <a:solidFill>
                  <a:srgbClr val="008080"/>
                </a:solidFill>
                <a:latin typeface="Helvetica Neue"/>
                <a:ea typeface="+mn-ea"/>
                <a:cs typeface="+mn-cs"/>
              </a:rPr>
            </a:br>
            <a:r>
              <a:rPr lang="en-US" sz="4400" b="1" dirty="0">
                <a:solidFill>
                  <a:srgbClr val="008080"/>
                </a:solidFill>
                <a:latin typeface="Helvetica Neue"/>
                <a:ea typeface="+mn-ea"/>
                <a:cs typeface="+mn-cs"/>
              </a:rPr>
              <a:t>PG-DAC </a:t>
            </a:r>
            <a:r>
              <a:rPr lang="en-US" sz="4400" b="1" dirty="0" smtClean="0">
                <a:solidFill>
                  <a:srgbClr val="008080"/>
                </a:solidFill>
                <a:latin typeface="Helvetica Neue"/>
                <a:ea typeface="+mn-ea"/>
                <a:cs typeface="+mn-cs"/>
              </a:rPr>
              <a:t>Sept </a:t>
            </a:r>
            <a:r>
              <a:rPr lang="en-US" sz="4400" b="1" dirty="0">
                <a:solidFill>
                  <a:srgbClr val="008080"/>
                </a:solidFill>
                <a:latin typeface="Helvetica Neue"/>
                <a:ea typeface="+mn-ea"/>
                <a:cs typeface="+mn-cs"/>
              </a:rPr>
              <a:t>2022</a:t>
            </a:r>
          </a:p>
        </p:txBody>
      </p:sp>
      <p:sp>
        <p:nvSpPr>
          <p:cNvPr id="3" name="Subtitle 2"/>
          <p:cNvSpPr>
            <a:spLocks noGrp="1"/>
          </p:cNvSpPr>
          <p:nvPr>
            <p:ph type="subTitle" idx="1"/>
          </p:nvPr>
        </p:nvSpPr>
        <p:spPr>
          <a:xfrm>
            <a:off x="5008418" y="4707082"/>
            <a:ext cx="5659582" cy="685800"/>
          </a:xfrm>
        </p:spPr>
        <p:txBody>
          <a:bodyPr>
            <a:noAutofit/>
          </a:bodyPr>
          <a:lstStyle/>
          <a:p>
            <a:r>
              <a:rPr lang="en-US" b="1" dirty="0">
                <a:solidFill>
                  <a:srgbClr val="008080"/>
                </a:solidFill>
                <a:latin typeface="Helvetica Neue"/>
              </a:rPr>
              <a:t>Gaurav Rajput</a:t>
            </a:r>
          </a:p>
        </p:txBody>
      </p:sp>
    </p:spTree>
    <p:extLst>
      <p:ext uri="{BB962C8B-B14F-4D97-AF65-F5344CB8AC3E}">
        <p14:creationId xmlns:p14="http://schemas.microsoft.com/office/powerpoint/2010/main" val="3675649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518"/>
            <a:ext cx="12043063" cy="7104509"/>
          </a:xfrm>
          <a:prstGeom prst="rect">
            <a:avLst/>
          </a:prstGeom>
        </p:spPr>
        <p:txBody>
          <a:bodyPr wrap="square">
            <a:spAutoFit/>
          </a:bodyPr>
          <a:lstStyle/>
          <a:p>
            <a:pPr>
              <a:lnSpc>
                <a:spcPct val="150000"/>
              </a:lnSpc>
            </a:pPr>
            <a:r>
              <a:rPr lang="en-US" b="1" dirty="0">
                <a:solidFill>
                  <a:srgbClr val="B1520F"/>
                </a:solidFill>
                <a:latin typeface="Helvetica Neue"/>
              </a:rPr>
              <a:t>Java Overview</a:t>
            </a:r>
          </a:p>
          <a:p>
            <a:pPr>
              <a:lnSpc>
                <a:spcPct val="150000"/>
              </a:lnSpc>
            </a:pPr>
            <a:r>
              <a:rPr lang="en-US" b="1" i="0" dirty="0" smtClean="0">
                <a:solidFill>
                  <a:srgbClr val="B1520F"/>
                </a:solidFill>
                <a:effectLst/>
                <a:latin typeface="Helvetica Neue"/>
              </a:rPr>
              <a:t>Object-Oriented Programming</a:t>
            </a:r>
          </a:p>
          <a:p>
            <a:pPr>
              <a:lnSpc>
                <a:spcPct val="150000"/>
              </a:lnSpc>
            </a:pPr>
            <a:r>
              <a:rPr lang="en-US" b="0" i="0" dirty="0" smtClean="0">
                <a:solidFill>
                  <a:srgbClr val="333333"/>
                </a:solidFill>
                <a:effectLst/>
                <a:latin typeface="Helvetica Neue"/>
              </a:rPr>
              <a:t>Object-oriented programming (OOP) is at the core of Java. In fact, all the Java programs are to at least some extent object oriented. OOP is thus integral to Java that it is best to understand its basic principles before you begin writing even simple Java programs.</a:t>
            </a:r>
          </a:p>
          <a:p>
            <a:pPr>
              <a:lnSpc>
                <a:spcPct val="150000"/>
              </a:lnSpc>
            </a:pPr>
            <a:r>
              <a:rPr lang="en-US" b="1" i="0" dirty="0" smtClean="0">
                <a:solidFill>
                  <a:srgbClr val="B1520F"/>
                </a:solidFill>
                <a:effectLst/>
                <a:latin typeface="Helvetica Neue"/>
              </a:rPr>
              <a:t>Two Paradigms</a:t>
            </a:r>
          </a:p>
          <a:p>
            <a:pPr>
              <a:lnSpc>
                <a:spcPct val="150000"/>
              </a:lnSpc>
            </a:pPr>
            <a:r>
              <a:rPr lang="en-US" b="0" i="0" dirty="0" smtClean="0">
                <a:solidFill>
                  <a:srgbClr val="333333"/>
                </a:solidFill>
                <a:effectLst/>
                <a:latin typeface="Helvetica Neue"/>
              </a:rPr>
              <a:t>All computer programs consist of the two elements i.e., code and data. Moreover, a program can be organized around its code or around its data in a conceptual manner i.e., some programs are written around "what's going on ?" and other programs are written about "who's being affected ?". These are the two paradigms that govern how a program is constructed. The first style is called as the process-oriented-model. This approach characterized a program as a series of one-dimensional steps i.e., code. The process-oriented model can be supposed of as code acting on data.</a:t>
            </a:r>
          </a:p>
          <a:p>
            <a:pPr>
              <a:lnSpc>
                <a:spcPct val="150000"/>
              </a:lnSpc>
            </a:pPr>
            <a:r>
              <a:rPr lang="en-US" b="0" i="0" dirty="0" smtClean="0">
                <a:solidFill>
                  <a:srgbClr val="333333"/>
                </a:solidFill>
                <a:effectLst/>
                <a:latin typeface="Helvetica Neue"/>
              </a:rPr>
              <a:t>To manage increasing complexity, the second approach is called as object-oriented-programming, was conceived. Object-oriented programming organizes a program around its data, objects and a set of well defined interfaces to that data. An object-oriented program can be described as data controlling access to the code.</a:t>
            </a:r>
          </a:p>
          <a:p>
            <a:pPr algn="ctr">
              <a:lnSpc>
                <a:spcPct val="150000"/>
              </a:lnSpc>
            </a:pPr>
            <a:endParaRPr lang="en-US" b="1" i="0" dirty="0" smtClean="0">
              <a:solidFill>
                <a:srgbClr val="008080"/>
              </a:solidFill>
              <a:effectLst/>
              <a:latin typeface="Helvetica Neue"/>
            </a:endParaRPr>
          </a:p>
          <a:p>
            <a:pPr algn="ctr">
              <a:lnSpc>
                <a:spcPct val="150000"/>
              </a:lnSpc>
            </a:pPr>
            <a:endParaRPr lang="en-US" b="1" i="0" dirty="0">
              <a:solidFill>
                <a:srgbClr val="008080"/>
              </a:solidFill>
              <a:effectLst/>
              <a:latin typeface="Helvetica Neue"/>
            </a:endParaRPr>
          </a:p>
        </p:txBody>
      </p:sp>
    </p:spTree>
    <p:extLst>
      <p:ext uri="{BB962C8B-B14F-4D97-AF65-F5344CB8AC3E}">
        <p14:creationId xmlns:p14="http://schemas.microsoft.com/office/powerpoint/2010/main" val="1501642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427" y="155864"/>
            <a:ext cx="11814464" cy="6186309"/>
          </a:xfrm>
          <a:prstGeom prst="rect">
            <a:avLst/>
          </a:prstGeom>
        </p:spPr>
        <p:txBody>
          <a:bodyPr wrap="square">
            <a:spAutoFit/>
          </a:bodyPr>
          <a:lstStyle/>
          <a:p>
            <a:pPr>
              <a:lnSpc>
                <a:spcPct val="150000"/>
              </a:lnSpc>
            </a:pPr>
            <a:r>
              <a:rPr lang="en-US" b="1" i="0" dirty="0" smtClean="0">
                <a:solidFill>
                  <a:srgbClr val="B1520F"/>
                </a:solidFill>
                <a:effectLst/>
                <a:latin typeface="Helvetica Neue"/>
              </a:rPr>
              <a:t>The Three OOP Principles</a:t>
            </a:r>
          </a:p>
          <a:p>
            <a:pPr>
              <a:lnSpc>
                <a:spcPct val="150000"/>
              </a:lnSpc>
            </a:pPr>
            <a:r>
              <a:rPr lang="en-US" b="0" i="0" dirty="0" smtClean="0">
                <a:solidFill>
                  <a:srgbClr val="333333"/>
                </a:solidFill>
                <a:effectLst/>
                <a:latin typeface="Helvetica Neue"/>
              </a:rPr>
              <a:t>All the object-oriented programming languages provide mechanisms which helps you to implement the object-oriented model. Examples are encapsulation, inheritance, and polymorphism.</a:t>
            </a:r>
          </a:p>
          <a:p>
            <a:pPr>
              <a:lnSpc>
                <a:spcPct val="150000"/>
              </a:lnSpc>
            </a:pPr>
            <a:r>
              <a:rPr lang="en-US" b="1" i="0" dirty="0" smtClean="0">
                <a:solidFill>
                  <a:srgbClr val="B1520F"/>
                </a:solidFill>
                <a:effectLst/>
                <a:latin typeface="Helvetica Neue"/>
              </a:rPr>
              <a:t>Encapsulation</a:t>
            </a:r>
          </a:p>
          <a:p>
            <a:pPr>
              <a:lnSpc>
                <a:spcPct val="150000"/>
              </a:lnSpc>
            </a:pPr>
            <a:r>
              <a:rPr lang="en-US" b="0" i="0" u="none" strike="noStrike" dirty="0" smtClean="0">
                <a:solidFill>
                  <a:srgbClr val="0088CC"/>
                </a:solidFill>
                <a:effectLst/>
                <a:latin typeface="Helvetica Neue"/>
              </a:rPr>
              <a:t>Encapsulation</a:t>
            </a:r>
            <a:r>
              <a:rPr lang="en-US" b="0" i="0" dirty="0" smtClean="0">
                <a:solidFill>
                  <a:srgbClr val="333333"/>
                </a:solidFill>
                <a:effectLst/>
                <a:latin typeface="Helvetica Neue"/>
              </a:rPr>
              <a:t> is the process which binds together the code and the data it manipulates, and keeps both safe from the outside interference and misuse. One way to guess about encapsulation is as a protective wrapper that prevents the code and the data from being arbitrarily accessed by the other code that defined outside the wrapper. Access to the code and data inside the wrapper is tightly controlled by a well-defined interface.</a:t>
            </a:r>
          </a:p>
          <a:p>
            <a:pPr>
              <a:lnSpc>
                <a:spcPct val="150000"/>
              </a:lnSpc>
            </a:pPr>
            <a:r>
              <a:rPr lang="en-US" b="1" i="0" dirty="0" smtClean="0">
                <a:solidFill>
                  <a:srgbClr val="B1520F"/>
                </a:solidFill>
                <a:effectLst/>
                <a:latin typeface="Helvetica Neue"/>
              </a:rPr>
              <a:t>Inheritance</a:t>
            </a:r>
          </a:p>
          <a:p>
            <a:pPr>
              <a:lnSpc>
                <a:spcPct val="150000"/>
              </a:lnSpc>
            </a:pPr>
            <a:r>
              <a:rPr lang="en-US" b="0" i="0" u="none" strike="noStrike" dirty="0" smtClean="0">
                <a:solidFill>
                  <a:srgbClr val="0088CC"/>
                </a:solidFill>
                <a:effectLst/>
                <a:latin typeface="Helvetica Neue"/>
              </a:rPr>
              <a:t>Inheritance</a:t>
            </a:r>
            <a:r>
              <a:rPr lang="en-US" b="0" i="0" dirty="0" smtClean="0">
                <a:solidFill>
                  <a:srgbClr val="333333"/>
                </a:solidFill>
                <a:effectLst/>
                <a:latin typeface="Helvetica Neue"/>
              </a:rPr>
              <a:t> is the process by which one object adopts the properties of another objects. This is important because it supports the concept of hierarchical classification.</a:t>
            </a:r>
          </a:p>
          <a:p>
            <a:pPr>
              <a:lnSpc>
                <a:spcPct val="150000"/>
              </a:lnSpc>
            </a:pPr>
            <a:r>
              <a:rPr lang="en-US" b="1" i="0" dirty="0" smtClean="0">
                <a:solidFill>
                  <a:srgbClr val="B1520F"/>
                </a:solidFill>
                <a:effectLst/>
                <a:latin typeface="Helvetica Neue"/>
              </a:rPr>
              <a:t>Polymorphism</a:t>
            </a:r>
          </a:p>
          <a:p>
            <a:pPr>
              <a:lnSpc>
                <a:spcPct val="150000"/>
              </a:lnSpc>
            </a:pPr>
            <a:r>
              <a:rPr lang="en-US" b="0" i="0" u="none" strike="noStrike" dirty="0" smtClean="0">
                <a:solidFill>
                  <a:srgbClr val="0088CC"/>
                </a:solidFill>
                <a:effectLst/>
                <a:latin typeface="Helvetica Neue"/>
              </a:rPr>
              <a:t>Polymorphism</a:t>
            </a:r>
            <a:r>
              <a:rPr lang="en-US" b="0" i="0" dirty="0" smtClean="0">
                <a:solidFill>
                  <a:srgbClr val="333333"/>
                </a:solidFill>
                <a:effectLst/>
                <a:latin typeface="Helvetica Neue"/>
              </a:rPr>
              <a:t> (from Greek, meaning "many forms") is a characteristic which allows one </a:t>
            </a:r>
            <a:r>
              <a:rPr lang="en-US" b="0" i="0" u="none" strike="noStrike" dirty="0" smtClean="0">
                <a:solidFill>
                  <a:srgbClr val="0088CC"/>
                </a:solidFill>
                <a:effectLst/>
                <a:latin typeface="Helvetica Neue"/>
              </a:rPr>
              <a:t>interface</a:t>
            </a:r>
            <a:r>
              <a:rPr lang="en-US" b="0" i="0" dirty="0" smtClean="0">
                <a:solidFill>
                  <a:srgbClr val="333333"/>
                </a:solidFill>
                <a:effectLst/>
                <a:latin typeface="Helvetica Neue"/>
              </a:rPr>
              <a:t> to be used for a general class of actions. The particular action is decided by the exact nature of the situation.</a:t>
            </a: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4119776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637" y="1724891"/>
            <a:ext cx="10858500" cy="3693319"/>
          </a:xfrm>
          <a:prstGeom prst="rect">
            <a:avLst/>
          </a:prstGeom>
          <a:noFill/>
        </p:spPr>
        <p:txBody>
          <a:bodyPr wrap="square" rtlCol="0">
            <a:spAutoFit/>
          </a:bodyPr>
          <a:lstStyle/>
          <a:p>
            <a:r>
              <a:rPr lang="en-US" dirty="0" smtClean="0"/>
              <a:t>/* Java Overview - Example Program */</a:t>
            </a:r>
          </a:p>
          <a:p>
            <a:endParaRPr lang="en-US" dirty="0" smtClean="0"/>
          </a:p>
          <a:p>
            <a:r>
              <a:rPr lang="en-US" dirty="0" smtClean="0"/>
              <a:t>public class </a:t>
            </a:r>
            <a:r>
              <a:rPr lang="en-US" dirty="0" err="1" smtClean="0"/>
              <a:t>JavaProgram</a:t>
            </a:r>
            <a:endParaRPr lang="en-US" dirty="0" smtClean="0"/>
          </a:p>
          <a:p>
            <a:r>
              <a:rPr lang="en-US" dirty="0" smtClean="0"/>
              <a:t>{</a:t>
            </a:r>
          </a:p>
          <a:p>
            <a:r>
              <a:rPr lang="en-US" dirty="0" smtClean="0"/>
              <a:t>    /* A Java Program Begins with a call to main()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a:t>
            </a:r>
          </a:p>
          <a:p>
            <a:r>
              <a:rPr lang="en-US" dirty="0" smtClean="0"/>
              <a:t>        </a:t>
            </a:r>
            <a:r>
              <a:rPr lang="en-US" dirty="0" err="1" smtClean="0"/>
              <a:t>System.out.println</a:t>
            </a:r>
            <a:r>
              <a:rPr lang="en-US" dirty="0" smtClean="0"/>
              <a:t>("This is a Simple Java Program.");</a:t>
            </a:r>
          </a:p>
          <a:p>
            <a:r>
              <a:rPr lang="en-US" dirty="0" smtClean="0"/>
              <a:t>        </a:t>
            </a:r>
          </a:p>
          <a:p>
            <a:r>
              <a:rPr lang="en-US" dirty="0" smtClean="0"/>
              <a:t>    }</a:t>
            </a:r>
          </a:p>
          <a:p>
            <a:r>
              <a:rPr lang="en-US" dirty="0" smtClean="0"/>
              <a:t>}</a:t>
            </a:r>
            <a:endParaRPr lang="en-US" dirty="0"/>
          </a:p>
        </p:txBody>
      </p:sp>
      <p:sp>
        <p:nvSpPr>
          <p:cNvPr id="6" name="Rectangle 5"/>
          <p:cNvSpPr/>
          <p:nvPr/>
        </p:nvSpPr>
        <p:spPr>
          <a:xfrm>
            <a:off x="325582" y="85636"/>
            <a:ext cx="11582400" cy="923330"/>
          </a:xfrm>
          <a:prstGeom prst="rect">
            <a:avLst/>
          </a:prstGeom>
        </p:spPr>
        <p:txBody>
          <a:bodyPr wrap="square">
            <a:spAutoFit/>
          </a:bodyPr>
          <a:lstStyle/>
          <a:p>
            <a:r>
              <a:rPr lang="en-US" b="1" i="0" dirty="0" smtClean="0">
                <a:solidFill>
                  <a:srgbClr val="B1520F"/>
                </a:solidFill>
                <a:effectLst/>
                <a:latin typeface="Helvetica Neue"/>
              </a:rPr>
              <a:t>A First Simple Program</a:t>
            </a:r>
          </a:p>
          <a:p>
            <a:r>
              <a:rPr lang="en-US" b="0" i="0" dirty="0" smtClean="0">
                <a:solidFill>
                  <a:srgbClr val="333333"/>
                </a:solidFill>
                <a:effectLst/>
                <a:latin typeface="Helvetica Neue"/>
              </a:rPr>
              <a:t>Now that the basic of object-oriented support of Java has been discussed. Now let's look at the simple </a:t>
            </a:r>
            <a:r>
              <a:rPr lang="en-US" b="0" i="0" u="none" strike="noStrike" dirty="0" smtClean="0">
                <a:solidFill>
                  <a:srgbClr val="0088CC"/>
                </a:solidFill>
                <a:effectLst/>
                <a:latin typeface="Helvetica Neue"/>
              </a:rPr>
              <a:t>Java program</a:t>
            </a:r>
            <a:r>
              <a:rPr lang="en-US" b="0" i="0" dirty="0" smtClean="0">
                <a:solidFill>
                  <a:srgbClr val="333333"/>
                </a:solidFill>
                <a:effectLst/>
                <a:latin typeface="Helvetica Neue"/>
              </a:rPr>
              <a:t>:</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06420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176645"/>
            <a:ext cx="11845635" cy="955964"/>
          </a:xfrm>
          <a:prstGeom prst="rect">
            <a:avLst/>
          </a:prstGeom>
        </p:spPr>
        <p:txBody>
          <a:bodyPr wrap="square">
            <a:spAutoFit/>
          </a:bodyPr>
          <a:lstStyle/>
          <a:p>
            <a:r>
              <a:rPr lang="en-US" b="1" dirty="0">
                <a:solidFill>
                  <a:srgbClr val="B1520F"/>
                </a:solidFill>
                <a:latin typeface="Helvetica Neue"/>
              </a:rPr>
              <a:t>Java Program Structure</a:t>
            </a:r>
          </a:p>
          <a:p>
            <a:r>
              <a:rPr lang="en-US" b="0" i="0" dirty="0" smtClean="0">
                <a:solidFill>
                  <a:srgbClr val="333333"/>
                </a:solidFill>
                <a:effectLst/>
                <a:latin typeface="Helvetica Neue"/>
              </a:rPr>
              <a:t>Before proceed to learn Java, it is important to understand the basic structure of a Java program.</a:t>
            </a:r>
          </a:p>
          <a:p>
            <a:r>
              <a:rPr lang="en-US" b="0" i="0" dirty="0" smtClean="0">
                <a:solidFill>
                  <a:srgbClr val="333333"/>
                </a:solidFill>
                <a:effectLst/>
                <a:latin typeface="Helvetica Neue"/>
              </a:rPr>
              <a:t>To know about the structure of a Java Program, just look at the following simple example:</a:t>
            </a:r>
            <a:endParaRPr lang="en-US" b="0" i="0" dirty="0">
              <a:solidFill>
                <a:srgbClr val="333333"/>
              </a:solidFill>
              <a:effectLst/>
              <a:latin typeface="Helvetica Neue"/>
            </a:endParaRPr>
          </a:p>
        </p:txBody>
      </p:sp>
      <p:sp>
        <p:nvSpPr>
          <p:cNvPr id="4" name="TextBox 3"/>
          <p:cNvSpPr txBox="1"/>
          <p:nvPr/>
        </p:nvSpPr>
        <p:spPr>
          <a:xfrm>
            <a:off x="166255" y="1132609"/>
            <a:ext cx="11710554" cy="5632311"/>
          </a:xfrm>
          <a:prstGeom prst="rect">
            <a:avLst/>
          </a:prstGeom>
          <a:noFill/>
        </p:spPr>
        <p:txBody>
          <a:bodyPr wrap="square" rtlCol="0">
            <a:spAutoFit/>
          </a:bodyPr>
          <a:lstStyle/>
          <a:p>
            <a:r>
              <a:rPr lang="en-US" dirty="0" smtClean="0"/>
              <a:t>/* Java Program Example - Java Program Structure</a:t>
            </a:r>
          </a:p>
          <a:p>
            <a:r>
              <a:rPr lang="en-US" dirty="0" smtClean="0"/>
              <a:t> * This is a simple Java program, prints</a:t>
            </a:r>
          </a:p>
          <a:p>
            <a:r>
              <a:rPr lang="en-US" dirty="0" smtClean="0"/>
              <a:t> * "Hello World" on the Screen</a:t>
            </a:r>
          </a:p>
          <a:p>
            <a:r>
              <a:rPr lang="en-US" dirty="0" smtClean="0"/>
              <a:t> */</a:t>
            </a:r>
          </a:p>
          <a:p>
            <a:endParaRPr lang="en-US" dirty="0" smtClean="0"/>
          </a:p>
          <a:p>
            <a:r>
              <a:rPr lang="en-US" dirty="0" smtClean="0"/>
              <a:t>public class </a:t>
            </a:r>
            <a:r>
              <a:rPr lang="en-US" dirty="0" err="1" smtClean="0"/>
              <a:t>JavaProgram</a:t>
            </a:r>
            <a:endParaRPr lang="en-US" dirty="0" smtClean="0"/>
          </a:p>
          <a:p>
            <a:r>
              <a:rPr lang="en-US" dirty="0" smtClean="0"/>
              <a:t>{</a:t>
            </a:r>
          </a:p>
          <a:p>
            <a:r>
              <a:rPr lang="en-US" dirty="0" smtClean="0"/>
              <a:t>    /* This</a:t>
            </a:r>
          </a:p>
          <a:p>
            <a:r>
              <a:rPr lang="en-US" dirty="0" smtClean="0"/>
              <a:t>     * is</a:t>
            </a:r>
          </a:p>
          <a:p>
            <a:r>
              <a:rPr lang="en-US" dirty="0" smtClean="0"/>
              <a:t>     * a</a:t>
            </a:r>
          </a:p>
          <a:p>
            <a:r>
              <a:rPr lang="en-US" dirty="0" smtClean="0"/>
              <a:t>     * multi-line</a:t>
            </a:r>
          </a:p>
          <a:p>
            <a:r>
              <a:rPr lang="en-US" dirty="0" smtClean="0"/>
              <a:t>     * comments</a:t>
            </a:r>
          </a:p>
          <a:p>
            <a:r>
              <a:rPr lang="en-US" dirty="0" smtClean="0"/>
              <a:t>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 single line comments</a:t>
            </a:r>
          </a:p>
          <a:p>
            <a:r>
              <a:rPr lang="en-US" dirty="0" smtClean="0"/>
              <a:t>            </a:t>
            </a:r>
            <a:r>
              <a:rPr lang="en-US" dirty="0" err="1" smtClean="0"/>
              <a:t>System.out.println</a:t>
            </a:r>
            <a:r>
              <a:rPr lang="en-US" dirty="0" smtClean="0"/>
              <a:t>("Hello World");</a:t>
            </a:r>
          </a:p>
          <a:p>
            <a:r>
              <a:rPr lang="en-US" dirty="0" smtClean="0"/>
              <a:t>     }</a:t>
            </a:r>
          </a:p>
          <a:p>
            <a:r>
              <a:rPr lang="en-US" dirty="0" smtClean="0"/>
              <a:t>}</a:t>
            </a:r>
            <a:endParaRPr lang="en-US" dirty="0"/>
          </a:p>
        </p:txBody>
      </p:sp>
    </p:spTree>
    <p:extLst>
      <p:ext uri="{BB962C8B-B14F-4D97-AF65-F5344CB8AC3E}">
        <p14:creationId xmlns:p14="http://schemas.microsoft.com/office/powerpoint/2010/main" val="422096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599" y="166255"/>
            <a:ext cx="11461173" cy="6186309"/>
          </a:xfrm>
          <a:prstGeom prst="rect">
            <a:avLst/>
          </a:prstGeom>
        </p:spPr>
        <p:txBody>
          <a:bodyPr wrap="square">
            <a:spAutoFit/>
          </a:bodyPr>
          <a:lstStyle/>
          <a:p>
            <a:pPr>
              <a:lnSpc>
                <a:spcPct val="150000"/>
              </a:lnSpc>
            </a:pPr>
            <a:r>
              <a:rPr lang="en-US" b="0" i="0" dirty="0" smtClean="0">
                <a:solidFill>
                  <a:srgbClr val="333333"/>
                </a:solidFill>
                <a:effectLst/>
                <a:latin typeface="Helvetica Neue"/>
              </a:rPr>
              <a:t>Let's explain the above Java Program:</a:t>
            </a:r>
          </a:p>
          <a:p>
            <a:pPr>
              <a:lnSpc>
                <a:spcPct val="150000"/>
              </a:lnSpc>
              <a:buFont typeface="Arial" panose="020B0604020202020204" pitchFamily="34" charset="0"/>
              <a:buChar char="•"/>
            </a:pPr>
            <a:r>
              <a:rPr lang="en-US" b="1" i="0" dirty="0" smtClean="0">
                <a:solidFill>
                  <a:srgbClr val="333333"/>
                </a:solidFill>
                <a:effectLst/>
                <a:latin typeface="Helvetica Neue"/>
              </a:rPr>
              <a:t>public class </a:t>
            </a:r>
            <a:r>
              <a:rPr lang="en-US" b="1" i="0" dirty="0" err="1" smtClean="0">
                <a:solidFill>
                  <a:srgbClr val="333333"/>
                </a:solidFill>
                <a:effectLst/>
                <a:latin typeface="Helvetica Neue"/>
              </a:rPr>
              <a:t>JavaProgram</a:t>
            </a:r>
            <a:r>
              <a:rPr lang="en-US" b="0" i="0" dirty="0" smtClean="0">
                <a:solidFill>
                  <a:srgbClr val="333333"/>
                </a:solidFill>
                <a:effectLst/>
                <a:latin typeface="Helvetica Neue"/>
              </a:rPr>
              <a:t>: This line of code has three parts: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public</a:t>
            </a:r>
            <a:r>
              <a:rPr lang="en-US" b="0" i="0" dirty="0" smtClean="0">
                <a:solidFill>
                  <a:srgbClr val="333333"/>
                </a:solidFill>
                <a:effectLst/>
                <a:latin typeface="Helvetica Neue"/>
              </a:rPr>
              <a:t> : This is an access modifier keyword, tells the compiler to access the class. Various values of access modifiers are public, protected, private or default (no value).</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class</a:t>
            </a:r>
            <a:r>
              <a:rPr lang="en-US" b="0" i="0" dirty="0" smtClean="0">
                <a:solidFill>
                  <a:srgbClr val="333333"/>
                </a:solidFill>
                <a:effectLst/>
                <a:latin typeface="Helvetica Neue"/>
              </a:rPr>
              <a:t> : This keyword is used to declare the class. Name of the class (here </a:t>
            </a:r>
            <a:r>
              <a:rPr lang="en-US" b="0" i="0" dirty="0" err="1" smtClean="0">
                <a:solidFill>
                  <a:srgbClr val="333333"/>
                </a:solidFill>
                <a:effectLst/>
                <a:latin typeface="Helvetica Neue"/>
              </a:rPr>
              <a:t>JavaProgram</a:t>
            </a:r>
            <a:r>
              <a:rPr lang="en-US" b="0" i="0" dirty="0" smtClean="0">
                <a:solidFill>
                  <a:srgbClr val="333333"/>
                </a:solidFill>
                <a:effectLst/>
                <a:latin typeface="Helvetica Neue"/>
              </a:rPr>
              <a:t>) followed by this keyword.</a:t>
            </a:r>
          </a:p>
          <a:p>
            <a:pPr marL="742950" lvl="1" indent="-285750">
              <a:lnSpc>
                <a:spcPct val="150000"/>
              </a:lnSpc>
              <a:buFont typeface="Arial" panose="020B0604020202020204" pitchFamily="34" charset="0"/>
              <a:buChar char="•"/>
            </a:pPr>
            <a:r>
              <a:rPr lang="en-US" b="1" i="0" dirty="0" err="1" smtClean="0">
                <a:solidFill>
                  <a:srgbClr val="333333"/>
                </a:solidFill>
                <a:effectLst/>
                <a:latin typeface="Helvetica Neue"/>
              </a:rPr>
              <a:t>JavaProgram</a:t>
            </a:r>
            <a:r>
              <a:rPr lang="en-US" b="0" i="0" dirty="0" smtClean="0">
                <a:solidFill>
                  <a:srgbClr val="333333"/>
                </a:solidFill>
                <a:effectLst/>
                <a:latin typeface="Helvetica Neue"/>
              </a:rPr>
              <a:t> : This is the name of the class. You can give this name according to your demand/program.</a:t>
            </a:r>
          </a:p>
          <a:p>
            <a:pPr>
              <a:lnSpc>
                <a:spcPct val="150000"/>
              </a:lnSpc>
              <a:buFont typeface="Arial" panose="020B0604020202020204" pitchFamily="34" charset="0"/>
              <a:buChar char="•"/>
            </a:pPr>
            <a:r>
              <a:rPr lang="en-US" b="1" i="0" dirty="0" smtClean="0">
                <a:solidFill>
                  <a:srgbClr val="333333"/>
                </a:solidFill>
                <a:effectLst/>
                <a:latin typeface="Helvetica Neue"/>
              </a:rPr>
              <a:t>Comment Section</a:t>
            </a:r>
            <a:r>
              <a:rPr lang="en-US" b="0" i="0" dirty="0" smtClean="0">
                <a:solidFill>
                  <a:srgbClr val="333333"/>
                </a:solidFill>
                <a:effectLst/>
                <a:latin typeface="Helvetica Neue"/>
              </a:rPr>
              <a:t> : You can write comments in two ways: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Single Line Comments</a:t>
            </a:r>
            <a:r>
              <a:rPr lang="en-US" b="0" i="0" dirty="0" smtClean="0">
                <a:solidFill>
                  <a:srgbClr val="333333"/>
                </a:solidFill>
                <a:effectLst/>
                <a:latin typeface="Helvetica Neue"/>
              </a:rPr>
              <a:t> : It start with two forward slashes i.e. </a:t>
            </a:r>
            <a:r>
              <a:rPr lang="en-US" b="1" i="0" dirty="0" smtClean="0">
                <a:solidFill>
                  <a:srgbClr val="333333"/>
                </a:solidFill>
                <a:effectLst/>
                <a:latin typeface="Helvetica Neue"/>
              </a:rPr>
              <a:t>//</a:t>
            </a:r>
            <a:r>
              <a:rPr lang="en-US" b="0" i="0" dirty="0" smtClean="0">
                <a:solidFill>
                  <a:srgbClr val="333333"/>
                </a:solidFill>
                <a:effectLst/>
                <a:latin typeface="Helvetica Neue"/>
              </a:rPr>
              <a:t> and continue to the end of the current line. Line comments do not require an ending symbol.</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Multi Line Comments</a:t>
            </a:r>
            <a:r>
              <a:rPr lang="en-US" b="0" i="0" dirty="0" smtClean="0">
                <a:solidFill>
                  <a:srgbClr val="333333"/>
                </a:solidFill>
                <a:effectLst/>
                <a:latin typeface="Helvetica Neue"/>
              </a:rPr>
              <a:t> : Also called as block comments start with a forward slash and an asterisk (/*) and end with an asterisk and a forward slash (*/).Block comments can also extend across as many lines as needed.</a:t>
            </a:r>
            <a:endParaRPr lang="en-US" dirty="0" smtClean="0">
              <a:solidFill>
                <a:srgbClr val="333333"/>
              </a:solidFill>
              <a:latin typeface="Helvetica Neue"/>
            </a:endParaRPr>
          </a:p>
          <a:p>
            <a:pPr marL="742950" lvl="1" indent="-285750">
              <a:buFont typeface="Arial" panose="020B0604020202020204" pitchFamily="34" charset="0"/>
              <a:buChar char="•"/>
            </a:pPr>
            <a:endParaRPr lang="en-US" b="0" i="0" dirty="0">
              <a:solidFill>
                <a:srgbClr val="333333"/>
              </a:solidFill>
              <a:effectLst/>
              <a:latin typeface="Helvetica Neue"/>
            </a:endParaRPr>
          </a:p>
        </p:txBody>
      </p:sp>
    </p:spTree>
    <p:extLst>
      <p:ext uri="{BB962C8B-B14F-4D97-AF65-F5344CB8AC3E}">
        <p14:creationId xmlns:p14="http://schemas.microsoft.com/office/powerpoint/2010/main" val="245575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83127"/>
            <a:ext cx="11658600" cy="7017306"/>
          </a:xfrm>
          <a:prstGeom prst="rect">
            <a:avLst/>
          </a:prstGeom>
        </p:spPr>
        <p:txBody>
          <a:bodyPr wrap="square">
            <a:spAutoFit/>
          </a:bodyPr>
          <a:lstStyle/>
          <a:p>
            <a:pPr>
              <a:lnSpc>
                <a:spcPct val="150000"/>
              </a:lnSpc>
              <a:buFont typeface="Arial" panose="020B0604020202020204" pitchFamily="34" charset="0"/>
              <a:buChar char="•"/>
            </a:pPr>
            <a:r>
              <a:rPr lang="en-US" b="1" i="0" dirty="0" smtClean="0">
                <a:solidFill>
                  <a:srgbClr val="333333"/>
                </a:solidFill>
                <a:effectLst/>
                <a:latin typeface="Helvetica Neue"/>
              </a:rPr>
              <a:t>public static void main (String </a:t>
            </a:r>
            <a:r>
              <a:rPr lang="en-US" b="1" i="0" dirty="0" err="1" smtClean="0">
                <a:solidFill>
                  <a:srgbClr val="333333"/>
                </a:solidFill>
                <a:effectLst/>
                <a:latin typeface="Helvetica Neue"/>
              </a:rPr>
              <a:t>args</a:t>
            </a:r>
            <a:r>
              <a:rPr lang="en-US" b="1" i="0" dirty="0" smtClean="0">
                <a:solidFill>
                  <a:srgbClr val="333333"/>
                </a:solidFill>
                <a:effectLst/>
                <a:latin typeface="Helvetica Neue"/>
              </a:rPr>
              <a:t>[])</a:t>
            </a:r>
            <a:r>
              <a:rPr lang="en-US" b="0" i="0" dirty="0" smtClean="0">
                <a:solidFill>
                  <a:srgbClr val="333333"/>
                </a:solidFill>
                <a:effectLst/>
                <a:latin typeface="Helvetica Neue"/>
              </a:rPr>
              <a:t> : This line of code has three keywords, main, and string arguments: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public</a:t>
            </a:r>
            <a:r>
              <a:rPr lang="en-US" b="0" i="0" dirty="0" smtClean="0">
                <a:solidFill>
                  <a:srgbClr val="333333"/>
                </a:solidFill>
                <a:effectLst/>
                <a:latin typeface="Helvetica Neue"/>
              </a:rPr>
              <a:t> : Access Modifier</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static</a:t>
            </a:r>
            <a:r>
              <a:rPr lang="en-US" b="0" i="0" dirty="0" smtClean="0">
                <a:solidFill>
                  <a:srgbClr val="333333"/>
                </a:solidFill>
                <a:effectLst/>
                <a:latin typeface="Helvetica Neue"/>
              </a:rPr>
              <a:t> : static is reserved keyword which means that a method is accessible and usable even though no objects of the class exist.</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void</a:t>
            </a:r>
            <a:r>
              <a:rPr lang="en-US" b="0" i="0" dirty="0" smtClean="0">
                <a:solidFill>
                  <a:srgbClr val="333333"/>
                </a:solidFill>
                <a:effectLst/>
                <a:latin typeface="Helvetica Neue"/>
              </a:rPr>
              <a:t> : This keyword declares nothing would be returned from method. Method can return any primitive or object</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main</a:t>
            </a:r>
            <a:r>
              <a:rPr lang="en-US" b="0" i="0" dirty="0" smtClean="0">
                <a:solidFill>
                  <a:srgbClr val="333333"/>
                </a:solidFill>
                <a:effectLst/>
                <a:latin typeface="Helvetica Neue"/>
              </a:rPr>
              <a:t> : This is the main where program starts running or from here our compiler starts checking and running our java program/code.</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Arguments</a:t>
            </a:r>
            <a:r>
              <a:rPr lang="en-US" b="0" i="0" dirty="0" smtClean="0">
                <a:solidFill>
                  <a:srgbClr val="333333"/>
                </a:solidFill>
                <a:effectLst/>
                <a:latin typeface="Helvetica Neue"/>
              </a:rPr>
              <a:t> : This is for the arguments purposes which will be included inside the curly bracket.</a:t>
            </a:r>
          </a:p>
          <a:p>
            <a:pPr marL="742950" lvl="1" indent="-285750">
              <a:lnSpc>
                <a:spcPct val="150000"/>
              </a:lnSpc>
              <a:buFont typeface="Arial" panose="020B0604020202020204" pitchFamily="34" charset="0"/>
              <a:buChar char="•"/>
            </a:pPr>
            <a:endParaRPr lang="en-US" dirty="0">
              <a:solidFill>
                <a:srgbClr val="333333"/>
              </a:solidFill>
              <a:latin typeface="Helvetica Neue"/>
            </a:endParaRPr>
          </a:p>
          <a:p>
            <a:pPr>
              <a:lnSpc>
                <a:spcPct val="150000"/>
              </a:lnSpc>
            </a:pPr>
            <a:r>
              <a:rPr lang="en-US" b="1" dirty="0" err="1">
                <a:solidFill>
                  <a:srgbClr val="333333"/>
                </a:solidFill>
                <a:latin typeface="Helvetica Neue"/>
              </a:rPr>
              <a:t>System.out.println</a:t>
            </a:r>
            <a:r>
              <a:rPr lang="en-US" b="1" dirty="0">
                <a:solidFill>
                  <a:srgbClr val="333333"/>
                </a:solidFill>
                <a:latin typeface="Helvetica Neue"/>
              </a:rPr>
              <a:t>("Hello World")</a:t>
            </a:r>
            <a:r>
              <a:rPr lang="en-US" dirty="0">
                <a:solidFill>
                  <a:srgbClr val="333333"/>
                </a:solidFill>
                <a:latin typeface="Helvetica Neue"/>
              </a:rPr>
              <a:t>: This line of code has also four parts:</a:t>
            </a:r>
          </a:p>
          <a:p>
            <a:pPr lvl="1">
              <a:lnSpc>
                <a:spcPct val="150000"/>
              </a:lnSpc>
            </a:pPr>
            <a:r>
              <a:rPr lang="en-US" b="1" dirty="0">
                <a:solidFill>
                  <a:srgbClr val="333333"/>
                </a:solidFill>
                <a:latin typeface="Helvetica Neue"/>
              </a:rPr>
              <a:t>System</a:t>
            </a:r>
            <a:r>
              <a:rPr lang="en-US" dirty="0">
                <a:solidFill>
                  <a:srgbClr val="333333"/>
                </a:solidFill>
                <a:latin typeface="Helvetica Neue"/>
              </a:rPr>
              <a:t> : It is the name of Java utility class.</a:t>
            </a:r>
          </a:p>
          <a:p>
            <a:pPr lvl="1">
              <a:lnSpc>
                <a:spcPct val="150000"/>
              </a:lnSpc>
            </a:pPr>
            <a:r>
              <a:rPr lang="en-US" b="1" dirty="0">
                <a:solidFill>
                  <a:srgbClr val="333333"/>
                </a:solidFill>
                <a:latin typeface="Helvetica Neue"/>
              </a:rPr>
              <a:t>out</a:t>
            </a:r>
            <a:r>
              <a:rPr lang="en-US" dirty="0">
                <a:solidFill>
                  <a:srgbClr val="333333"/>
                </a:solidFill>
                <a:latin typeface="Helvetica Neue"/>
              </a:rPr>
              <a:t> : It is an object which belongs to System class used in sending the data which is inside the bracket to the console.</a:t>
            </a:r>
          </a:p>
          <a:p>
            <a:pPr lvl="1">
              <a:lnSpc>
                <a:spcPct val="150000"/>
              </a:lnSpc>
            </a:pPr>
            <a:r>
              <a:rPr lang="en-US" b="1" dirty="0" err="1">
                <a:solidFill>
                  <a:srgbClr val="333333"/>
                </a:solidFill>
                <a:latin typeface="Helvetica Neue"/>
              </a:rPr>
              <a:t>println</a:t>
            </a:r>
            <a:r>
              <a:rPr lang="en-US" dirty="0">
                <a:solidFill>
                  <a:srgbClr val="333333"/>
                </a:solidFill>
                <a:latin typeface="Helvetica Neue"/>
              </a:rPr>
              <a:t> : It is print line which is utility method name which is used to send any String to console.</a:t>
            </a:r>
          </a:p>
          <a:p>
            <a:pPr lvl="1">
              <a:lnSpc>
                <a:spcPct val="150000"/>
              </a:lnSpc>
            </a:pPr>
            <a:r>
              <a:rPr lang="en-US" dirty="0">
                <a:solidFill>
                  <a:srgbClr val="333333"/>
                </a:solidFill>
                <a:latin typeface="Helvetica Neue"/>
              </a:rPr>
              <a:t>Hello World : It is String literal set as argument to </a:t>
            </a:r>
            <a:r>
              <a:rPr lang="en-US" dirty="0" err="1">
                <a:solidFill>
                  <a:srgbClr val="333333"/>
                </a:solidFill>
                <a:latin typeface="Helvetica Neue"/>
              </a:rPr>
              <a:t>println</a:t>
            </a:r>
            <a:r>
              <a:rPr lang="en-US" dirty="0">
                <a:solidFill>
                  <a:srgbClr val="333333"/>
                </a:solidFill>
                <a:latin typeface="Helvetica Neue"/>
              </a:rPr>
              <a:t> method</a:t>
            </a:r>
          </a:p>
          <a:p>
            <a:pPr lvl="1"/>
            <a:endParaRPr lang="en-US" b="0" i="0" dirty="0">
              <a:solidFill>
                <a:srgbClr val="333333"/>
              </a:solidFill>
              <a:effectLst/>
              <a:latin typeface="Helvetica Neue"/>
            </a:endParaRPr>
          </a:p>
        </p:txBody>
      </p:sp>
    </p:spTree>
    <p:extLst>
      <p:ext uri="{BB962C8B-B14F-4D97-AF65-F5344CB8AC3E}">
        <p14:creationId xmlns:p14="http://schemas.microsoft.com/office/powerpoint/2010/main" val="3750456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646" y="305086"/>
            <a:ext cx="11835245" cy="6074931"/>
          </a:xfrm>
          <a:prstGeom prst="rect">
            <a:avLst/>
          </a:prstGeom>
        </p:spPr>
        <p:txBody>
          <a:bodyPr wrap="square">
            <a:spAutoFit/>
          </a:bodyPr>
          <a:lstStyle/>
          <a:p>
            <a:pPr>
              <a:lnSpc>
                <a:spcPct val="150000"/>
              </a:lnSpc>
            </a:pPr>
            <a:r>
              <a:rPr lang="en-US" b="1" dirty="0">
                <a:solidFill>
                  <a:srgbClr val="B1520F"/>
                </a:solidFill>
                <a:latin typeface="Helvetica Neue"/>
              </a:rPr>
              <a:t>Java Basic </a:t>
            </a:r>
            <a:r>
              <a:rPr lang="en-US" b="1" dirty="0" smtClean="0">
                <a:solidFill>
                  <a:srgbClr val="B1520F"/>
                </a:solidFill>
                <a:latin typeface="Helvetica Neue"/>
              </a:rPr>
              <a:t>Syntax</a:t>
            </a:r>
          </a:p>
          <a:p>
            <a:pPr>
              <a:lnSpc>
                <a:spcPct val="150000"/>
              </a:lnSpc>
            </a:pPr>
            <a:endParaRPr lang="en-US" b="1" dirty="0">
              <a:solidFill>
                <a:srgbClr val="B1520F"/>
              </a:solidFill>
              <a:latin typeface="Helvetica Neue"/>
            </a:endParaRPr>
          </a:p>
          <a:p>
            <a:pPr>
              <a:lnSpc>
                <a:spcPct val="150000"/>
              </a:lnSpc>
            </a:pPr>
            <a:r>
              <a:rPr lang="en-US" b="0" i="0" dirty="0" smtClean="0">
                <a:solidFill>
                  <a:srgbClr val="333333"/>
                </a:solidFill>
                <a:effectLst/>
                <a:latin typeface="Helvetica Neue"/>
              </a:rPr>
              <a:t>For Java programmer, it is very important to keep in mind about the following points.</a:t>
            </a:r>
          </a:p>
          <a:p>
            <a:pPr>
              <a:lnSpc>
                <a:spcPct val="150000"/>
              </a:lnSpc>
              <a:buFont typeface="Arial" panose="020B0604020202020204" pitchFamily="34" charset="0"/>
              <a:buChar char="•"/>
            </a:pPr>
            <a:r>
              <a:rPr lang="en-US" b="1" i="0" dirty="0" smtClean="0">
                <a:solidFill>
                  <a:srgbClr val="333333"/>
                </a:solidFill>
                <a:effectLst/>
                <a:latin typeface="Helvetica Neue"/>
              </a:rPr>
              <a:t>Case Sensitivity</a:t>
            </a:r>
            <a:r>
              <a:rPr lang="en-US" b="0" i="0" dirty="0" smtClean="0">
                <a:solidFill>
                  <a:srgbClr val="333333"/>
                </a:solidFill>
                <a:effectLst/>
                <a:latin typeface="Helvetica Neue"/>
              </a:rPr>
              <a:t> - Java is a case sensitive language, which means that the identifier Hello, hello,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HELLO. All are different in Java.</a:t>
            </a:r>
          </a:p>
          <a:p>
            <a:pPr>
              <a:lnSpc>
                <a:spcPct val="150000"/>
              </a:lnSpc>
              <a:buFont typeface="Arial" panose="020B0604020202020204" pitchFamily="34" charset="0"/>
              <a:buChar char="•"/>
            </a:pPr>
            <a:r>
              <a:rPr lang="en-US" b="1" i="0" dirty="0" smtClean="0">
                <a:solidFill>
                  <a:srgbClr val="333333"/>
                </a:solidFill>
                <a:effectLst/>
                <a:latin typeface="Helvetica Neue"/>
              </a:rPr>
              <a:t>Method Names</a:t>
            </a:r>
            <a:r>
              <a:rPr lang="en-US" b="0" i="0" dirty="0" smtClean="0">
                <a:solidFill>
                  <a:srgbClr val="333333"/>
                </a:solidFill>
                <a:effectLst/>
                <a:latin typeface="Helvetica Neue"/>
              </a:rPr>
              <a:t> - All the method names should start with a Lower Case letter.</a:t>
            </a:r>
            <a:br>
              <a:rPr lang="en-US" b="0" i="0" dirty="0" smtClean="0">
                <a:solidFill>
                  <a:srgbClr val="333333"/>
                </a:solidFill>
                <a:effectLst/>
                <a:latin typeface="Helvetica Neue"/>
              </a:rPr>
            </a:br>
            <a:r>
              <a:rPr lang="en-US" b="0" i="0" dirty="0" smtClean="0">
                <a:solidFill>
                  <a:srgbClr val="333333"/>
                </a:solidFill>
                <a:effectLst/>
                <a:latin typeface="Helvetica Neue"/>
              </a:rPr>
              <a:t>If several words are used to form the name of the method, then each first letter of inner word should be in Upper Case. [Lower </a:t>
            </a:r>
            <a:r>
              <a:rPr lang="en-US" dirty="0" err="1">
                <a:solidFill>
                  <a:srgbClr val="333333"/>
                </a:solidFill>
                <a:latin typeface="Helvetica Neue"/>
              </a:rPr>
              <a:t>c</a:t>
            </a:r>
            <a:r>
              <a:rPr lang="en-US" b="0" i="0" dirty="0" err="1" smtClean="0">
                <a:solidFill>
                  <a:srgbClr val="333333"/>
                </a:solidFill>
                <a:effectLst/>
                <a:latin typeface="Helvetica Neue"/>
              </a:rPr>
              <a:t>amelCase</a:t>
            </a:r>
            <a:r>
              <a:rPr lang="en-US" b="0" i="0" dirty="0" smtClean="0">
                <a:solidFill>
                  <a:srgbClr val="333333"/>
                </a:solidFill>
                <a:effectLst/>
                <a:latin typeface="Helvetica Neue"/>
              </a:rPr>
              <a:t>]  </a:t>
            </a:r>
            <a:r>
              <a:rPr lang="en-US" b="1" i="0" dirty="0" smtClean="0">
                <a:solidFill>
                  <a:srgbClr val="333333"/>
                </a:solidFill>
                <a:effectLst/>
                <a:latin typeface="Helvetica Neue"/>
              </a:rPr>
              <a:t>Example</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employeeRecords</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myMethodName</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employeeNumber</a:t>
            </a:r>
            <a:r>
              <a:rPr lang="en-US" b="0" i="0" dirty="0" smtClean="0">
                <a:solidFill>
                  <a:srgbClr val="333333"/>
                </a:solidFill>
                <a:effectLst/>
                <a:latin typeface="Helvetica Neue"/>
              </a:rPr>
              <a:t>() etc.</a:t>
            </a:r>
          </a:p>
          <a:p>
            <a:pPr>
              <a:lnSpc>
                <a:spcPct val="150000"/>
              </a:lnSpc>
              <a:buFont typeface="Arial" panose="020B0604020202020204" pitchFamily="34" charset="0"/>
              <a:buChar char="•"/>
            </a:pPr>
            <a:r>
              <a:rPr lang="en-US" b="1" i="0" dirty="0" smtClean="0">
                <a:solidFill>
                  <a:srgbClr val="333333"/>
                </a:solidFill>
                <a:effectLst/>
                <a:latin typeface="Helvetica Neue"/>
              </a:rPr>
              <a:t>Class Names</a:t>
            </a:r>
            <a:r>
              <a:rPr lang="en-US" b="0" i="0" dirty="0" smtClean="0">
                <a:solidFill>
                  <a:srgbClr val="333333"/>
                </a:solidFill>
                <a:effectLst/>
                <a:latin typeface="Helvetica Neue"/>
              </a:rPr>
              <a:t> - For all class names, the first letter should be in Uppercase</a:t>
            </a:r>
            <a:br>
              <a:rPr lang="en-US" b="0" i="0" dirty="0" smtClean="0">
                <a:solidFill>
                  <a:srgbClr val="333333"/>
                </a:solidFill>
                <a:effectLst/>
                <a:latin typeface="Helvetica Neue"/>
              </a:rPr>
            </a:br>
            <a:r>
              <a:rPr lang="en-US" b="0" i="0" dirty="0" smtClean="0">
                <a:solidFill>
                  <a:srgbClr val="333333"/>
                </a:solidFill>
                <a:effectLst/>
                <a:latin typeface="Helvetica Neue"/>
              </a:rPr>
              <a:t>If several words are used to form a name of the class, each inner word's first letter should be in Upper Case.</a:t>
            </a:r>
          </a:p>
          <a:p>
            <a:pPr>
              <a:lnSpc>
                <a:spcPct val="150000"/>
              </a:lnSpc>
            </a:pPr>
            <a:r>
              <a:rPr lang="en-US" dirty="0" smtClean="0">
                <a:solidFill>
                  <a:srgbClr val="333333"/>
                </a:solidFill>
                <a:latin typeface="Helvetica Neue"/>
              </a:rPr>
              <a:t>[</a:t>
            </a:r>
            <a:r>
              <a:rPr lang="en-US" dirty="0"/>
              <a:t>Upper Camel Case </a:t>
            </a:r>
            <a:r>
              <a:rPr lang="en-US" dirty="0" smtClean="0">
                <a:solidFill>
                  <a:srgbClr val="333333"/>
                </a:solidFill>
                <a:latin typeface="Helvetica Neue"/>
              </a:rPr>
              <a:t>] </a:t>
            </a:r>
            <a:r>
              <a:rPr lang="en-US" b="1" i="0" dirty="0" smtClean="0">
                <a:solidFill>
                  <a:srgbClr val="333333"/>
                </a:solidFill>
                <a:effectLst/>
                <a:latin typeface="Helvetica Neue"/>
              </a:rPr>
              <a:t>Examples</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MyJavaProgram</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MyThirdJavaProgram</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StudentRecords</a:t>
            </a:r>
            <a:r>
              <a:rPr lang="en-US" b="0" i="0" dirty="0" smtClean="0">
                <a:solidFill>
                  <a:srgbClr val="333333"/>
                </a:solidFill>
                <a:effectLst/>
                <a:latin typeface="Helvetica Neue"/>
              </a:rPr>
              <a:t> etc.</a:t>
            </a:r>
          </a:p>
          <a:p>
            <a:pPr>
              <a:lnSpc>
                <a:spcPct val="150000"/>
              </a:lnSpc>
              <a:buFont typeface="Arial" panose="020B0604020202020204" pitchFamily="34" charset="0"/>
              <a:buChar char="•"/>
            </a:pPr>
            <a:r>
              <a:rPr lang="en-US" b="1" i="0" dirty="0" smtClean="0">
                <a:solidFill>
                  <a:srgbClr val="333333"/>
                </a:solidFill>
                <a:effectLst/>
                <a:latin typeface="Helvetica Neue"/>
              </a:rPr>
              <a:t>public static void main(String </a:t>
            </a:r>
            <a:r>
              <a:rPr lang="en-US" b="1" i="0" dirty="0" err="1" smtClean="0">
                <a:solidFill>
                  <a:srgbClr val="333333"/>
                </a:solidFill>
                <a:effectLst/>
                <a:latin typeface="Helvetica Neue"/>
              </a:rPr>
              <a:t>args</a:t>
            </a:r>
            <a:r>
              <a:rPr lang="en-US" b="1" i="0" dirty="0" smtClean="0">
                <a:solidFill>
                  <a:srgbClr val="333333"/>
                </a:solidFill>
                <a:effectLst/>
                <a:latin typeface="Helvetica Neue"/>
              </a:rPr>
              <a:t>[])</a:t>
            </a:r>
            <a:r>
              <a:rPr lang="en-US" b="0" i="0" dirty="0" smtClean="0">
                <a:solidFill>
                  <a:srgbClr val="333333"/>
                </a:solidFill>
                <a:effectLst/>
                <a:latin typeface="Helvetica Neue"/>
              </a:rPr>
              <a:t>: Java program processing starts from the method main() which is a mandatory part of every Java program.</a:t>
            </a:r>
          </a:p>
        </p:txBody>
      </p:sp>
    </p:spTree>
    <p:extLst>
      <p:ext uri="{BB962C8B-B14F-4D97-AF65-F5344CB8AC3E}">
        <p14:creationId xmlns:p14="http://schemas.microsoft.com/office/powerpoint/2010/main" val="4228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0376" y="1079772"/>
            <a:ext cx="11682524" cy="300143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50000"/>
              </a:lnSpc>
              <a:spcBef>
                <a:spcPct val="0"/>
              </a:spcBef>
              <a:spcAft>
                <a:spcPct val="0"/>
              </a:spcAft>
              <a:buClrTx/>
              <a:buSzTx/>
              <a:tabLst/>
            </a:pPr>
            <a:r>
              <a:rPr lang="en-US" altLang="en-US" dirty="0" smtClean="0">
                <a:solidFill>
                  <a:srgbClr val="333333"/>
                </a:solidFill>
                <a:latin typeface="Helvetica Neue"/>
              </a:rPr>
              <a:t>What </a:t>
            </a:r>
            <a:r>
              <a:rPr lang="en-US" altLang="en-US" dirty="0">
                <a:solidFill>
                  <a:srgbClr val="333333"/>
                </a:solidFill>
                <a:latin typeface="Helvetica Neue"/>
              </a:rPr>
              <a:t>is JVM?</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JVM (Java Virtual Machine) is an abstract machine that enables your computer to run a Java program.</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When you run the Java program, Java compiler first compiles your Java code to bytecode. Then, the JVM translates bytecode into native machine code (set of instructions that a computer's CPU executes directly).</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Java is a platform-independent language. It's because when you write Java code, it's ultimately written for JVM but not your physical machine (computer). Since JVM ​executes the Java bytecode which is platform-independent, Java is platform-independent</a:t>
            </a:r>
            <a:r>
              <a:rPr lang="en-US" altLang="en-US" dirty="0" smtClean="0">
                <a:solidFill>
                  <a:srgbClr val="333333"/>
                </a:solidFill>
                <a:latin typeface="Helvetica Neue"/>
              </a:rPr>
              <a:t>.</a:t>
            </a:r>
            <a:r>
              <a:rPr lang="en-US" altLang="en-US" dirty="0">
                <a:solidFill>
                  <a:srgbClr val="333333"/>
                </a:solidFill>
                <a:latin typeface="Helvetica Neue"/>
              </a:rPr>
              <a:t>                                                                                                                          </a:t>
            </a:r>
          </a:p>
        </p:txBody>
      </p:sp>
    </p:spTree>
    <p:extLst>
      <p:ext uri="{BB962C8B-B14F-4D97-AF65-F5344CB8AC3E}">
        <p14:creationId xmlns:p14="http://schemas.microsoft.com/office/powerpoint/2010/main" val="95247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3" y="2571750"/>
            <a:ext cx="8572500"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7982" y="407611"/>
            <a:ext cx="5953991" cy="646331"/>
          </a:xfrm>
          <a:prstGeom prst="rect">
            <a:avLst/>
          </a:prstGeom>
          <a:noFill/>
        </p:spPr>
        <p:txBody>
          <a:bodyPr wrap="square" rtlCol="0">
            <a:spAutoFit/>
          </a:bodyPr>
          <a:lstStyle/>
          <a:p>
            <a:r>
              <a:rPr lang="en-US" altLang="en-US" b="1" dirty="0" smtClean="0">
                <a:solidFill>
                  <a:srgbClr val="333333"/>
                </a:solidFill>
                <a:latin typeface="Helvetica Neue"/>
              </a:rPr>
              <a:t>Java JDK, JRE and JVM</a:t>
            </a:r>
          </a:p>
          <a:p>
            <a:endParaRPr lang="en-US" dirty="0"/>
          </a:p>
        </p:txBody>
      </p:sp>
      <p:pic>
        <p:nvPicPr>
          <p:cNvPr id="8" name="Picture 2" descr="How does Java program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38" y="1103170"/>
            <a:ext cx="6705600" cy="8191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70464" y="1995057"/>
            <a:ext cx="1963881" cy="246221"/>
          </a:xfrm>
          <a:prstGeom prst="rect">
            <a:avLst/>
          </a:prstGeom>
          <a:noFill/>
        </p:spPr>
        <p:txBody>
          <a:bodyPr wrap="square" rtlCol="0">
            <a:spAutoFit/>
          </a:bodyPr>
          <a:lstStyle/>
          <a:p>
            <a:r>
              <a:rPr lang="en-US" altLang="en-US" sz="1000" dirty="0" smtClean="0">
                <a:solidFill>
                  <a:srgbClr val="333333"/>
                </a:solidFill>
                <a:latin typeface="Helvetica Neue"/>
              </a:rPr>
              <a:t>Working of Java Program</a:t>
            </a:r>
            <a:endParaRPr lang="en-US" sz="1000" dirty="0"/>
          </a:p>
        </p:txBody>
      </p:sp>
      <p:pic>
        <p:nvPicPr>
          <p:cNvPr id="4102" name="Picture 6" descr="Compile 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3484" y="593582"/>
            <a:ext cx="2219325"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86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081"/>
            <a:ext cx="12043064" cy="5078313"/>
          </a:xfrm>
          <a:prstGeom prst="rect">
            <a:avLst/>
          </a:prstGeom>
        </p:spPr>
        <p:txBody>
          <a:bodyPr wrap="square">
            <a:spAutoFit/>
          </a:bodyPr>
          <a:lstStyle/>
          <a:p>
            <a:pPr fontAlgn="base">
              <a:lnSpc>
                <a:spcPct val="150000"/>
              </a:lnSpc>
            </a:pPr>
            <a:r>
              <a:rPr lang="en-US" b="1" i="0" dirty="0" smtClean="0">
                <a:solidFill>
                  <a:srgbClr val="273239"/>
                </a:solidFill>
                <a:effectLst/>
                <a:latin typeface="urw-din"/>
              </a:rPr>
              <a:t>1</a:t>
            </a:r>
            <a:r>
              <a:rPr lang="en-US" dirty="0">
                <a:solidFill>
                  <a:srgbClr val="333333"/>
                </a:solidFill>
                <a:latin typeface="Helvetica Neue"/>
              </a:rPr>
              <a:t>. JDK (Java Development Kit) is a Kit that provides the environment to develop and execute(run) the Java program. JDK is a kit(or package) that includes two things</a:t>
            </a:r>
          </a:p>
          <a:p>
            <a:pPr lvl="1" fontAlgn="base">
              <a:lnSpc>
                <a:spcPct val="150000"/>
              </a:lnSpc>
              <a:buFont typeface="Arial" panose="020B0604020202020204" pitchFamily="34" charset="0"/>
              <a:buChar char="•"/>
            </a:pPr>
            <a:r>
              <a:rPr lang="en-US" dirty="0">
                <a:solidFill>
                  <a:srgbClr val="333333"/>
                </a:solidFill>
                <a:latin typeface="Helvetica Neue"/>
              </a:rPr>
              <a:t>Development Tools(to provide an environment to develop your java programs)</a:t>
            </a:r>
          </a:p>
          <a:p>
            <a:pPr lvl="1" fontAlgn="base">
              <a:lnSpc>
                <a:spcPct val="150000"/>
              </a:lnSpc>
              <a:buFont typeface="Arial" panose="020B0604020202020204" pitchFamily="34" charset="0"/>
              <a:buChar char="•"/>
            </a:pPr>
            <a:r>
              <a:rPr lang="en-US" dirty="0">
                <a:solidFill>
                  <a:srgbClr val="333333"/>
                </a:solidFill>
                <a:latin typeface="Helvetica Neue"/>
              </a:rPr>
              <a:t>JRE (to execute your java program).</a:t>
            </a:r>
            <a:br>
              <a:rPr lang="en-US" dirty="0">
                <a:solidFill>
                  <a:srgbClr val="333333"/>
                </a:solidFill>
                <a:latin typeface="Helvetica Neue"/>
              </a:rPr>
            </a:br>
            <a:r>
              <a:rPr lang="en-US" dirty="0">
                <a:solidFill>
                  <a:srgbClr val="333333"/>
                </a:solidFill>
                <a:latin typeface="Helvetica Neue"/>
              </a:rPr>
              <a:t> </a:t>
            </a:r>
          </a:p>
          <a:p>
            <a:pPr fontAlgn="base">
              <a:lnSpc>
                <a:spcPct val="150000"/>
              </a:lnSpc>
            </a:pPr>
            <a:r>
              <a:rPr lang="en-US" dirty="0">
                <a:solidFill>
                  <a:srgbClr val="333333"/>
                </a:solidFill>
                <a:latin typeface="Helvetica Neue"/>
              </a:rPr>
              <a:t>2. JRE (Java Runtime Environment) is an installation package that provides an environment to only run(not develop) the java program(or application)onto your machine. JRE is only used by those who only want to run Java programs that are end-users of your system.</a:t>
            </a:r>
            <a:br>
              <a:rPr lang="en-US" dirty="0">
                <a:solidFill>
                  <a:srgbClr val="333333"/>
                </a:solidFill>
                <a:latin typeface="Helvetica Neue"/>
              </a:rPr>
            </a:br>
            <a:r>
              <a:rPr lang="en-US" dirty="0">
                <a:solidFill>
                  <a:srgbClr val="333333"/>
                </a:solidFill>
                <a:latin typeface="Helvetica Neue"/>
              </a:rPr>
              <a:t> </a:t>
            </a:r>
          </a:p>
          <a:p>
            <a:pPr fontAlgn="base">
              <a:lnSpc>
                <a:spcPct val="150000"/>
              </a:lnSpc>
            </a:pPr>
            <a:r>
              <a:rPr lang="en-US" dirty="0">
                <a:solidFill>
                  <a:srgbClr val="333333"/>
                </a:solidFill>
                <a:latin typeface="Helvetica Neue"/>
              </a:rPr>
              <a:t>3. JVM (Java Virtual Machine) 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193464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135081"/>
            <a:ext cx="11991109" cy="6740307"/>
          </a:xfrm>
          <a:prstGeom prst="rect">
            <a:avLst/>
          </a:prstGeom>
        </p:spPr>
        <p:txBody>
          <a:bodyPr wrap="square">
            <a:spAutoFit/>
          </a:bodyPr>
          <a:lstStyle/>
          <a:p>
            <a:pPr>
              <a:lnSpc>
                <a:spcPct val="150000"/>
              </a:lnSpc>
            </a:pPr>
            <a:r>
              <a:rPr lang="en-US" b="1" dirty="0">
                <a:solidFill>
                  <a:srgbClr val="B1520F"/>
                </a:solidFill>
                <a:latin typeface="Helvetica Neue"/>
              </a:rPr>
              <a:t>Types of Computer Programming Languages</a:t>
            </a:r>
          </a:p>
          <a:p>
            <a:pPr algn="ctr">
              <a:lnSpc>
                <a:spcPct val="150000"/>
              </a:lnSpc>
            </a:pPr>
            <a:endParaRPr lang="en-US" b="1" i="0" dirty="0" smtClean="0">
              <a:solidFill>
                <a:srgbClr val="008080"/>
              </a:solidFill>
              <a:effectLst/>
              <a:latin typeface="Helvetica Neue"/>
            </a:endParaRPr>
          </a:p>
          <a:p>
            <a:pPr>
              <a:lnSpc>
                <a:spcPct val="150000"/>
              </a:lnSpc>
            </a:pPr>
            <a:r>
              <a:rPr lang="en-US" b="0" i="0" dirty="0" smtClean="0">
                <a:solidFill>
                  <a:srgbClr val="333333"/>
                </a:solidFill>
                <a:effectLst/>
                <a:latin typeface="Helvetica Neue"/>
              </a:rPr>
              <a:t>There are basically two types of computer programming languages given below:</a:t>
            </a:r>
          </a:p>
          <a:p>
            <a:pPr>
              <a:lnSpc>
                <a:spcPct val="150000"/>
              </a:lnSpc>
              <a:buFont typeface="+mj-lt"/>
              <a:buAutoNum type="arabicPeriod"/>
            </a:pPr>
            <a:r>
              <a:rPr lang="en-US" b="0" i="0" dirty="0" smtClean="0">
                <a:solidFill>
                  <a:srgbClr val="333333"/>
                </a:solidFill>
                <a:effectLst/>
                <a:latin typeface="Helvetica Neue"/>
              </a:rPr>
              <a:t>Low level language</a:t>
            </a:r>
          </a:p>
          <a:p>
            <a:pPr>
              <a:lnSpc>
                <a:spcPct val="150000"/>
              </a:lnSpc>
              <a:buFont typeface="+mj-lt"/>
              <a:buAutoNum type="arabicPeriod"/>
            </a:pPr>
            <a:r>
              <a:rPr lang="en-US" b="0" i="0" dirty="0" smtClean="0">
                <a:solidFill>
                  <a:srgbClr val="333333"/>
                </a:solidFill>
                <a:effectLst/>
                <a:latin typeface="Helvetica Neue"/>
              </a:rPr>
              <a:t>High level language</a:t>
            </a:r>
          </a:p>
          <a:p>
            <a:pPr>
              <a:lnSpc>
                <a:spcPct val="150000"/>
              </a:lnSpc>
              <a:buFont typeface="+mj-lt"/>
              <a:buAutoNum type="arabicPeriod"/>
            </a:pPr>
            <a:endParaRPr lang="en-US" b="0" i="0" dirty="0" smtClean="0">
              <a:solidFill>
                <a:srgbClr val="333333"/>
              </a:solidFill>
              <a:effectLst/>
              <a:latin typeface="Helvetica Neue"/>
            </a:endParaRPr>
          </a:p>
          <a:p>
            <a:pPr>
              <a:lnSpc>
                <a:spcPct val="150000"/>
              </a:lnSpc>
            </a:pPr>
            <a:r>
              <a:rPr lang="en-US" b="1" i="0" dirty="0" smtClean="0">
                <a:solidFill>
                  <a:srgbClr val="B1520F"/>
                </a:solidFill>
                <a:effectLst/>
                <a:latin typeface="Helvetica Neue"/>
              </a:rPr>
              <a:t>Low Level Languages</a:t>
            </a:r>
          </a:p>
          <a:p>
            <a:pPr>
              <a:lnSpc>
                <a:spcPct val="150000"/>
              </a:lnSpc>
            </a:pPr>
            <a:r>
              <a:rPr lang="en-US" b="0" i="0" dirty="0" smtClean="0">
                <a:solidFill>
                  <a:srgbClr val="333333"/>
                </a:solidFill>
                <a:effectLst/>
                <a:latin typeface="Helvetica Neue"/>
              </a:rPr>
              <a:t>The programming languages that are very close to machine code (0s and 1s) are called low-level programming languages.</a:t>
            </a:r>
          </a:p>
          <a:p>
            <a:pPr>
              <a:lnSpc>
                <a:spcPct val="150000"/>
              </a:lnSpc>
            </a:pPr>
            <a:r>
              <a:rPr lang="en-US" b="0" i="0" dirty="0" smtClean="0">
                <a:solidFill>
                  <a:srgbClr val="333333"/>
                </a:solidFill>
                <a:effectLst/>
                <a:latin typeface="Helvetica Neue"/>
              </a:rPr>
              <a:t>The program instructions written in these languages are in binary form.</a:t>
            </a:r>
          </a:p>
          <a:p>
            <a:pPr>
              <a:lnSpc>
                <a:spcPct val="150000"/>
              </a:lnSpc>
            </a:pPr>
            <a:r>
              <a:rPr lang="en-US" b="0" i="0" dirty="0" smtClean="0">
                <a:solidFill>
                  <a:srgbClr val="333333"/>
                </a:solidFill>
                <a:effectLst/>
                <a:latin typeface="Helvetica Neue"/>
              </a:rPr>
              <a:t>The examples of low-level languages are:</a:t>
            </a:r>
          </a:p>
          <a:p>
            <a:pPr>
              <a:lnSpc>
                <a:spcPct val="150000"/>
              </a:lnSpc>
              <a:buFont typeface="Arial" panose="020B0604020202020204" pitchFamily="34" charset="0"/>
              <a:buChar char="•"/>
            </a:pPr>
            <a:r>
              <a:rPr lang="en-US" b="1" dirty="0" smtClean="0">
                <a:solidFill>
                  <a:srgbClr val="B1520F"/>
                </a:solidFill>
                <a:latin typeface="Helvetica Neue"/>
              </a:rPr>
              <a:t>Machine </a:t>
            </a:r>
            <a:r>
              <a:rPr lang="en-US" b="1" dirty="0">
                <a:solidFill>
                  <a:srgbClr val="B1520F"/>
                </a:solidFill>
                <a:latin typeface="Helvetica Neue"/>
              </a:rPr>
              <a:t>language</a:t>
            </a:r>
          </a:p>
          <a:p>
            <a:pPr>
              <a:lnSpc>
                <a:spcPct val="150000"/>
              </a:lnSpc>
              <a:buFont typeface="Arial" panose="020B0604020202020204" pitchFamily="34" charset="0"/>
              <a:buChar char="•"/>
            </a:pPr>
            <a:r>
              <a:rPr lang="en-US" b="1" dirty="0" smtClean="0">
                <a:solidFill>
                  <a:srgbClr val="B1520F"/>
                </a:solidFill>
                <a:latin typeface="Helvetica Neue"/>
              </a:rPr>
              <a:t>Assembly </a:t>
            </a:r>
            <a:r>
              <a:rPr lang="en-US" b="1" dirty="0">
                <a:solidFill>
                  <a:srgbClr val="B1520F"/>
                </a:solidFill>
                <a:latin typeface="Helvetica Neue"/>
              </a:rPr>
              <a:t>language</a:t>
            </a:r>
          </a:p>
          <a:p>
            <a:pPr>
              <a:lnSpc>
                <a:spcPct val="150000"/>
              </a:lnSpc>
              <a:buFont typeface="Arial" panose="020B0604020202020204" pitchFamily="34" charset="0"/>
              <a:buChar char="•"/>
            </a:pPr>
            <a:endParaRPr lang="en-US" b="0" i="0" dirty="0" smtClean="0">
              <a:solidFill>
                <a:srgbClr val="333333"/>
              </a:solidFill>
              <a:effectLst/>
              <a:latin typeface="Helvetica Neue"/>
            </a:endParaRPr>
          </a:p>
          <a:p>
            <a:pPr>
              <a:lnSpc>
                <a:spcPct val="150000"/>
              </a:lnSpc>
            </a:pPr>
            <a:endParaRPr lang="en-US" dirty="0"/>
          </a:p>
          <a:p>
            <a:pPr>
              <a:lnSpc>
                <a:spcPct val="150000"/>
              </a:lnSpc>
            </a:pPr>
            <a:endParaRPr lang="en-US" b="0" i="0" dirty="0">
              <a:solidFill>
                <a:srgbClr val="333333"/>
              </a:solidFill>
              <a:effectLst/>
              <a:latin typeface="Helvetica Neue"/>
            </a:endParaRPr>
          </a:p>
        </p:txBody>
      </p:sp>
    </p:spTree>
    <p:extLst>
      <p:ext uri="{BB962C8B-B14F-4D97-AF65-F5344CB8AC3E}">
        <p14:creationId xmlns:p14="http://schemas.microsoft.com/office/powerpoint/2010/main" val="3624439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8805" y="-1"/>
            <a:ext cx="11781131" cy="7017306"/>
          </a:xfrm>
          <a:prstGeom prst="rect">
            <a:avLst/>
          </a:prstGeom>
        </p:spPr>
        <p:txBody>
          <a:bodyPr wrap="square">
            <a:spAutoFit/>
          </a:bodyPr>
          <a:lstStyle/>
          <a:p>
            <a:r>
              <a:rPr lang="en-US" b="1" dirty="0">
                <a:solidFill>
                  <a:srgbClr val="B1520F"/>
                </a:solidFill>
                <a:latin typeface="Helvetica Neue"/>
              </a:rPr>
              <a:t>Java Primitive Data Types</a:t>
            </a:r>
          </a:p>
          <a:p>
            <a:endParaRPr lang="en-US" dirty="0">
              <a:solidFill>
                <a:srgbClr val="333333"/>
              </a:solidFill>
              <a:latin typeface="Helvetica Neue"/>
            </a:endParaRPr>
          </a:p>
          <a:p>
            <a:pPr marL="285750" indent="-285750">
              <a:buFont typeface="Arial" panose="020B0604020202020204" pitchFamily="34" charset="0"/>
              <a:buChar char="•"/>
            </a:pPr>
            <a:r>
              <a:rPr lang="en-US" dirty="0">
                <a:solidFill>
                  <a:srgbClr val="333333"/>
                </a:solidFill>
                <a:latin typeface="Helvetica Neue"/>
              </a:rPr>
              <a:t>Data types specify the type of data that can be stored inside variables in Java.</a:t>
            </a:r>
          </a:p>
          <a:p>
            <a:pPr marL="285750" indent="-285750">
              <a:lnSpc>
                <a:spcPct val="150000"/>
              </a:lnSpc>
              <a:buFont typeface="Arial" panose="020B0604020202020204" pitchFamily="34" charset="0"/>
              <a:buChar char="•"/>
            </a:pPr>
            <a:r>
              <a:rPr lang="en-US" dirty="0">
                <a:solidFill>
                  <a:srgbClr val="333333"/>
                </a:solidFill>
                <a:latin typeface="Helvetica Neue"/>
              </a:rPr>
              <a:t>Java is a statically-typed language. This means that all variables must be declared before they can be used.</a:t>
            </a:r>
          </a:p>
          <a:p>
            <a:endParaRPr lang="en-US" dirty="0">
              <a:solidFill>
                <a:srgbClr val="333333"/>
              </a:solidFill>
              <a:latin typeface="Helvetica Neue"/>
            </a:endParaRPr>
          </a:p>
          <a:p>
            <a:r>
              <a:rPr lang="en-US" dirty="0">
                <a:solidFill>
                  <a:srgbClr val="333333"/>
                </a:solidFill>
                <a:latin typeface="Helvetica Neue"/>
              </a:rPr>
              <a:t>Java defines the following eight primitive data types:</a:t>
            </a:r>
          </a:p>
          <a:p>
            <a:pPr lvl="1">
              <a:buFont typeface="+mj-lt"/>
              <a:buAutoNum type="arabicPeriod"/>
            </a:pPr>
            <a:r>
              <a:rPr lang="en-US" dirty="0" err="1">
                <a:solidFill>
                  <a:srgbClr val="333333"/>
                </a:solidFill>
                <a:latin typeface="Helvetica Neue"/>
              </a:rPr>
              <a:t>boolean</a:t>
            </a:r>
            <a:endParaRPr lang="en-US" dirty="0">
              <a:solidFill>
                <a:srgbClr val="333333"/>
              </a:solidFill>
              <a:latin typeface="Helvetica Neue"/>
            </a:endParaRPr>
          </a:p>
          <a:p>
            <a:pPr lvl="1">
              <a:buFont typeface="+mj-lt"/>
              <a:buAutoNum type="arabicPeriod"/>
            </a:pPr>
            <a:r>
              <a:rPr lang="en-US" dirty="0" smtClean="0">
                <a:solidFill>
                  <a:srgbClr val="333333"/>
                </a:solidFill>
                <a:latin typeface="Helvetica Neue"/>
              </a:rPr>
              <a:t>byte</a:t>
            </a:r>
            <a:endParaRPr lang="en-US" dirty="0">
              <a:solidFill>
                <a:srgbClr val="333333"/>
              </a:solidFill>
              <a:latin typeface="Helvetica Neue"/>
            </a:endParaRPr>
          </a:p>
          <a:p>
            <a:pPr lvl="1">
              <a:buFont typeface="+mj-lt"/>
              <a:buAutoNum type="arabicPeriod"/>
            </a:pPr>
            <a:r>
              <a:rPr lang="en-US" dirty="0">
                <a:solidFill>
                  <a:srgbClr val="333333"/>
                </a:solidFill>
                <a:latin typeface="Helvetica Neue"/>
              </a:rPr>
              <a:t>short</a:t>
            </a:r>
          </a:p>
          <a:p>
            <a:pPr lvl="1">
              <a:buFont typeface="+mj-lt"/>
              <a:buAutoNum type="arabicPeriod"/>
            </a:pPr>
            <a:r>
              <a:rPr lang="en-US" dirty="0" err="1" smtClean="0">
                <a:solidFill>
                  <a:srgbClr val="333333"/>
                </a:solidFill>
                <a:latin typeface="Helvetica Neue"/>
              </a:rPr>
              <a:t>int</a:t>
            </a:r>
            <a:endParaRPr lang="en-US" dirty="0">
              <a:solidFill>
                <a:srgbClr val="333333"/>
              </a:solidFill>
              <a:latin typeface="Helvetica Neue"/>
            </a:endParaRPr>
          </a:p>
          <a:p>
            <a:pPr lvl="1">
              <a:buFont typeface="+mj-lt"/>
              <a:buAutoNum type="arabicPeriod"/>
            </a:pPr>
            <a:r>
              <a:rPr lang="en-US" dirty="0">
                <a:solidFill>
                  <a:srgbClr val="333333"/>
                </a:solidFill>
                <a:latin typeface="Helvetica Neue"/>
              </a:rPr>
              <a:t>long</a:t>
            </a:r>
          </a:p>
          <a:p>
            <a:pPr lvl="1">
              <a:buFont typeface="+mj-lt"/>
              <a:buAutoNum type="arabicPeriod"/>
            </a:pPr>
            <a:r>
              <a:rPr lang="en-US" dirty="0">
                <a:solidFill>
                  <a:srgbClr val="333333"/>
                </a:solidFill>
                <a:latin typeface="Helvetica Neue"/>
              </a:rPr>
              <a:t>Double</a:t>
            </a:r>
            <a:endParaRPr lang="en-US" dirty="0" smtClean="0">
              <a:solidFill>
                <a:srgbClr val="333333"/>
              </a:solidFill>
              <a:latin typeface="Helvetica Neue"/>
            </a:endParaRPr>
          </a:p>
          <a:p>
            <a:pPr lvl="1">
              <a:buFont typeface="+mj-lt"/>
              <a:buAutoNum type="arabicPeriod"/>
            </a:pPr>
            <a:r>
              <a:rPr lang="en-US" dirty="0" smtClean="0">
                <a:solidFill>
                  <a:srgbClr val="333333"/>
                </a:solidFill>
                <a:latin typeface="Helvetica Neue"/>
              </a:rPr>
              <a:t>float</a:t>
            </a:r>
            <a:endParaRPr lang="en-US" dirty="0">
              <a:solidFill>
                <a:srgbClr val="333333"/>
              </a:solidFill>
              <a:latin typeface="Helvetica Neue"/>
            </a:endParaRPr>
          </a:p>
          <a:p>
            <a:pPr lvl="1">
              <a:buFont typeface="+mj-lt"/>
              <a:buAutoNum type="arabicPeriod"/>
            </a:pPr>
            <a:r>
              <a:rPr lang="en-US" dirty="0" smtClean="0">
                <a:solidFill>
                  <a:srgbClr val="333333"/>
                </a:solidFill>
                <a:latin typeface="Helvetica Neue"/>
              </a:rPr>
              <a:t>Char</a:t>
            </a:r>
          </a:p>
          <a:p>
            <a:pPr>
              <a:lnSpc>
                <a:spcPct val="150000"/>
              </a:lnSpc>
            </a:pPr>
            <a:r>
              <a:rPr lang="en-US" dirty="0" smtClean="0">
                <a:solidFill>
                  <a:srgbClr val="333333"/>
                </a:solidFill>
                <a:latin typeface="Helvetica Neue"/>
              </a:rPr>
              <a:t>The </a:t>
            </a:r>
            <a:r>
              <a:rPr lang="en-US" dirty="0">
                <a:solidFill>
                  <a:srgbClr val="333333"/>
                </a:solidFill>
                <a:latin typeface="Helvetica Neue"/>
              </a:rPr>
              <a:t>primitive data types are also commonly referred to as simple types. These can be put in the following four groups </a:t>
            </a:r>
            <a:r>
              <a:rPr lang="en-US" dirty="0" smtClean="0">
                <a:solidFill>
                  <a:srgbClr val="333333"/>
                </a:solidFill>
                <a:latin typeface="Helvetica Neue"/>
              </a:rPr>
              <a:t>:</a:t>
            </a:r>
          </a:p>
          <a:p>
            <a:pPr>
              <a:lnSpc>
                <a:spcPct val="150000"/>
              </a:lnSpc>
              <a:buFont typeface="+mj-lt"/>
              <a:buAutoNum type="arabicPeriod"/>
            </a:pPr>
            <a:r>
              <a:rPr lang="en-US" dirty="0" smtClean="0">
                <a:solidFill>
                  <a:srgbClr val="333333"/>
                </a:solidFill>
                <a:latin typeface="Helvetica Neue"/>
              </a:rPr>
              <a:t>Integers</a:t>
            </a:r>
            <a:r>
              <a:rPr lang="en-US" dirty="0">
                <a:solidFill>
                  <a:srgbClr val="333333"/>
                </a:solidFill>
                <a:latin typeface="Helvetica Neue"/>
              </a:rPr>
              <a:t> - This group included byte, short, </a:t>
            </a:r>
            <a:r>
              <a:rPr lang="en-US" dirty="0" err="1">
                <a:solidFill>
                  <a:srgbClr val="333333"/>
                </a:solidFill>
                <a:latin typeface="Helvetica Neue"/>
              </a:rPr>
              <a:t>int</a:t>
            </a:r>
            <a:r>
              <a:rPr lang="en-US" dirty="0">
                <a:solidFill>
                  <a:srgbClr val="333333"/>
                </a:solidFill>
                <a:latin typeface="Helvetica Neue"/>
              </a:rPr>
              <a:t>, and long, which are for whole-valued signed numbers.</a:t>
            </a:r>
          </a:p>
          <a:p>
            <a:pPr>
              <a:lnSpc>
                <a:spcPct val="150000"/>
              </a:lnSpc>
              <a:buFont typeface="+mj-lt"/>
              <a:buAutoNum type="arabicPeriod"/>
            </a:pPr>
            <a:r>
              <a:rPr lang="en-US" dirty="0">
                <a:solidFill>
                  <a:srgbClr val="333333"/>
                </a:solidFill>
                <a:latin typeface="Helvetica Neue"/>
              </a:rPr>
              <a:t>Floating-Point numbers - This group includes float and double, these represent the numbers with fractional precision.</a:t>
            </a:r>
          </a:p>
          <a:p>
            <a:pPr>
              <a:lnSpc>
                <a:spcPct val="150000"/>
              </a:lnSpc>
              <a:buFont typeface="+mj-lt"/>
              <a:buAutoNum type="arabicPeriod"/>
            </a:pPr>
            <a:r>
              <a:rPr lang="en-US" dirty="0">
                <a:solidFill>
                  <a:srgbClr val="333333"/>
                </a:solidFill>
                <a:latin typeface="Helvetica Neue"/>
              </a:rPr>
              <a:t>Characters - This group includes char, which represents the symbols in a character set, like letters and numbers.</a:t>
            </a:r>
          </a:p>
          <a:p>
            <a:pPr>
              <a:lnSpc>
                <a:spcPct val="150000"/>
              </a:lnSpc>
              <a:buFont typeface="+mj-lt"/>
              <a:buAutoNum type="arabicPeriod"/>
            </a:pPr>
            <a:r>
              <a:rPr lang="en-US" dirty="0">
                <a:solidFill>
                  <a:srgbClr val="333333"/>
                </a:solidFill>
                <a:latin typeface="Helvetica Neue"/>
              </a:rPr>
              <a:t>Booleans - This group includes </a:t>
            </a:r>
            <a:r>
              <a:rPr lang="en-US" dirty="0" err="1">
                <a:solidFill>
                  <a:srgbClr val="333333"/>
                </a:solidFill>
                <a:latin typeface="Helvetica Neue"/>
              </a:rPr>
              <a:t>boolean</a:t>
            </a:r>
            <a:r>
              <a:rPr lang="en-US" dirty="0">
                <a:solidFill>
                  <a:srgbClr val="333333"/>
                </a:solidFill>
                <a:latin typeface="Helvetica Neue"/>
              </a:rPr>
              <a:t>, which is a special type for representing the true/false values.</a:t>
            </a:r>
          </a:p>
        </p:txBody>
      </p:sp>
    </p:spTree>
    <p:extLst>
      <p:ext uri="{BB962C8B-B14F-4D97-AF65-F5344CB8AC3E}">
        <p14:creationId xmlns:p14="http://schemas.microsoft.com/office/powerpoint/2010/main" val="369403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885" y="127288"/>
            <a:ext cx="11861224" cy="7101462"/>
          </a:xfrm>
          <a:prstGeom prst="rect">
            <a:avLst/>
          </a:prstGeom>
        </p:spPr>
      </p:pic>
    </p:spTree>
    <p:extLst>
      <p:ext uri="{BB962C8B-B14F-4D97-AF65-F5344CB8AC3E}">
        <p14:creationId xmlns:p14="http://schemas.microsoft.com/office/powerpoint/2010/main" val="2655220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554" y="100352"/>
            <a:ext cx="9299864" cy="6607254"/>
          </a:xfrm>
          <a:prstGeom prst="rect">
            <a:avLst/>
          </a:prstGeom>
        </p:spPr>
      </p:pic>
    </p:spTree>
    <p:extLst>
      <p:ext uri="{BB962C8B-B14F-4D97-AF65-F5344CB8AC3E}">
        <p14:creationId xmlns:p14="http://schemas.microsoft.com/office/powerpoint/2010/main" val="3956808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603" y="107301"/>
            <a:ext cx="9164780" cy="6580118"/>
          </a:xfrm>
          <a:prstGeom prst="rect">
            <a:avLst/>
          </a:prstGeom>
        </p:spPr>
      </p:pic>
    </p:spTree>
    <p:extLst>
      <p:ext uri="{BB962C8B-B14F-4D97-AF65-F5344CB8AC3E}">
        <p14:creationId xmlns:p14="http://schemas.microsoft.com/office/powerpoint/2010/main" val="4175637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170" y="0"/>
            <a:ext cx="8978612" cy="6675587"/>
          </a:xfrm>
          <a:prstGeom prst="rect">
            <a:avLst/>
          </a:prstGeom>
        </p:spPr>
      </p:pic>
    </p:spTree>
    <p:extLst>
      <p:ext uri="{BB962C8B-B14F-4D97-AF65-F5344CB8AC3E}">
        <p14:creationId xmlns:p14="http://schemas.microsoft.com/office/powerpoint/2010/main" val="1289755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0164" y="131880"/>
            <a:ext cx="8406245" cy="6668695"/>
          </a:xfrm>
          <a:prstGeom prst="rect">
            <a:avLst/>
          </a:prstGeom>
        </p:spPr>
      </p:pic>
    </p:spTree>
    <p:extLst>
      <p:ext uri="{BB962C8B-B14F-4D97-AF65-F5344CB8AC3E}">
        <p14:creationId xmlns:p14="http://schemas.microsoft.com/office/powerpoint/2010/main" val="2226033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2118" y="308324"/>
            <a:ext cx="9985664" cy="6434425"/>
          </a:xfrm>
          <a:prstGeom prst="rect">
            <a:avLst/>
          </a:prstGeom>
        </p:spPr>
      </p:pic>
    </p:spTree>
    <p:extLst>
      <p:ext uri="{BB962C8B-B14F-4D97-AF65-F5344CB8AC3E}">
        <p14:creationId xmlns:p14="http://schemas.microsoft.com/office/powerpoint/2010/main" val="3919951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101" y="268864"/>
            <a:ext cx="9938472" cy="6567118"/>
          </a:xfrm>
          <a:prstGeom prst="rect">
            <a:avLst/>
          </a:prstGeom>
        </p:spPr>
      </p:pic>
    </p:spTree>
    <p:extLst>
      <p:ext uri="{BB962C8B-B14F-4D97-AF65-F5344CB8AC3E}">
        <p14:creationId xmlns:p14="http://schemas.microsoft.com/office/powerpoint/2010/main" val="971898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856" y="283585"/>
            <a:ext cx="9111961" cy="6453436"/>
          </a:xfrm>
          <a:prstGeom prst="rect">
            <a:avLst/>
          </a:prstGeom>
        </p:spPr>
      </p:pic>
    </p:spTree>
    <p:extLst>
      <p:ext uri="{BB962C8B-B14F-4D97-AF65-F5344CB8AC3E}">
        <p14:creationId xmlns:p14="http://schemas.microsoft.com/office/powerpoint/2010/main" val="432988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362" y="216476"/>
            <a:ext cx="8557347" cy="6506413"/>
          </a:xfrm>
          <a:prstGeom prst="rect">
            <a:avLst/>
          </a:prstGeom>
        </p:spPr>
      </p:pic>
    </p:spTree>
    <p:extLst>
      <p:ext uri="{BB962C8B-B14F-4D97-AF65-F5344CB8AC3E}">
        <p14:creationId xmlns:p14="http://schemas.microsoft.com/office/powerpoint/2010/main" val="3313200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 y="1"/>
            <a:ext cx="11918373" cy="6324808"/>
          </a:xfrm>
          <a:prstGeom prst="rect">
            <a:avLst/>
          </a:prstGeom>
        </p:spPr>
        <p:txBody>
          <a:bodyPr wrap="square">
            <a:spAutoFit/>
          </a:bodyPr>
          <a:lstStyle/>
          <a:p>
            <a:pPr>
              <a:lnSpc>
                <a:spcPct val="150000"/>
              </a:lnSpc>
            </a:pPr>
            <a:r>
              <a:rPr lang="en-US" b="1" i="0" dirty="0" smtClean="0">
                <a:solidFill>
                  <a:srgbClr val="B1520F"/>
                </a:solidFill>
                <a:effectLst/>
                <a:latin typeface="Helvetica Neue"/>
              </a:rPr>
              <a:t>Machine Language</a:t>
            </a:r>
          </a:p>
          <a:p>
            <a:pPr>
              <a:lnSpc>
                <a:spcPct val="150000"/>
              </a:lnSpc>
            </a:pPr>
            <a:r>
              <a:rPr lang="en-US" b="0" i="0" dirty="0" smtClean="0">
                <a:solidFill>
                  <a:srgbClr val="333333"/>
                </a:solidFill>
                <a:effectLst/>
                <a:latin typeface="Helvetica Neue"/>
              </a:rPr>
              <a:t>The instructions in binary form, which can be directly understood by the computer (</a:t>
            </a:r>
            <a:r>
              <a:rPr lang="en-US" b="0" i="0" u="none" strike="noStrike" dirty="0" smtClean="0">
                <a:solidFill>
                  <a:srgbClr val="0088CC"/>
                </a:solidFill>
                <a:effectLst/>
                <a:latin typeface="Helvetica Neue"/>
                <a:hlinkClick r:id="rId2"/>
              </a:rPr>
              <a:t>CPU</a:t>
            </a:r>
            <a:r>
              <a:rPr lang="en-US" b="0" i="0" dirty="0" smtClean="0">
                <a:solidFill>
                  <a:srgbClr val="333333"/>
                </a:solidFill>
                <a:effectLst/>
                <a:latin typeface="Helvetica Neue"/>
              </a:rPr>
              <a:t>) without translating them, is called a machine language or machine code.</a:t>
            </a:r>
          </a:p>
          <a:p>
            <a:pPr>
              <a:lnSpc>
                <a:spcPct val="150000"/>
              </a:lnSpc>
            </a:pPr>
            <a:r>
              <a:rPr lang="en-US" b="0" i="0" dirty="0" smtClean="0">
                <a:solidFill>
                  <a:srgbClr val="333333"/>
                </a:solidFill>
                <a:effectLst/>
                <a:latin typeface="Helvetica Neue"/>
              </a:rPr>
              <a:t>Machine language is also known as first generation of programming language. Machine language is the fundamental language of the computer and the program instructions in this language is in the binary form (that is 0's and 1's).</a:t>
            </a:r>
          </a:p>
          <a:p>
            <a:pPr>
              <a:lnSpc>
                <a:spcPct val="150000"/>
              </a:lnSpc>
            </a:pPr>
            <a:endParaRPr lang="en-US" dirty="0" smtClean="0">
              <a:solidFill>
                <a:srgbClr val="333333"/>
              </a:solidFill>
              <a:latin typeface="Helvetica Neue"/>
            </a:endParaRPr>
          </a:p>
          <a:p>
            <a:pPr>
              <a:lnSpc>
                <a:spcPct val="150000"/>
              </a:lnSpc>
            </a:pPr>
            <a:r>
              <a:rPr lang="en-US" b="1" dirty="0" smtClean="0">
                <a:solidFill>
                  <a:srgbClr val="B1520F"/>
                </a:solidFill>
                <a:latin typeface="Helvetica Neue"/>
              </a:rPr>
              <a:t>Assembly Language</a:t>
            </a:r>
          </a:p>
          <a:p>
            <a:pPr>
              <a:lnSpc>
                <a:spcPct val="150000"/>
              </a:lnSpc>
            </a:pPr>
            <a:r>
              <a:rPr lang="en-US" dirty="0">
                <a:solidFill>
                  <a:srgbClr val="333333"/>
                </a:solidFill>
                <a:latin typeface="Helvetica Neue"/>
              </a:rPr>
              <a:t>It is another low-level programming language because the program instructions written in this language are close to machine language. Assembly language is also known as second generation of programming language.</a:t>
            </a:r>
          </a:p>
          <a:p>
            <a:pPr>
              <a:lnSpc>
                <a:spcPct val="150000"/>
              </a:lnSpc>
            </a:pPr>
            <a:r>
              <a:rPr lang="en-US" dirty="0">
                <a:solidFill>
                  <a:srgbClr val="333333"/>
                </a:solidFill>
                <a:latin typeface="Helvetica Neue"/>
              </a:rPr>
              <a:t>With assembly language, a programmer writes instructions using symbolic instruction code instead of binary codes.</a:t>
            </a:r>
          </a:p>
          <a:p>
            <a:pPr>
              <a:lnSpc>
                <a:spcPct val="150000"/>
              </a:lnSpc>
            </a:pPr>
            <a:r>
              <a:rPr lang="en-US" dirty="0">
                <a:solidFill>
                  <a:srgbClr val="333333"/>
                </a:solidFill>
                <a:latin typeface="Helvetica Neue"/>
              </a:rPr>
              <a:t>Symbolic codes are meaningful abbreviations such as SUB is used for substation operation, MUL for multiply operation and so on. Therefore this language is also called the low-level symbolic language.</a:t>
            </a:r>
          </a:p>
          <a:p>
            <a:pPr>
              <a:lnSpc>
                <a:spcPct val="150000"/>
              </a:lnSpc>
            </a:pPr>
            <a:r>
              <a:rPr lang="en-US" dirty="0">
                <a:solidFill>
                  <a:srgbClr val="333333"/>
                </a:solidFill>
                <a:latin typeface="Helvetica Neue"/>
              </a:rPr>
              <a:t>The set of program instructions written in assembly language are also called as mnemonic code.</a:t>
            </a:r>
          </a:p>
          <a:p>
            <a:pPr>
              <a:lnSpc>
                <a:spcPct val="150000"/>
              </a:lnSpc>
            </a:pPr>
            <a:r>
              <a:rPr lang="en-US" dirty="0">
                <a:solidFill>
                  <a:srgbClr val="333333"/>
                </a:solidFill>
                <a:latin typeface="Helvetica Neue"/>
              </a:rPr>
              <a:t>Assembly language provides facilities for controlling the hardware.</a:t>
            </a:r>
          </a:p>
        </p:txBody>
      </p:sp>
    </p:spTree>
    <p:extLst>
      <p:ext uri="{BB962C8B-B14F-4D97-AF65-F5344CB8AC3E}">
        <p14:creationId xmlns:p14="http://schemas.microsoft.com/office/powerpoint/2010/main" val="503864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750" y="282285"/>
            <a:ext cx="11097982" cy="3458441"/>
          </a:xfrm>
          <a:prstGeom prst="rect">
            <a:avLst/>
          </a:prstGeom>
        </p:spPr>
      </p:pic>
    </p:spTree>
    <p:extLst>
      <p:ext uri="{BB962C8B-B14F-4D97-AF65-F5344CB8AC3E}">
        <p14:creationId xmlns:p14="http://schemas.microsoft.com/office/powerpoint/2010/main" val="2254900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35" y="182849"/>
            <a:ext cx="11707091" cy="6324808"/>
          </a:xfrm>
          <a:prstGeom prst="rect">
            <a:avLst/>
          </a:prstGeom>
        </p:spPr>
        <p:txBody>
          <a:bodyPr wrap="square">
            <a:spAutoFit/>
          </a:bodyPr>
          <a:lstStyle/>
          <a:p>
            <a:r>
              <a:rPr lang="en-US" b="1" dirty="0">
                <a:solidFill>
                  <a:srgbClr val="B1520F"/>
                </a:solidFill>
                <a:latin typeface="Helvetica Neue"/>
              </a:rPr>
              <a:t>Java Variables and </a:t>
            </a:r>
            <a:r>
              <a:rPr lang="en-US" b="1" dirty="0" smtClean="0">
                <a:solidFill>
                  <a:srgbClr val="B1520F"/>
                </a:solidFill>
                <a:latin typeface="Helvetica Neue"/>
              </a:rPr>
              <a:t>Literals:</a:t>
            </a:r>
          </a:p>
          <a:p>
            <a:endParaRPr lang="en-US" dirty="0" smtClean="0">
              <a:solidFill>
                <a:srgbClr val="333333"/>
              </a:solidFill>
              <a:latin typeface="Helvetica Neue"/>
            </a:endParaRPr>
          </a:p>
          <a:p>
            <a:r>
              <a:rPr lang="en-US" dirty="0" smtClean="0">
                <a:solidFill>
                  <a:srgbClr val="333333"/>
                </a:solidFill>
                <a:latin typeface="Helvetica Neue"/>
              </a:rPr>
              <a:t>Java Variables:  A </a:t>
            </a:r>
            <a:r>
              <a:rPr lang="en-US" dirty="0">
                <a:solidFill>
                  <a:srgbClr val="333333"/>
                </a:solidFill>
                <a:latin typeface="Helvetica Neue"/>
              </a:rPr>
              <a:t>variable is a location in memory (storage area) to hold data.</a:t>
            </a:r>
          </a:p>
          <a:p>
            <a:endParaRPr lang="en-US" dirty="0">
              <a:solidFill>
                <a:srgbClr val="333333"/>
              </a:solidFill>
              <a:latin typeface="Helvetica Neue"/>
            </a:endParaRPr>
          </a:p>
          <a:p>
            <a:r>
              <a:rPr lang="en-US" dirty="0">
                <a:solidFill>
                  <a:srgbClr val="333333"/>
                </a:solidFill>
                <a:latin typeface="Helvetica Neue"/>
              </a:rPr>
              <a:t>To indicate the storage area, each variable should be given a unique name (identifier</a:t>
            </a:r>
            <a:r>
              <a:rPr lang="en-US" dirty="0" smtClean="0">
                <a:solidFill>
                  <a:srgbClr val="333333"/>
                </a:solidFill>
                <a:latin typeface="Helvetica Neue"/>
              </a:rPr>
              <a:t>).</a:t>
            </a:r>
          </a:p>
          <a:p>
            <a:endParaRPr lang="en-US" dirty="0">
              <a:solidFill>
                <a:srgbClr val="333333"/>
              </a:solidFill>
              <a:latin typeface="Helvetica Neue"/>
            </a:endParaRPr>
          </a:p>
          <a:p>
            <a:pPr>
              <a:lnSpc>
                <a:spcPct val="150000"/>
              </a:lnSpc>
            </a:pPr>
            <a:r>
              <a:rPr lang="en-US" b="1" dirty="0">
                <a:solidFill>
                  <a:srgbClr val="B1520F"/>
                </a:solidFill>
                <a:latin typeface="Helvetica Neue"/>
              </a:rPr>
              <a:t>Identifiers in Java</a:t>
            </a:r>
          </a:p>
          <a:p>
            <a:pPr>
              <a:lnSpc>
                <a:spcPct val="150000"/>
              </a:lnSpc>
            </a:pPr>
            <a:r>
              <a:rPr lang="en-US" dirty="0">
                <a:solidFill>
                  <a:srgbClr val="333333"/>
                </a:solidFill>
                <a:latin typeface="Helvetica Neue"/>
              </a:rPr>
              <a:t>In Java, an identifiers are used to name things, such as classes, variables, and methods.</a:t>
            </a:r>
          </a:p>
          <a:p>
            <a:pPr>
              <a:lnSpc>
                <a:spcPct val="150000"/>
              </a:lnSpc>
            </a:pPr>
            <a:r>
              <a:rPr lang="en-US" dirty="0">
                <a:solidFill>
                  <a:srgbClr val="333333"/>
                </a:solidFill>
                <a:latin typeface="Helvetica Neue"/>
              </a:rPr>
              <a:t>An identifier may be any sequence of uppercase and lowercase letters, number or the underscore and dollar-sign characters. As you know, Java is case-sensitive, therefore, </a:t>
            </a:r>
            <a:r>
              <a:rPr lang="en-US" b="1" dirty="0">
                <a:solidFill>
                  <a:srgbClr val="333333"/>
                </a:solidFill>
                <a:latin typeface="Helvetica Neue"/>
              </a:rPr>
              <a:t>VALUE</a:t>
            </a:r>
            <a:r>
              <a:rPr lang="en-US" dirty="0">
                <a:solidFill>
                  <a:srgbClr val="333333"/>
                </a:solidFill>
                <a:latin typeface="Helvetica Neue"/>
              </a:rPr>
              <a:t> is a different identifier than </a:t>
            </a:r>
            <a:r>
              <a:rPr lang="en-US" b="1" dirty="0">
                <a:solidFill>
                  <a:srgbClr val="333333"/>
                </a:solidFill>
                <a:latin typeface="Helvetica Neue"/>
              </a:rPr>
              <a:t>Value</a:t>
            </a:r>
            <a:r>
              <a:rPr lang="en-US" dirty="0">
                <a:solidFill>
                  <a:srgbClr val="333333"/>
                </a:solidFill>
                <a:latin typeface="Helvetica Neue"/>
              </a:rPr>
              <a:t>.</a:t>
            </a:r>
          </a:p>
          <a:p>
            <a:pPr>
              <a:lnSpc>
                <a:spcPct val="150000"/>
              </a:lnSpc>
            </a:pPr>
            <a:r>
              <a:rPr lang="en-US" dirty="0">
                <a:solidFill>
                  <a:srgbClr val="333333"/>
                </a:solidFill>
                <a:latin typeface="Helvetica Neue"/>
              </a:rPr>
              <a:t>Following are the rules to declare Identifiers in Java:</a:t>
            </a:r>
          </a:p>
          <a:p>
            <a:pPr>
              <a:lnSpc>
                <a:spcPct val="150000"/>
              </a:lnSpc>
              <a:buFont typeface="Arial" panose="020B0604020202020204" pitchFamily="34" charset="0"/>
              <a:buChar char="•"/>
            </a:pPr>
            <a:r>
              <a:rPr lang="en-US" dirty="0" smtClean="0">
                <a:solidFill>
                  <a:srgbClr val="333333"/>
                </a:solidFill>
                <a:latin typeface="Helvetica Neue"/>
              </a:rPr>
              <a:t>All identifiers can begin with a letter (A to Z or a to z) or dollar currency character ($) or an underscore (_).</a:t>
            </a:r>
          </a:p>
          <a:p>
            <a:pPr>
              <a:lnSpc>
                <a:spcPct val="150000"/>
              </a:lnSpc>
              <a:buFont typeface="Arial" panose="020B0604020202020204" pitchFamily="34" charset="0"/>
              <a:buChar char="•"/>
            </a:pPr>
            <a:r>
              <a:rPr lang="en-US" dirty="0" smtClean="0">
                <a:solidFill>
                  <a:srgbClr val="333333"/>
                </a:solidFill>
                <a:latin typeface="Helvetica Neue"/>
              </a:rPr>
              <a:t>After the first character identifiers can have any combination of characters.</a:t>
            </a:r>
          </a:p>
          <a:p>
            <a:pPr>
              <a:lnSpc>
                <a:spcPct val="150000"/>
              </a:lnSpc>
              <a:buFont typeface="Arial" panose="020B0604020202020204" pitchFamily="34" charset="0"/>
              <a:buChar char="•"/>
            </a:pPr>
            <a:r>
              <a:rPr lang="en-US" dirty="0" smtClean="0">
                <a:solidFill>
                  <a:srgbClr val="333333"/>
                </a:solidFill>
                <a:latin typeface="Helvetica Neue"/>
              </a:rPr>
              <a:t>Most </a:t>
            </a:r>
            <a:r>
              <a:rPr lang="en-US" dirty="0">
                <a:solidFill>
                  <a:srgbClr val="333333"/>
                </a:solidFill>
                <a:latin typeface="Helvetica Neue"/>
              </a:rPr>
              <a:t>importantly identifiers are case-sensitive.</a:t>
            </a:r>
          </a:p>
          <a:p>
            <a:pPr>
              <a:lnSpc>
                <a:spcPct val="150000"/>
              </a:lnSpc>
              <a:buFont typeface="Arial" panose="020B0604020202020204" pitchFamily="34" charset="0"/>
              <a:buChar char="•"/>
            </a:pPr>
            <a:r>
              <a:rPr lang="en-US" dirty="0">
                <a:solidFill>
                  <a:srgbClr val="333333"/>
                </a:solidFill>
                <a:latin typeface="Helvetica Neue"/>
              </a:rPr>
              <a:t>A keyword cannot be used as an identifier since it has reserved words and have some special meaning.</a:t>
            </a:r>
          </a:p>
          <a:p>
            <a:pPr>
              <a:lnSpc>
                <a:spcPct val="150000"/>
              </a:lnSpc>
              <a:buFont typeface="Arial" panose="020B0604020202020204" pitchFamily="34" charset="0"/>
              <a:buChar char="•"/>
            </a:pPr>
            <a:r>
              <a:rPr lang="en-US" dirty="0">
                <a:solidFill>
                  <a:srgbClr val="333333"/>
                </a:solidFill>
                <a:latin typeface="Helvetica Neue"/>
              </a:rPr>
              <a:t>Examples of illegal identifiers: 123abc, -salary etc.</a:t>
            </a:r>
          </a:p>
          <a:p>
            <a:pPr>
              <a:lnSpc>
                <a:spcPct val="150000"/>
              </a:lnSpc>
              <a:buFont typeface="Arial" panose="020B0604020202020204" pitchFamily="34" charset="0"/>
              <a:buChar char="•"/>
            </a:pPr>
            <a:r>
              <a:rPr lang="en-US" dirty="0">
                <a:solidFill>
                  <a:srgbClr val="333333"/>
                </a:solidFill>
                <a:latin typeface="Helvetica Neue"/>
              </a:rPr>
              <a:t>Examples of legal identifiers: </a:t>
            </a:r>
            <a:r>
              <a:rPr lang="en-US" dirty="0" err="1">
                <a:solidFill>
                  <a:srgbClr val="333333"/>
                </a:solidFill>
                <a:latin typeface="Helvetica Neue"/>
              </a:rPr>
              <a:t>AvgTemp</a:t>
            </a:r>
            <a:r>
              <a:rPr lang="en-US" dirty="0">
                <a:solidFill>
                  <a:srgbClr val="333333"/>
                </a:solidFill>
                <a:latin typeface="Helvetica Neue"/>
              </a:rPr>
              <a:t>, count, a4, </a:t>
            </a:r>
            <a:r>
              <a:rPr lang="en-US" dirty="0" err="1" smtClean="0">
                <a:solidFill>
                  <a:srgbClr val="333333"/>
                </a:solidFill>
                <a:latin typeface="Helvetica Neue"/>
              </a:rPr>
              <a:t>this_is_ok</a:t>
            </a:r>
            <a:r>
              <a:rPr lang="en-US" dirty="0">
                <a:solidFill>
                  <a:srgbClr val="333333"/>
                </a:solidFill>
                <a:latin typeface="Helvetica Neue"/>
              </a:rPr>
              <a:t>, age, $salary, _value, __1_value, customers </a:t>
            </a:r>
            <a:r>
              <a:rPr lang="en-US" dirty="0" err="1">
                <a:solidFill>
                  <a:srgbClr val="333333"/>
                </a:solidFill>
                <a:latin typeface="Helvetica Neue"/>
              </a:rPr>
              <a:t>etc</a:t>
            </a:r>
            <a:r>
              <a:rPr lang="en-US" dirty="0" smtClean="0">
                <a:solidFill>
                  <a:srgbClr val="333333"/>
                </a:solidFill>
                <a:latin typeface="Helvetica Neue"/>
              </a:rPr>
              <a:t> </a:t>
            </a:r>
            <a:endParaRPr lang="en-US" dirty="0">
              <a:solidFill>
                <a:srgbClr val="333333"/>
              </a:solidFill>
              <a:latin typeface="Helvetica Neue"/>
            </a:endParaRPr>
          </a:p>
        </p:txBody>
      </p:sp>
    </p:spTree>
    <p:extLst>
      <p:ext uri="{BB962C8B-B14F-4D97-AF65-F5344CB8AC3E}">
        <p14:creationId xmlns:p14="http://schemas.microsoft.com/office/powerpoint/2010/main" val="2526230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863" y="207816"/>
            <a:ext cx="11907981" cy="6037119"/>
          </a:xfrm>
          <a:prstGeom prst="rect">
            <a:avLst/>
          </a:prstGeom>
        </p:spPr>
        <p:txBody>
          <a:bodyPr wrap="square">
            <a:spAutoFit/>
          </a:bodyPr>
          <a:lstStyle/>
          <a:p>
            <a:pPr>
              <a:lnSpc>
                <a:spcPct val="150000"/>
              </a:lnSpc>
            </a:pPr>
            <a:r>
              <a:rPr lang="en-US" b="1" dirty="0">
                <a:solidFill>
                  <a:srgbClr val="B1520F"/>
                </a:solidFill>
                <a:latin typeface="Helvetica Neue"/>
              </a:rPr>
              <a:t>Java </a:t>
            </a:r>
            <a:r>
              <a:rPr lang="en-US" b="1" dirty="0" smtClean="0">
                <a:solidFill>
                  <a:srgbClr val="B1520F"/>
                </a:solidFill>
                <a:latin typeface="Helvetica Neue"/>
              </a:rPr>
              <a:t>Literals</a:t>
            </a:r>
            <a:endParaRPr lang="en-US" b="1" i="0" dirty="0" smtClean="0">
              <a:solidFill>
                <a:srgbClr val="008080"/>
              </a:solidFill>
              <a:effectLst/>
              <a:latin typeface="Helvetica Neue"/>
            </a:endParaRPr>
          </a:p>
          <a:p>
            <a:pPr>
              <a:lnSpc>
                <a:spcPct val="150000"/>
              </a:lnSpc>
            </a:pPr>
            <a:r>
              <a:rPr lang="en-US" b="0" i="0" dirty="0" smtClean="0">
                <a:solidFill>
                  <a:srgbClr val="333333"/>
                </a:solidFill>
                <a:effectLst/>
                <a:latin typeface="Helvetica Neue"/>
              </a:rPr>
              <a:t>In Java, a constant value is created by using a </a:t>
            </a:r>
            <a:r>
              <a:rPr lang="en-US" b="0" i="1" dirty="0" smtClean="0">
                <a:solidFill>
                  <a:srgbClr val="333333"/>
                </a:solidFill>
                <a:effectLst/>
                <a:latin typeface="Helvetica Neue"/>
              </a:rPr>
              <a:t>literal</a:t>
            </a:r>
            <a:r>
              <a:rPr lang="en-US" b="0" i="0" dirty="0" smtClean="0">
                <a:solidFill>
                  <a:srgbClr val="333333"/>
                </a:solidFill>
                <a:effectLst/>
                <a:latin typeface="Helvetica Neue"/>
              </a:rPr>
              <a:t> representation of it. For example, below are some literals :</a:t>
            </a:r>
            <a:br>
              <a:rPr lang="en-US" b="0" i="0" dirty="0" smtClean="0">
                <a:solidFill>
                  <a:srgbClr val="333333"/>
                </a:solidFill>
                <a:effectLst/>
                <a:latin typeface="Helvetica Neue"/>
              </a:rPr>
            </a:br>
            <a:r>
              <a:rPr lang="en-US" b="1" i="0" dirty="0" smtClean="0">
                <a:solidFill>
                  <a:srgbClr val="333333"/>
                </a:solidFill>
                <a:effectLst/>
                <a:latin typeface="Helvetica Neue"/>
              </a:rPr>
              <a:t>100</a:t>
            </a:r>
            <a:r>
              <a:rPr lang="en-US" b="0" i="0" dirty="0" smtClean="0">
                <a:solidFill>
                  <a:srgbClr val="333333"/>
                </a:solidFill>
                <a:effectLst/>
                <a:latin typeface="Helvetica Neue"/>
              </a:rPr>
              <a:t> - specifies an integer literal</a:t>
            </a:r>
          </a:p>
          <a:p>
            <a:pPr>
              <a:lnSpc>
                <a:spcPct val="150000"/>
              </a:lnSpc>
              <a:buFont typeface="Arial" panose="020B0604020202020204" pitchFamily="34" charset="0"/>
              <a:buChar char="•"/>
            </a:pPr>
            <a:r>
              <a:rPr lang="en-US" b="1" i="0" dirty="0" smtClean="0">
                <a:solidFill>
                  <a:srgbClr val="333333"/>
                </a:solidFill>
                <a:effectLst/>
                <a:latin typeface="Helvetica Neue"/>
              </a:rPr>
              <a:t>98.6</a:t>
            </a:r>
            <a:r>
              <a:rPr lang="en-US" b="0" i="0" dirty="0" smtClean="0">
                <a:solidFill>
                  <a:srgbClr val="333333"/>
                </a:solidFill>
                <a:effectLst/>
                <a:latin typeface="Helvetica Neue"/>
              </a:rPr>
              <a:t> - specifies a floating-point literal</a:t>
            </a:r>
          </a:p>
          <a:p>
            <a:pPr>
              <a:lnSpc>
                <a:spcPct val="150000"/>
              </a:lnSpc>
              <a:buFont typeface="Arial" panose="020B0604020202020204" pitchFamily="34" charset="0"/>
              <a:buChar char="•"/>
            </a:pPr>
            <a:r>
              <a:rPr lang="en-US" b="1" i="0" dirty="0" smtClean="0">
                <a:solidFill>
                  <a:srgbClr val="333333"/>
                </a:solidFill>
                <a:effectLst/>
                <a:latin typeface="Helvetica Neue"/>
              </a:rPr>
              <a:t>'X'</a:t>
            </a:r>
            <a:r>
              <a:rPr lang="en-US" b="0" i="0" dirty="0" smtClean="0">
                <a:solidFill>
                  <a:srgbClr val="333333"/>
                </a:solidFill>
                <a:effectLst/>
                <a:latin typeface="Helvetica Neue"/>
              </a:rPr>
              <a:t> - specifies a character constant</a:t>
            </a:r>
          </a:p>
          <a:p>
            <a:pPr>
              <a:lnSpc>
                <a:spcPct val="150000"/>
              </a:lnSpc>
              <a:buFont typeface="Arial" panose="020B0604020202020204" pitchFamily="34" charset="0"/>
              <a:buChar char="•"/>
            </a:pPr>
            <a:r>
              <a:rPr lang="en-US" b="1" i="0" dirty="0" smtClean="0">
                <a:solidFill>
                  <a:srgbClr val="333333"/>
                </a:solidFill>
                <a:effectLst/>
                <a:latin typeface="Helvetica Neue"/>
              </a:rPr>
              <a:t>"This is a test"</a:t>
            </a:r>
            <a:r>
              <a:rPr lang="en-US" b="0" i="0" dirty="0" smtClean="0">
                <a:solidFill>
                  <a:srgbClr val="333333"/>
                </a:solidFill>
                <a:effectLst/>
                <a:latin typeface="Helvetica Neue"/>
              </a:rPr>
              <a:t> - this literal specifies a string literal</a:t>
            </a:r>
          </a:p>
          <a:p>
            <a:pPr>
              <a:lnSpc>
                <a:spcPct val="150000"/>
              </a:lnSpc>
            </a:pPr>
            <a:r>
              <a:rPr lang="en-US" b="0" i="0" dirty="0" smtClean="0">
                <a:solidFill>
                  <a:srgbClr val="333333"/>
                </a:solidFill>
                <a:effectLst/>
                <a:latin typeface="Helvetica Neue"/>
              </a:rPr>
              <a:t>A literal can be used anywhere a value of its type is allowed.</a:t>
            </a:r>
          </a:p>
          <a:p>
            <a:pPr>
              <a:lnSpc>
                <a:spcPct val="150000"/>
              </a:lnSpc>
            </a:pPr>
            <a:r>
              <a:rPr lang="en-US" b="1" i="0" dirty="0" smtClean="0">
                <a:solidFill>
                  <a:srgbClr val="B1520F"/>
                </a:solidFill>
                <a:effectLst/>
                <a:latin typeface="Helvetica Neue"/>
              </a:rPr>
              <a:t>Types of Literals</a:t>
            </a:r>
          </a:p>
          <a:p>
            <a:pPr>
              <a:lnSpc>
                <a:spcPct val="150000"/>
              </a:lnSpc>
            </a:pPr>
            <a:r>
              <a:rPr lang="en-US" b="0" i="0" dirty="0" smtClean="0">
                <a:solidFill>
                  <a:srgbClr val="333333"/>
                </a:solidFill>
                <a:effectLst/>
                <a:latin typeface="Helvetica Neue"/>
              </a:rPr>
              <a:t>In Java, there are the following types of literals:</a:t>
            </a:r>
          </a:p>
          <a:p>
            <a:pPr>
              <a:lnSpc>
                <a:spcPct val="150000"/>
              </a:lnSpc>
              <a:buFont typeface="Arial" panose="020B0604020202020204" pitchFamily="34" charset="0"/>
              <a:buChar char="•"/>
            </a:pPr>
            <a:r>
              <a:rPr lang="en-US" dirty="0">
                <a:solidFill>
                  <a:srgbClr val="333333"/>
                </a:solidFill>
                <a:latin typeface="Helvetica Neue"/>
              </a:rPr>
              <a:t>Boolean Literals</a:t>
            </a:r>
          </a:p>
          <a:p>
            <a:pPr>
              <a:lnSpc>
                <a:spcPct val="150000"/>
              </a:lnSpc>
              <a:buFont typeface="Arial" panose="020B0604020202020204" pitchFamily="34" charset="0"/>
              <a:buChar char="•"/>
            </a:pPr>
            <a:r>
              <a:rPr lang="en-US" b="0" i="0" dirty="0" smtClean="0">
                <a:solidFill>
                  <a:srgbClr val="333333"/>
                </a:solidFill>
                <a:effectLst/>
                <a:latin typeface="Helvetica Neue"/>
              </a:rPr>
              <a:t>Integer Literals</a:t>
            </a:r>
          </a:p>
          <a:p>
            <a:pPr>
              <a:lnSpc>
                <a:spcPct val="150000"/>
              </a:lnSpc>
              <a:buFont typeface="Arial" panose="020B0604020202020204" pitchFamily="34" charset="0"/>
              <a:buChar char="•"/>
            </a:pPr>
            <a:r>
              <a:rPr lang="en-US" b="0" i="0" dirty="0" smtClean="0">
                <a:solidFill>
                  <a:srgbClr val="333333"/>
                </a:solidFill>
                <a:effectLst/>
                <a:latin typeface="Helvetica Neue"/>
              </a:rPr>
              <a:t>Floating-point Literals</a:t>
            </a:r>
          </a:p>
          <a:p>
            <a:pPr>
              <a:lnSpc>
                <a:spcPct val="150000"/>
              </a:lnSpc>
              <a:buFont typeface="Arial" panose="020B0604020202020204" pitchFamily="34" charset="0"/>
              <a:buChar char="•"/>
            </a:pPr>
            <a:r>
              <a:rPr lang="en-US" b="0" i="0" dirty="0" smtClean="0">
                <a:solidFill>
                  <a:srgbClr val="333333"/>
                </a:solidFill>
                <a:effectLst/>
                <a:latin typeface="Helvetica Neue"/>
              </a:rPr>
              <a:t>Character Literals</a:t>
            </a:r>
          </a:p>
          <a:p>
            <a:pPr>
              <a:lnSpc>
                <a:spcPct val="150000"/>
              </a:lnSpc>
              <a:buFont typeface="Arial" panose="020B0604020202020204" pitchFamily="34" charset="0"/>
              <a:buChar char="•"/>
            </a:pPr>
            <a:r>
              <a:rPr lang="en-US" b="0" i="0" dirty="0" smtClean="0">
                <a:solidFill>
                  <a:srgbClr val="333333"/>
                </a:solidFill>
                <a:effectLst/>
                <a:latin typeface="Helvetica Neue"/>
              </a:rPr>
              <a:t>String Literals</a:t>
            </a:r>
          </a:p>
        </p:txBody>
      </p:sp>
    </p:spTree>
    <p:extLst>
      <p:ext uri="{BB962C8B-B14F-4D97-AF65-F5344CB8AC3E}">
        <p14:creationId xmlns:p14="http://schemas.microsoft.com/office/powerpoint/2010/main" val="2797562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813" y="196128"/>
            <a:ext cx="11781560" cy="4317215"/>
          </a:xfrm>
          <a:prstGeom prst="rect">
            <a:avLst/>
          </a:prstGeom>
        </p:spPr>
      </p:pic>
    </p:spTree>
    <p:extLst>
      <p:ext uri="{BB962C8B-B14F-4D97-AF65-F5344CB8AC3E}">
        <p14:creationId xmlns:p14="http://schemas.microsoft.com/office/powerpoint/2010/main" val="3781568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6618" y="295361"/>
            <a:ext cx="8236094" cy="6357851"/>
          </a:xfrm>
          <a:prstGeom prst="rect">
            <a:avLst/>
          </a:prstGeom>
        </p:spPr>
      </p:pic>
    </p:spTree>
    <p:extLst>
      <p:ext uri="{BB962C8B-B14F-4D97-AF65-F5344CB8AC3E}">
        <p14:creationId xmlns:p14="http://schemas.microsoft.com/office/powerpoint/2010/main" val="2150713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509" y="590523"/>
            <a:ext cx="9819409" cy="6267477"/>
          </a:xfrm>
          <a:prstGeom prst="rect">
            <a:avLst/>
          </a:prstGeom>
        </p:spPr>
      </p:pic>
    </p:spTree>
    <p:extLst>
      <p:ext uri="{BB962C8B-B14F-4D97-AF65-F5344CB8AC3E}">
        <p14:creationId xmlns:p14="http://schemas.microsoft.com/office/powerpoint/2010/main" val="2558410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50" y="247650"/>
            <a:ext cx="8724900" cy="6362700"/>
          </a:xfrm>
          <a:prstGeom prst="rect">
            <a:avLst/>
          </a:prstGeom>
        </p:spPr>
      </p:pic>
    </p:spTree>
    <p:extLst>
      <p:ext uri="{BB962C8B-B14F-4D97-AF65-F5344CB8AC3E}">
        <p14:creationId xmlns:p14="http://schemas.microsoft.com/office/powerpoint/2010/main" val="1792308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0" y="283338"/>
            <a:ext cx="12095019" cy="6324808"/>
          </a:xfrm>
          <a:prstGeom prst="rect">
            <a:avLst/>
          </a:prstGeom>
        </p:spPr>
        <p:txBody>
          <a:bodyPr wrap="square">
            <a:spAutoFit/>
          </a:bodyPr>
          <a:lstStyle/>
          <a:p>
            <a:pPr>
              <a:lnSpc>
                <a:spcPct val="150000"/>
              </a:lnSpc>
            </a:pPr>
            <a:r>
              <a:rPr lang="en-US" b="1" dirty="0">
                <a:solidFill>
                  <a:srgbClr val="B1520F"/>
                </a:solidFill>
                <a:latin typeface="Helvetica Neue"/>
              </a:rPr>
              <a:t>Java Type Casting</a:t>
            </a:r>
          </a:p>
          <a:p>
            <a:pPr>
              <a:lnSpc>
                <a:spcPct val="150000"/>
              </a:lnSpc>
            </a:pPr>
            <a:endParaRPr lang="en-US" b="1" dirty="0" smtClean="0">
              <a:solidFill>
                <a:srgbClr val="333333"/>
              </a:solidFill>
              <a:latin typeface="Helvetica Neue"/>
            </a:endParaRPr>
          </a:p>
          <a:p>
            <a:pPr>
              <a:lnSpc>
                <a:spcPct val="150000"/>
              </a:lnSpc>
            </a:pPr>
            <a:r>
              <a:rPr lang="en-US" dirty="0" smtClean="0">
                <a:solidFill>
                  <a:srgbClr val="333333"/>
                </a:solidFill>
                <a:latin typeface="Helvetica Neue"/>
              </a:rPr>
              <a:t>The </a:t>
            </a:r>
            <a:r>
              <a:rPr lang="en-US" dirty="0">
                <a:solidFill>
                  <a:srgbClr val="333333"/>
                </a:solidFill>
                <a:latin typeface="Helvetica Neue"/>
              </a:rPr>
              <a:t>process of converting the value of one data type (</a:t>
            </a:r>
            <a:r>
              <a:rPr lang="en-US" dirty="0" err="1">
                <a:solidFill>
                  <a:srgbClr val="333333"/>
                </a:solidFill>
                <a:latin typeface="Helvetica Neue"/>
              </a:rPr>
              <a:t>int</a:t>
            </a:r>
            <a:r>
              <a:rPr lang="en-US" dirty="0">
                <a:solidFill>
                  <a:srgbClr val="333333"/>
                </a:solidFill>
                <a:latin typeface="Helvetica Neue"/>
              </a:rPr>
              <a:t>, float, double, etc.) to another data type is known as typecasting.</a:t>
            </a:r>
          </a:p>
          <a:p>
            <a:pPr>
              <a:lnSpc>
                <a:spcPct val="150000"/>
              </a:lnSpc>
            </a:pPr>
            <a:endParaRPr lang="en-US" dirty="0">
              <a:solidFill>
                <a:srgbClr val="333333"/>
              </a:solidFill>
              <a:latin typeface="Helvetica Neue"/>
            </a:endParaRPr>
          </a:p>
          <a:p>
            <a:pPr>
              <a:lnSpc>
                <a:spcPct val="150000"/>
              </a:lnSpc>
            </a:pPr>
            <a:r>
              <a:rPr lang="en-US" dirty="0">
                <a:solidFill>
                  <a:srgbClr val="333333"/>
                </a:solidFill>
                <a:latin typeface="Helvetica Neue"/>
              </a:rPr>
              <a:t>We will only focus on the major 2 types of casting </a:t>
            </a:r>
            <a:r>
              <a:rPr lang="en-US" dirty="0" smtClean="0">
                <a:solidFill>
                  <a:srgbClr val="333333"/>
                </a:solidFill>
                <a:latin typeface="Helvetica Neue"/>
              </a:rPr>
              <a:t>.</a:t>
            </a:r>
          </a:p>
          <a:p>
            <a:pPr>
              <a:lnSpc>
                <a:spcPct val="150000"/>
              </a:lnSpc>
            </a:pPr>
            <a:endParaRPr lang="en-US" dirty="0">
              <a:solidFill>
                <a:srgbClr val="333333"/>
              </a:solidFill>
              <a:latin typeface="Helvetica Neue"/>
            </a:endParaRPr>
          </a:p>
          <a:p>
            <a:pPr marL="342900" indent="-342900">
              <a:lnSpc>
                <a:spcPct val="150000"/>
              </a:lnSpc>
              <a:buAutoNum type="arabicPeriod"/>
            </a:pPr>
            <a:r>
              <a:rPr lang="en-US" dirty="0" smtClean="0">
                <a:solidFill>
                  <a:srgbClr val="333333"/>
                </a:solidFill>
                <a:latin typeface="Helvetica Neue"/>
              </a:rPr>
              <a:t>Widening </a:t>
            </a:r>
            <a:r>
              <a:rPr lang="en-US" dirty="0">
                <a:solidFill>
                  <a:srgbClr val="333333"/>
                </a:solidFill>
                <a:latin typeface="Helvetica Neue"/>
              </a:rPr>
              <a:t>Type Casting (Implicit Type Casting</a:t>
            </a:r>
            <a:r>
              <a:rPr lang="en-US" dirty="0" smtClean="0">
                <a:solidFill>
                  <a:srgbClr val="333333"/>
                </a:solidFill>
                <a:latin typeface="Helvetica Neue"/>
              </a:rPr>
              <a:t>)</a:t>
            </a:r>
          </a:p>
          <a:p>
            <a:pPr>
              <a:lnSpc>
                <a:spcPct val="150000"/>
              </a:lnSpc>
            </a:pPr>
            <a:r>
              <a:rPr lang="en-US" dirty="0">
                <a:solidFill>
                  <a:srgbClr val="333333"/>
                </a:solidFill>
                <a:latin typeface="Helvetica Neue"/>
              </a:rPr>
              <a:t>In the case of Widening Type Casting, the lower data type (having smaller size) is converted into the higher data type (having </a:t>
            </a:r>
            <a:r>
              <a:rPr lang="en-US" dirty="0" smtClean="0">
                <a:solidFill>
                  <a:srgbClr val="333333"/>
                </a:solidFill>
                <a:latin typeface="Helvetica Neue"/>
              </a:rPr>
              <a:t>larger size). Hence there is no loss in data. This is why this type of conversion happens automatically.</a:t>
            </a:r>
          </a:p>
          <a:p>
            <a:pPr>
              <a:lnSpc>
                <a:spcPct val="150000"/>
              </a:lnSpc>
            </a:pPr>
            <a:endParaRPr lang="en-US" dirty="0" smtClean="0">
              <a:solidFill>
                <a:srgbClr val="333333"/>
              </a:solidFill>
              <a:latin typeface="Helvetica Neue"/>
            </a:endParaRPr>
          </a:p>
          <a:p>
            <a:pPr>
              <a:lnSpc>
                <a:spcPct val="150000"/>
              </a:lnSpc>
            </a:pPr>
            <a:r>
              <a:rPr lang="en-US" dirty="0" smtClean="0">
                <a:solidFill>
                  <a:srgbClr val="333333"/>
                </a:solidFill>
                <a:latin typeface="Helvetica Neue"/>
              </a:rPr>
              <a:t>2. Narrowing Type Casting (Explicit Type Casting)</a:t>
            </a:r>
          </a:p>
          <a:p>
            <a:pPr>
              <a:lnSpc>
                <a:spcPct val="150000"/>
              </a:lnSpc>
            </a:pPr>
            <a:r>
              <a:rPr lang="en-US" dirty="0">
                <a:solidFill>
                  <a:srgbClr val="333333"/>
                </a:solidFill>
                <a:latin typeface="Helvetica Neue"/>
              </a:rPr>
              <a:t>In the case of Narrowing Type Casting, the higher data types (having larger size) are converted into lower data types (having smaller size). Hence there is the loss of data. This is why this type of conversion does not happen automatically.</a:t>
            </a:r>
          </a:p>
        </p:txBody>
      </p:sp>
    </p:spTree>
    <p:extLst>
      <p:ext uri="{BB962C8B-B14F-4D97-AF65-F5344CB8AC3E}">
        <p14:creationId xmlns:p14="http://schemas.microsoft.com/office/powerpoint/2010/main" val="4163870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580" y="47625"/>
            <a:ext cx="7753350" cy="6810375"/>
          </a:xfrm>
          <a:prstGeom prst="rect">
            <a:avLst/>
          </a:prstGeom>
        </p:spPr>
      </p:pic>
    </p:spTree>
    <p:extLst>
      <p:ext uri="{BB962C8B-B14F-4D97-AF65-F5344CB8AC3E}">
        <p14:creationId xmlns:p14="http://schemas.microsoft.com/office/powerpoint/2010/main" val="203630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7061" y="145473"/>
            <a:ext cx="8247784" cy="6876564"/>
          </a:xfrm>
          <a:prstGeom prst="rect">
            <a:avLst/>
          </a:prstGeom>
        </p:spPr>
      </p:pic>
    </p:spTree>
    <p:extLst>
      <p:ext uri="{BB962C8B-B14F-4D97-AF65-F5344CB8AC3E}">
        <p14:creationId xmlns:p14="http://schemas.microsoft.com/office/powerpoint/2010/main" val="2904030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127" y="114300"/>
            <a:ext cx="12108873" cy="7155805"/>
          </a:xfrm>
          <a:prstGeom prst="rect">
            <a:avLst/>
          </a:prstGeom>
        </p:spPr>
        <p:txBody>
          <a:bodyPr wrap="square">
            <a:spAutoFit/>
          </a:bodyPr>
          <a:lstStyle/>
          <a:p>
            <a:pPr>
              <a:lnSpc>
                <a:spcPct val="150000"/>
              </a:lnSpc>
            </a:pPr>
            <a:r>
              <a:rPr lang="en-US" b="1" dirty="0">
                <a:solidFill>
                  <a:srgbClr val="333333"/>
                </a:solidFill>
                <a:latin typeface="Helvetica Neue"/>
              </a:rPr>
              <a:t>High Level Languages</a:t>
            </a:r>
          </a:p>
          <a:p>
            <a:pPr>
              <a:lnSpc>
                <a:spcPct val="150000"/>
              </a:lnSpc>
            </a:pPr>
            <a:r>
              <a:rPr lang="en-US" dirty="0">
                <a:solidFill>
                  <a:srgbClr val="333333"/>
                </a:solidFill>
                <a:latin typeface="Helvetica Neue"/>
              </a:rPr>
              <a:t>The programming languages that are close to human languages (example like English languages) are called the high-level languages.</a:t>
            </a:r>
          </a:p>
          <a:p>
            <a:pPr>
              <a:lnSpc>
                <a:spcPct val="150000"/>
              </a:lnSpc>
            </a:pPr>
            <a:r>
              <a:rPr lang="en-US" dirty="0">
                <a:solidFill>
                  <a:srgbClr val="333333"/>
                </a:solidFill>
                <a:latin typeface="Helvetica Neue"/>
              </a:rPr>
              <a:t>The examples of high-level languages are:</a:t>
            </a:r>
          </a:p>
          <a:p>
            <a:pPr>
              <a:lnSpc>
                <a:spcPct val="150000"/>
              </a:lnSpc>
              <a:buFont typeface="Arial" panose="020B0604020202020204" pitchFamily="34" charset="0"/>
              <a:buChar char="•"/>
            </a:pPr>
            <a:r>
              <a:rPr lang="en-US" dirty="0">
                <a:solidFill>
                  <a:srgbClr val="333333"/>
                </a:solidFill>
                <a:latin typeface="Helvetica Neue"/>
              </a:rPr>
              <a:t>Fortran</a:t>
            </a:r>
          </a:p>
          <a:p>
            <a:pPr>
              <a:lnSpc>
                <a:spcPct val="150000"/>
              </a:lnSpc>
              <a:buFont typeface="Arial" panose="020B0604020202020204" pitchFamily="34" charset="0"/>
              <a:buChar char="•"/>
            </a:pPr>
            <a:r>
              <a:rPr lang="en-US" dirty="0">
                <a:solidFill>
                  <a:srgbClr val="333333"/>
                </a:solidFill>
                <a:latin typeface="Helvetica Neue"/>
              </a:rPr>
              <a:t>COBOL</a:t>
            </a:r>
          </a:p>
          <a:p>
            <a:pPr>
              <a:lnSpc>
                <a:spcPct val="150000"/>
              </a:lnSpc>
              <a:buFont typeface="Arial" panose="020B0604020202020204" pitchFamily="34" charset="0"/>
              <a:buChar char="•"/>
            </a:pPr>
            <a:r>
              <a:rPr lang="en-US" dirty="0">
                <a:solidFill>
                  <a:srgbClr val="333333"/>
                </a:solidFill>
                <a:latin typeface="Helvetica Neue"/>
              </a:rPr>
              <a:t>Basic</a:t>
            </a:r>
          </a:p>
          <a:p>
            <a:pPr>
              <a:lnSpc>
                <a:spcPct val="150000"/>
              </a:lnSpc>
              <a:buFont typeface="Arial" panose="020B0604020202020204" pitchFamily="34" charset="0"/>
              <a:buChar char="•"/>
            </a:pPr>
            <a:r>
              <a:rPr lang="en-US" dirty="0">
                <a:solidFill>
                  <a:srgbClr val="333333"/>
                </a:solidFill>
                <a:latin typeface="Helvetica Neue"/>
              </a:rPr>
              <a:t>Pascal</a:t>
            </a:r>
          </a:p>
          <a:p>
            <a:pPr>
              <a:lnSpc>
                <a:spcPct val="150000"/>
              </a:lnSpc>
              <a:buFont typeface="Arial" panose="020B0604020202020204" pitchFamily="34" charset="0"/>
              <a:buChar char="•"/>
            </a:pPr>
            <a:r>
              <a:rPr lang="en-US" dirty="0">
                <a:solidFill>
                  <a:srgbClr val="333333"/>
                </a:solidFill>
                <a:latin typeface="Helvetica Neue"/>
              </a:rPr>
              <a:t>C</a:t>
            </a:r>
          </a:p>
          <a:p>
            <a:pPr>
              <a:lnSpc>
                <a:spcPct val="150000"/>
              </a:lnSpc>
              <a:buFont typeface="Arial" panose="020B0604020202020204" pitchFamily="34" charset="0"/>
              <a:buChar char="•"/>
            </a:pPr>
            <a:r>
              <a:rPr lang="en-US" dirty="0">
                <a:solidFill>
                  <a:srgbClr val="333333"/>
                </a:solidFill>
                <a:latin typeface="Helvetica Neue"/>
              </a:rPr>
              <a:t>C++</a:t>
            </a:r>
          </a:p>
          <a:p>
            <a:pPr>
              <a:lnSpc>
                <a:spcPct val="150000"/>
              </a:lnSpc>
              <a:buFont typeface="Arial" panose="020B0604020202020204" pitchFamily="34" charset="0"/>
              <a:buChar char="•"/>
            </a:pPr>
            <a:r>
              <a:rPr lang="en-US" dirty="0">
                <a:solidFill>
                  <a:srgbClr val="333333"/>
                </a:solidFill>
                <a:latin typeface="Helvetica Neue"/>
              </a:rPr>
              <a:t>Java</a:t>
            </a:r>
          </a:p>
          <a:p>
            <a:pPr>
              <a:lnSpc>
                <a:spcPct val="150000"/>
              </a:lnSpc>
            </a:pPr>
            <a:r>
              <a:rPr lang="en-US" dirty="0" smtClean="0">
                <a:solidFill>
                  <a:srgbClr val="333333"/>
                </a:solidFill>
                <a:latin typeface="Helvetica Neue"/>
              </a:rPr>
              <a:t>The </a:t>
            </a:r>
            <a:r>
              <a:rPr lang="en-US" dirty="0">
                <a:solidFill>
                  <a:srgbClr val="333333"/>
                </a:solidFill>
                <a:latin typeface="Helvetica Neue"/>
              </a:rPr>
              <a:t>high level languages are similar to English language. The program instructions are written using English words, for example print, input etc. But each high level language has its own rule and grammar for writing program instructions. These rules are called syntax of the language.</a:t>
            </a:r>
          </a:p>
          <a:p>
            <a:pPr>
              <a:lnSpc>
                <a:spcPct val="150000"/>
              </a:lnSpc>
            </a:pPr>
            <a:r>
              <a:rPr lang="en-US" dirty="0">
                <a:solidFill>
                  <a:srgbClr val="333333"/>
                </a:solidFill>
                <a:latin typeface="Helvetica Neue"/>
              </a:rPr>
              <a:t>The program written in high level language must be translated to machine code before to run it. Each high level language has its own translator program.</a:t>
            </a:r>
          </a:p>
          <a:p>
            <a:pPr>
              <a:lnSpc>
                <a:spcPct val="150000"/>
              </a:lnSpc>
            </a:pPr>
            <a:endParaRPr lang="en-US" dirty="0">
              <a:solidFill>
                <a:srgbClr val="333333"/>
              </a:solidFill>
              <a:latin typeface="Helvetica Neue"/>
            </a:endParaRPr>
          </a:p>
        </p:txBody>
      </p:sp>
    </p:spTree>
    <p:extLst>
      <p:ext uri="{BB962C8B-B14F-4D97-AF65-F5344CB8AC3E}">
        <p14:creationId xmlns:p14="http://schemas.microsoft.com/office/powerpoint/2010/main" val="2239449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936" y="77066"/>
            <a:ext cx="9815946" cy="6827428"/>
          </a:xfrm>
          <a:prstGeom prst="rect">
            <a:avLst/>
          </a:prstGeom>
        </p:spPr>
      </p:pic>
    </p:spTree>
    <p:extLst>
      <p:ext uri="{BB962C8B-B14F-4D97-AF65-F5344CB8AC3E}">
        <p14:creationId xmlns:p14="http://schemas.microsoft.com/office/powerpoint/2010/main" val="2870930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253" y="182707"/>
            <a:ext cx="10203873" cy="6552724"/>
          </a:xfrm>
          <a:prstGeom prst="rect">
            <a:avLst/>
          </a:prstGeom>
        </p:spPr>
      </p:pic>
    </p:spTree>
    <p:extLst>
      <p:ext uri="{BB962C8B-B14F-4D97-AF65-F5344CB8AC3E}">
        <p14:creationId xmlns:p14="http://schemas.microsoft.com/office/powerpoint/2010/main" val="1085904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989" y="233916"/>
            <a:ext cx="11939155" cy="3693319"/>
          </a:xfrm>
          <a:prstGeom prst="rect">
            <a:avLst/>
          </a:prstGeom>
        </p:spPr>
        <p:txBody>
          <a:bodyPr wrap="square">
            <a:spAutoFit/>
          </a:bodyPr>
          <a:lstStyle/>
          <a:p>
            <a:r>
              <a:rPr lang="en-US" b="1" dirty="0">
                <a:solidFill>
                  <a:srgbClr val="B1520F"/>
                </a:solidFill>
                <a:latin typeface="Helvetica Neue"/>
              </a:rPr>
              <a:t>Java Operators</a:t>
            </a:r>
          </a:p>
          <a:p>
            <a:endParaRPr lang="en-US" dirty="0">
              <a:solidFill>
                <a:srgbClr val="333333"/>
              </a:solidFill>
              <a:latin typeface="Helvetica Neue"/>
            </a:endParaRPr>
          </a:p>
          <a:p>
            <a:r>
              <a:rPr lang="en-US" dirty="0">
                <a:solidFill>
                  <a:srgbClr val="333333"/>
                </a:solidFill>
                <a:latin typeface="Helvetica Neue"/>
              </a:rPr>
              <a:t>Operators are symbols that perform operations on variables and values. </a:t>
            </a:r>
          </a:p>
          <a:p>
            <a:r>
              <a:rPr lang="en-US" dirty="0">
                <a:solidFill>
                  <a:srgbClr val="333333"/>
                </a:solidFill>
                <a:latin typeface="Helvetica Neue"/>
              </a:rPr>
              <a:t>For example, + is an operator used for addition, while * is also an operator used for multiplication.</a:t>
            </a:r>
          </a:p>
          <a:p>
            <a:endParaRPr lang="en-US" dirty="0">
              <a:solidFill>
                <a:srgbClr val="333333"/>
              </a:solidFill>
              <a:latin typeface="Helvetica Neue"/>
            </a:endParaRPr>
          </a:p>
          <a:p>
            <a:r>
              <a:rPr lang="en-US" dirty="0">
                <a:solidFill>
                  <a:srgbClr val="333333"/>
                </a:solidFill>
                <a:latin typeface="Helvetica Neue"/>
              </a:rPr>
              <a:t>Operators in Java can be classified into 5 types:</a:t>
            </a:r>
          </a:p>
          <a:p>
            <a:endParaRPr lang="en-US" dirty="0">
              <a:solidFill>
                <a:srgbClr val="333333"/>
              </a:solidFill>
              <a:latin typeface="Helvetica Neue"/>
            </a:endParaRPr>
          </a:p>
          <a:p>
            <a:pPr marL="342900" indent="-342900">
              <a:buFont typeface="+mj-lt"/>
              <a:buAutoNum type="arabicPeriod"/>
            </a:pPr>
            <a:r>
              <a:rPr lang="en-US" dirty="0">
                <a:solidFill>
                  <a:srgbClr val="333333"/>
                </a:solidFill>
                <a:latin typeface="Helvetica Neue"/>
              </a:rPr>
              <a:t>Arithmetic Operators</a:t>
            </a:r>
          </a:p>
          <a:p>
            <a:pPr marL="342900" indent="-342900">
              <a:buFont typeface="+mj-lt"/>
              <a:buAutoNum type="arabicPeriod"/>
            </a:pPr>
            <a:r>
              <a:rPr lang="en-US" dirty="0">
                <a:solidFill>
                  <a:srgbClr val="333333"/>
                </a:solidFill>
                <a:latin typeface="Helvetica Neue"/>
              </a:rPr>
              <a:t>Assignment Operators</a:t>
            </a:r>
          </a:p>
          <a:p>
            <a:pPr marL="342900" indent="-342900">
              <a:buFont typeface="+mj-lt"/>
              <a:buAutoNum type="arabicPeriod"/>
            </a:pPr>
            <a:r>
              <a:rPr lang="en-US" dirty="0">
                <a:solidFill>
                  <a:srgbClr val="333333"/>
                </a:solidFill>
                <a:latin typeface="Helvetica Neue"/>
              </a:rPr>
              <a:t>Relational Operators</a:t>
            </a:r>
          </a:p>
          <a:p>
            <a:pPr marL="342900" indent="-342900">
              <a:buFont typeface="+mj-lt"/>
              <a:buAutoNum type="arabicPeriod"/>
            </a:pPr>
            <a:r>
              <a:rPr lang="en-US" dirty="0">
                <a:solidFill>
                  <a:srgbClr val="333333"/>
                </a:solidFill>
                <a:latin typeface="Helvetica Neue"/>
              </a:rPr>
              <a:t>Logical Operators</a:t>
            </a:r>
          </a:p>
          <a:p>
            <a:pPr marL="342900" indent="-342900">
              <a:buFont typeface="+mj-lt"/>
              <a:buAutoNum type="arabicPeriod"/>
            </a:pPr>
            <a:r>
              <a:rPr lang="en-US" dirty="0">
                <a:solidFill>
                  <a:srgbClr val="333333"/>
                </a:solidFill>
                <a:latin typeface="Helvetica Neue"/>
              </a:rPr>
              <a:t>Unary Operators</a:t>
            </a:r>
          </a:p>
          <a:p>
            <a:pPr marL="342900" indent="-342900">
              <a:buFont typeface="+mj-lt"/>
              <a:buAutoNum type="arabicPeriod"/>
            </a:pPr>
            <a:r>
              <a:rPr lang="en-US" dirty="0">
                <a:solidFill>
                  <a:srgbClr val="333333"/>
                </a:solidFill>
                <a:latin typeface="Helvetica Neue"/>
              </a:rPr>
              <a:t>Bitwise Operators</a:t>
            </a:r>
          </a:p>
        </p:txBody>
      </p:sp>
    </p:spTree>
    <p:extLst>
      <p:ext uri="{BB962C8B-B14F-4D97-AF65-F5344CB8AC3E}">
        <p14:creationId xmlns:p14="http://schemas.microsoft.com/office/powerpoint/2010/main" val="18740187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050" y="82694"/>
            <a:ext cx="9801659" cy="6745104"/>
          </a:xfrm>
          <a:prstGeom prst="rect">
            <a:avLst/>
          </a:prstGeom>
        </p:spPr>
      </p:pic>
    </p:spTree>
    <p:extLst>
      <p:ext uri="{BB962C8B-B14F-4D97-AF65-F5344CB8AC3E}">
        <p14:creationId xmlns:p14="http://schemas.microsoft.com/office/powerpoint/2010/main" val="3411725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863" y="217994"/>
            <a:ext cx="8934017" cy="6640006"/>
          </a:xfrm>
          <a:prstGeom prst="rect">
            <a:avLst/>
          </a:prstGeom>
        </p:spPr>
      </p:pic>
    </p:spTree>
    <p:extLst>
      <p:ext uri="{BB962C8B-B14F-4D97-AF65-F5344CB8AC3E}">
        <p14:creationId xmlns:p14="http://schemas.microsoft.com/office/powerpoint/2010/main" val="2208878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355" y="143741"/>
            <a:ext cx="7704427" cy="6623626"/>
          </a:xfrm>
          <a:prstGeom prst="rect">
            <a:avLst/>
          </a:prstGeom>
        </p:spPr>
      </p:pic>
    </p:spTree>
    <p:extLst>
      <p:ext uri="{BB962C8B-B14F-4D97-AF65-F5344CB8AC3E}">
        <p14:creationId xmlns:p14="http://schemas.microsoft.com/office/powerpoint/2010/main" val="2665864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5250"/>
            <a:ext cx="7419975" cy="6896100"/>
          </a:xfrm>
          <a:prstGeom prst="rect">
            <a:avLst/>
          </a:prstGeom>
        </p:spPr>
      </p:pic>
    </p:spTree>
    <p:extLst>
      <p:ext uri="{BB962C8B-B14F-4D97-AF65-F5344CB8AC3E}">
        <p14:creationId xmlns:p14="http://schemas.microsoft.com/office/powerpoint/2010/main" val="7436820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931" y="114300"/>
            <a:ext cx="7995805" cy="6707141"/>
          </a:xfrm>
          <a:prstGeom prst="rect">
            <a:avLst/>
          </a:prstGeom>
        </p:spPr>
      </p:pic>
    </p:spTree>
    <p:extLst>
      <p:ext uri="{BB962C8B-B14F-4D97-AF65-F5344CB8AC3E}">
        <p14:creationId xmlns:p14="http://schemas.microsoft.com/office/powerpoint/2010/main" val="24979498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4900"/>
            <a:ext cx="5309755" cy="6766507"/>
          </a:xfrm>
          <a:prstGeom prst="rect">
            <a:avLst/>
          </a:prstGeom>
        </p:spPr>
      </p:pic>
    </p:spTree>
    <p:extLst>
      <p:ext uri="{BB962C8B-B14F-4D97-AF65-F5344CB8AC3E}">
        <p14:creationId xmlns:p14="http://schemas.microsoft.com/office/powerpoint/2010/main" val="13385563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825" y="0"/>
            <a:ext cx="11908848" cy="6535882"/>
          </a:xfrm>
          <a:prstGeom prst="rect">
            <a:avLst/>
          </a:prstGeom>
        </p:spPr>
      </p:pic>
    </p:spTree>
    <p:extLst>
      <p:ext uri="{BB962C8B-B14F-4D97-AF65-F5344CB8AC3E}">
        <p14:creationId xmlns:p14="http://schemas.microsoft.com/office/powerpoint/2010/main" val="330136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74236" cy="7017306"/>
          </a:xfrm>
          <a:prstGeom prst="rect">
            <a:avLst/>
          </a:prstGeom>
        </p:spPr>
        <p:txBody>
          <a:bodyPr wrap="square">
            <a:spAutoFit/>
          </a:bodyPr>
          <a:lstStyle/>
          <a:p>
            <a:pPr>
              <a:lnSpc>
                <a:spcPct val="150000"/>
              </a:lnSpc>
            </a:pPr>
            <a:r>
              <a:rPr lang="en-US" dirty="0">
                <a:solidFill>
                  <a:srgbClr val="333333"/>
                </a:solidFill>
                <a:latin typeface="Helvetica Neue"/>
              </a:rPr>
              <a:t>The high level programming languages are further divided into:</a:t>
            </a:r>
          </a:p>
          <a:p>
            <a:pPr>
              <a:lnSpc>
                <a:spcPct val="150000"/>
              </a:lnSpc>
              <a:buFont typeface="Arial" panose="020B0604020202020204" pitchFamily="34" charset="0"/>
              <a:buChar char="•"/>
            </a:pPr>
            <a:r>
              <a:rPr lang="en-US" dirty="0">
                <a:solidFill>
                  <a:srgbClr val="333333"/>
                </a:solidFill>
                <a:latin typeface="Helvetica Neue"/>
              </a:rPr>
              <a:t>Procedural languages</a:t>
            </a:r>
          </a:p>
          <a:p>
            <a:pPr>
              <a:lnSpc>
                <a:spcPct val="150000"/>
              </a:lnSpc>
              <a:buFont typeface="Arial" panose="020B0604020202020204" pitchFamily="34" charset="0"/>
              <a:buChar char="•"/>
            </a:pPr>
            <a:r>
              <a:rPr lang="en-US" dirty="0">
                <a:solidFill>
                  <a:srgbClr val="333333"/>
                </a:solidFill>
                <a:latin typeface="Helvetica Neue"/>
              </a:rPr>
              <a:t>Non procedural languages</a:t>
            </a:r>
          </a:p>
          <a:p>
            <a:pPr>
              <a:lnSpc>
                <a:spcPct val="150000"/>
              </a:lnSpc>
              <a:buFont typeface="Arial" panose="020B0604020202020204" pitchFamily="34" charset="0"/>
              <a:buChar char="•"/>
            </a:pPr>
            <a:r>
              <a:rPr lang="en-US" dirty="0">
                <a:solidFill>
                  <a:srgbClr val="333333"/>
                </a:solidFill>
                <a:latin typeface="Helvetica Neue"/>
              </a:rPr>
              <a:t>Object oriented programming </a:t>
            </a:r>
            <a:r>
              <a:rPr lang="en-US" dirty="0" smtClean="0">
                <a:solidFill>
                  <a:srgbClr val="333333"/>
                </a:solidFill>
                <a:latin typeface="Helvetica Neue"/>
              </a:rPr>
              <a:t>languages</a:t>
            </a:r>
            <a:endParaRPr lang="en-US" b="1" dirty="0" smtClean="0">
              <a:solidFill>
                <a:srgbClr val="333333"/>
              </a:solidFill>
              <a:latin typeface="Helvetica Neue"/>
            </a:endParaRPr>
          </a:p>
          <a:p>
            <a:pPr>
              <a:lnSpc>
                <a:spcPct val="150000"/>
              </a:lnSpc>
            </a:pPr>
            <a:r>
              <a:rPr lang="en-US" b="1" dirty="0" smtClean="0">
                <a:solidFill>
                  <a:srgbClr val="333333"/>
                </a:solidFill>
                <a:latin typeface="Helvetica Neue"/>
              </a:rPr>
              <a:t>Procedural </a:t>
            </a:r>
            <a:r>
              <a:rPr lang="en-US" b="1" dirty="0">
                <a:solidFill>
                  <a:srgbClr val="333333"/>
                </a:solidFill>
                <a:latin typeface="Helvetica Neue"/>
              </a:rPr>
              <a:t>Language</a:t>
            </a:r>
          </a:p>
          <a:p>
            <a:pPr>
              <a:lnSpc>
                <a:spcPct val="150000"/>
              </a:lnSpc>
            </a:pPr>
            <a:r>
              <a:rPr lang="en-US" dirty="0">
                <a:solidFill>
                  <a:srgbClr val="333333"/>
                </a:solidFill>
                <a:latin typeface="Helvetica Neue"/>
              </a:rPr>
              <a:t>Procedural languages are also known as third generation languages (3GLs). In a procedural language, a program is designed using procedures.</a:t>
            </a:r>
          </a:p>
          <a:p>
            <a:pPr>
              <a:lnSpc>
                <a:spcPct val="150000"/>
              </a:lnSpc>
            </a:pPr>
            <a:r>
              <a:rPr lang="en-US" dirty="0">
                <a:solidFill>
                  <a:srgbClr val="333333"/>
                </a:solidFill>
                <a:latin typeface="Helvetica Neue"/>
              </a:rPr>
              <a:t>A procedure is a sequence of instructions having a unique name. The instructions of the procedure are executed with the reference of its name.</a:t>
            </a:r>
          </a:p>
          <a:p>
            <a:pPr>
              <a:lnSpc>
                <a:spcPct val="150000"/>
              </a:lnSpc>
            </a:pPr>
            <a:r>
              <a:rPr lang="en-US" dirty="0">
                <a:solidFill>
                  <a:srgbClr val="333333"/>
                </a:solidFill>
                <a:latin typeface="Helvetica Neue"/>
              </a:rPr>
              <a:t>In procedural programming languages, the program instructions are written in a sequence or in a specific order in which they must be executed to solve a specific problem. It means that the order of program instructions is very important.</a:t>
            </a:r>
          </a:p>
          <a:p>
            <a:pPr>
              <a:lnSpc>
                <a:spcPct val="150000"/>
              </a:lnSpc>
            </a:pPr>
            <a:r>
              <a:rPr lang="en-US" dirty="0">
                <a:solidFill>
                  <a:srgbClr val="333333"/>
                </a:solidFill>
                <a:latin typeface="Helvetica Neue"/>
              </a:rPr>
              <a:t>Some popular procedural languages are described below:</a:t>
            </a:r>
          </a:p>
          <a:p>
            <a:pPr>
              <a:lnSpc>
                <a:spcPct val="150000"/>
              </a:lnSpc>
            </a:pPr>
            <a:endParaRPr lang="en-US" dirty="0">
              <a:solidFill>
                <a:srgbClr val="333333"/>
              </a:solidFill>
              <a:latin typeface="Helvetica Neue"/>
            </a:endParaRPr>
          </a:p>
          <a:p>
            <a:pPr>
              <a:lnSpc>
                <a:spcPct val="150000"/>
              </a:lnSpc>
            </a:pPr>
            <a:r>
              <a:rPr lang="en-US" dirty="0">
                <a:solidFill>
                  <a:srgbClr val="333333"/>
                </a:solidFill>
                <a:latin typeface="Helvetica Neue"/>
              </a:rPr>
              <a:t>C language - Dennis Ritchie and Brian </a:t>
            </a:r>
            <a:r>
              <a:rPr lang="en-US" dirty="0" err="1">
                <a:solidFill>
                  <a:srgbClr val="333333"/>
                </a:solidFill>
                <a:latin typeface="Helvetica Neue"/>
              </a:rPr>
              <a:t>Karnighan</a:t>
            </a:r>
            <a:r>
              <a:rPr lang="en-US" dirty="0">
                <a:solidFill>
                  <a:srgbClr val="333333"/>
                </a:solidFill>
                <a:latin typeface="Helvetica Neue"/>
              </a:rPr>
              <a:t> developed it in 1972 at Bell Laboratories. It is a high level language but it can also support assembly language codes (low level </a:t>
            </a:r>
            <a:r>
              <a:rPr lang="en-US" dirty="0" smtClean="0">
                <a:solidFill>
                  <a:srgbClr val="333333"/>
                </a:solidFill>
                <a:latin typeface="Helvetica Neue"/>
              </a:rPr>
              <a:t>codes</a:t>
            </a:r>
            <a:endParaRPr lang="en-US" dirty="0">
              <a:solidFill>
                <a:srgbClr val="333333"/>
              </a:solidFill>
              <a:latin typeface="Helvetica Neue"/>
            </a:endParaRP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805130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667" y="120361"/>
            <a:ext cx="7538605" cy="6683385"/>
          </a:xfrm>
          <a:prstGeom prst="rect">
            <a:avLst/>
          </a:prstGeom>
        </p:spPr>
      </p:pic>
    </p:spTree>
    <p:extLst>
      <p:ext uri="{BB962C8B-B14F-4D97-AF65-F5344CB8AC3E}">
        <p14:creationId xmlns:p14="http://schemas.microsoft.com/office/powerpoint/2010/main" val="2030901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055" y="135948"/>
            <a:ext cx="11100954" cy="6755884"/>
          </a:xfrm>
          <a:prstGeom prst="rect">
            <a:avLst/>
          </a:prstGeom>
        </p:spPr>
      </p:pic>
    </p:spTree>
    <p:extLst>
      <p:ext uri="{BB962C8B-B14F-4D97-AF65-F5344CB8AC3E}">
        <p14:creationId xmlns:p14="http://schemas.microsoft.com/office/powerpoint/2010/main" val="2311956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384964" cy="6895049"/>
          </a:xfrm>
          <a:prstGeom prst="rect">
            <a:avLst/>
          </a:prstGeom>
        </p:spPr>
      </p:pic>
    </p:spTree>
    <p:extLst>
      <p:ext uri="{BB962C8B-B14F-4D97-AF65-F5344CB8AC3E}">
        <p14:creationId xmlns:p14="http://schemas.microsoft.com/office/powerpoint/2010/main" val="3930580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565" y="113866"/>
            <a:ext cx="7015162" cy="6709712"/>
          </a:xfrm>
          <a:prstGeom prst="rect">
            <a:avLst/>
          </a:prstGeom>
        </p:spPr>
      </p:pic>
    </p:spTree>
    <p:extLst>
      <p:ext uri="{BB962C8B-B14F-4D97-AF65-F5344CB8AC3E}">
        <p14:creationId xmlns:p14="http://schemas.microsoft.com/office/powerpoint/2010/main" val="189839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4" y="72736"/>
            <a:ext cx="12074236" cy="5078313"/>
          </a:xfrm>
          <a:prstGeom prst="rect">
            <a:avLst/>
          </a:prstGeom>
        </p:spPr>
        <p:txBody>
          <a:bodyPr wrap="square">
            <a:spAutoFit/>
          </a:bodyPr>
          <a:lstStyle/>
          <a:p>
            <a:pPr>
              <a:lnSpc>
                <a:spcPct val="150000"/>
              </a:lnSpc>
            </a:pPr>
            <a:r>
              <a:rPr lang="en-US" b="1" i="0" dirty="0" smtClean="0">
                <a:solidFill>
                  <a:srgbClr val="B1520F"/>
                </a:solidFill>
                <a:effectLst/>
                <a:latin typeface="Helvetica Neue"/>
              </a:rPr>
              <a:t>Non Procedural Languages</a:t>
            </a:r>
          </a:p>
          <a:p>
            <a:pPr>
              <a:lnSpc>
                <a:spcPct val="150000"/>
              </a:lnSpc>
            </a:pPr>
            <a:r>
              <a:rPr lang="en-US" b="0" i="0" dirty="0" smtClean="0">
                <a:solidFill>
                  <a:srgbClr val="333333"/>
                </a:solidFill>
                <a:effectLst/>
                <a:latin typeface="Helvetica Neue"/>
              </a:rPr>
              <a:t>Non procedural programming languages are also known as fourth generation languages. In non procedural programming languages, the order of program instructions is not important. The importance is given only to, what is to be done.</a:t>
            </a:r>
          </a:p>
          <a:p>
            <a:pPr>
              <a:lnSpc>
                <a:spcPct val="150000"/>
              </a:lnSpc>
            </a:pPr>
            <a:r>
              <a:rPr lang="en-US" b="0" i="0" dirty="0" smtClean="0">
                <a:solidFill>
                  <a:srgbClr val="333333"/>
                </a:solidFill>
                <a:effectLst/>
                <a:latin typeface="Helvetica Neue"/>
              </a:rPr>
              <a:t>With a non procedural language, the user/programmer writes English like instructions to retrieve data from databases. These languages are easier to use than procedural languages. These languages provide the user-friendly program development tools to write instructions. The programmers have not to spend much time for coding the program.</a:t>
            </a:r>
          </a:p>
          <a:p>
            <a:pPr>
              <a:lnSpc>
                <a:spcPct val="150000"/>
              </a:lnSpc>
            </a:pPr>
            <a:r>
              <a:rPr lang="en-US" b="0" i="0" dirty="0" smtClean="0">
                <a:solidFill>
                  <a:srgbClr val="333333"/>
                </a:solidFill>
                <a:effectLst/>
                <a:latin typeface="Helvetica Neue"/>
              </a:rPr>
              <a:t>The most important non procedural languages and tools are discussed below:</a:t>
            </a:r>
          </a:p>
          <a:p>
            <a:pPr>
              <a:lnSpc>
                <a:spcPct val="150000"/>
              </a:lnSpc>
              <a:buFont typeface="Arial" panose="020B0604020202020204" pitchFamily="34" charset="0"/>
              <a:buChar char="•"/>
            </a:pPr>
            <a:r>
              <a:rPr lang="en-US" b="1" i="0" u="none" strike="noStrike" dirty="0" smtClean="0">
                <a:solidFill>
                  <a:srgbClr val="0088CC"/>
                </a:solidFill>
                <a:effectLst/>
                <a:latin typeface="Helvetica Neue"/>
              </a:rPr>
              <a:t>SQL</a:t>
            </a:r>
            <a:r>
              <a:rPr lang="en-US" b="0" i="0" dirty="0" smtClean="0">
                <a:solidFill>
                  <a:srgbClr val="333333"/>
                </a:solidFill>
                <a:effectLst/>
                <a:latin typeface="Helvetica Neue"/>
              </a:rPr>
              <a:t> - it stands for structured query language. it is very popular database access language and is specially used to access and to manipulate the data of databases. The word query represents that this language is used to make queries (or enquiries) to perform various operations on data of database. However, SQL can also be used to </a:t>
            </a:r>
            <a:r>
              <a:rPr lang="en-US" b="0" i="0" u="none" strike="noStrike" dirty="0" smtClean="0">
                <a:solidFill>
                  <a:srgbClr val="0088CC"/>
                </a:solidFill>
                <a:effectLst/>
                <a:latin typeface="Helvetica Neue"/>
              </a:rPr>
              <a:t>create tables</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rPr>
              <a:t>add data</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rPr>
              <a:t>delete data</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rPr>
              <a:t>update data</a:t>
            </a:r>
            <a:r>
              <a:rPr lang="en-US" b="0" i="0" dirty="0" smtClean="0">
                <a:solidFill>
                  <a:srgbClr val="333333"/>
                </a:solidFill>
                <a:effectLst/>
                <a:latin typeface="Helvetica Neue"/>
              </a:rPr>
              <a:t> of database tables etc.</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1513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 y="0"/>
            <a:ext cx="11970327" cy="3831818"/>
          </a:xfrm>
          <a:prstGeom prst="rect">
            <a:avLst/>
          </a:prstGeom>
        </p:spPr>
        <p:txBody>
          <a:bodyPr wrap="square">
            <a:spAutoFit/>
          </a:bodyPr>
          <a:lstStyle/>
          <a:p>
            <a:pPr>
              <a:lnSpc>
                <a:spcPct val="150000"/>
              </a:lnSpc>
            </a:pPr>
            <a:r>
              <a:rPr lang="en-US" b="1" i="0" dirty="0" smtClean="0">
                <a:solidFill>
                  <a:srgbClr val="B1520F"/>
                </a:solidFill>
                <a:effectLst/>
                <a:latin typeface="Helvetica Neue"/>
              </a:rPr>
              <a:t>Object Oriented Programming Languages</a:t>
            </a:r>
          </a:p>
          <a:p>
            <a:pPr>
              <a:lnSpc>
                <a:spcPct val="150000"/>
              </a:lnSpc>
            </a:pPr>
            <a:r>
              <a:rPr lang="en-US" b="0" i="0" dirty="0" smtClean="0">
                <a:solidFill>
                  <a:srgbClr val="333333"/>
                </a:solidFill>
                <a:effectLst/>
                <a:latin typeface="Helvetica Neue"/>
              </a:rPr>
              <a:t>The object oriented programming concept was introduced in the late 1960s, but now it has become the most popular approach to develop software.</a:t>
            </a:r>
          </a:p>
          <a:p>
            <a:pPr>
              <a:lnSpc>
                <a:spcPct val="150000"/>
              </a:lnSpc>
            </a:pPr>
            <a:r>
              <a:rPr lang="en-US" b="0" i="0" dirty="0" smtClean="0">
                <a:solidFill>
                  <a:srgbClr val="333333"/>
                </a:solidFill>
                <a:effectLst/>
                <a:latin typeface="Helvetica Neue"/>
              </a:rPr>
              <a:t>In object oriented programming, the software is developed by using a set of interfacing object. An object is a component of program that has a set of modules and data structure. The modules are also called methods and are used to access the data from the object. The modern technique to design the program is object oriented approach. It is a very easy approach, in which program designed by using objects. Once an object for any program designed, it can be re-used in any other program.</a:t>
            </a:r>
          </a:p>
          <a:p>
            <a:pPr>
              <a:lnSpc>
                <a:spcPct val="150000"/>
              </a:lnSpc>
            </a:pPr>
            <a:r>
              <a:rPr lang="en-US" b="0" i="0" dirty="0" smtClean="0">
                <a:solidFill>
                  <a:srgbClr val="333333"/>
                </a:solidFill>
                <a:effectLst/>
                <a:latin typeface="Helvetica Neue"/>
              </a:rPr>
              <a:t>Now-a-days, most popular and commonly used object oriented programming (OOPs) languages are C++ and Java.</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00362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909"/>
            <a:ext cx="12067309" cy="5078313"/>
          </a:xfrm>
          <a:prstGeom prst="rect">
            <a:avLst/>
          </a:prstGeom>
        </p:spPr>
        <p:txBody>
          <a:bodyPr wrap="square">
            <a:spAutoFit/>
          </a:bodyPr>
          <a:lstStyle/>
          <a:p>
            <a:pPr>
              <a:lnSpc>
                <a:spcPct val="150000"/>
              </a:lnSpc>
            </a:pPr>
            <a:r>
              <a:rPr lang="en-US" b="1" dirty="0">
                <a:solidFill>
                  <a:srgbClr val="B1520F"/>
                </a:solidFill>
                <a:latin typeface="Helvetica Neue"/>
              </a:rPr>
              <a:t>Computer Language Translator and its </a:t>
            </a:r>
            <a:r>
              <a:rPr lang="en-US" b="1" dirty="0" smtClean="0">
                <a:solidFill>
                  <a:srgbClr val="B1520F"/>
                </a:solidFill>
                <a:latin typeface="Helvetica Neue"/>
              </a:rPr>
              <a:t>Types</a:t>
            </a:r>
          </a:p>
          <a:p>
            <a:pPr>
              <a:lnSpc>
                <a:spcPct val="150000"/>
              </a:lnSpc>
            </a:pPr>
            <a:endParaRPr lang="en-US" b="1" dirty="0">
              <a:solidFill>
                <a:srgbClr val="B1520F"/>
              </a:solidFill>
              <a:latin typeface="Helvetica Neue"/>
            </a:endParaRPr>
          </a:p>
          <a:p>
            <a:pPr>
              <a:lnSpc>
                <a:spcPct val="150000"/>
              </a:lnSpc>
            </a:pPr>
            <a:r>
              <a:rPr lang="en-US" b="0" i="0" dirty="0" smtClean="0">
                <a:solidFill>
                  <a:srgbClr val="333333"/>
                </a:solidFill>
                <a:effectLst/>
                <a:latin typeface="Helvetica Neue"/>
              </a:rPr>
              <a:t>Translator is a computer program that translates program written in a given programming language into a functionally equivalent program in a different language.</a:t>
            </a:r>
          </a:p>
          <a:p>
            <a:pPr>
              <a:lnSpc>
                <a:spcPct val="150000"/>
              </a:lnSpc>
            </a:pPr>
            <a:r>
              <a:rPr lang="en-US" b="0" i="0" dirty="0" smtClean="0">
                <a:solidFill>
                  <a:srgbClr val="333333"/>
                </a:solidFill>
                <a:effectLst/>
                <a:latin typeface="Helvetica Neue"/>
              </a:rPr>
              <a:t>Depending on the translator, this may involve changing or simplifying the program flow without losing the essence of the program, thereby producing a functionally equivalent program.</a:t>
            </a:r>
          </a:p>
          <a:p>
            <a:pPr>
              <a:lnSpc>
                <a:spcPct val="150000"/>
              </a:lnSpc>
            </a:pPr>
            <a:r>
              <a:rPr lang="en-US" b="1" i="0" dirty="0" smtClean="0">
                <a:solidFill>
                  <a:srgbClr val="B1520F"/>
                </a:solidFill>
                <a:effectLst/>
                <a:latin typeface="Helvetica Neue"/>
              </a:rPr>
              <a:t>Types of Language Translator</a:t>
            </a:r>
          </a:p>
          <a:p>
            <a:pPr>
              <a:lnSpc>
                <a:spcPct val="150000"/>
              </a:lnSpc>
            </a:pPr>
            <a:r>
              <a:rPr lang="en-US" b="0" i="0" dirty="0" smtClean="0">
                <a:solidFill>
                  <a:srgbClr val="333333"/>
                </a:solidFill>
                <a:effectLst/>
                <a:latin typeface="Helvetica Neue"/>
              </a:rPr>
              <a:t>There are mainly three Types of translators which are used to translate different programming languages into machine equivalent code:</a:t>
            </a:r>
          </a:p>
          <a:p>
            <a:pPr>
              <a:lnSpc>
                <a:spcPct val="150000"/>
              </a:lnSpc>
              <a:buFont typeface="+mj-lt"/>
              <a:buAutoNum type="arabicPeriod"/>
            </a:pPr>
            <a:r>
              <a:rPr lang="en-US" b="0" i="0" dirty="0" smtClean="0">
                <a:solidFill>
                  <a:srgbClr val="333333"/>
                </a:solidFill>
                <a:effectLst/>
                <a:latin typeface="Helvetica Neue"/>
              </a:rPr>
              <a:t>Assembler</a:t>
            </a:r>
          </a:p>
          <a:p>
            <a:pPr>
              <a:lnSpc>
                <a:spcPct val="150000"/>
              </a:lnSpc>
              <a:buFont typeface="+mj-lt"/>
              <a:buAutoNum type="arabicPeriod"/>
            </a:pPr>
            <a:r>
              <a:rPr lang="en-US" b="0" i="0" dirty="0" smtClean="0">
                <a:solidFill>
                  <a:srgbClr val="333333"/>
                </a:solidFill>
                <a:effectLst/>
                <a:latin typeface="Helvetica Neue"/>
              </a:rPr>
              <a:t>Compiler</a:t>
            </a:r>
          </a:p>
          <a:p>
            <a:pPr>
              <a:lnSpc>
                <a:spcPct val="150000"/>
              </a:lnSpc>
              <a:buFont typeface="+mj-lt"/>
              <a:buAutoNum type="arabicPeriod"/>
            </a:pPr>
            <a:r>
              <a:rPr lang="en-US" b="0" i="0" dirty="0" smtClean="0">
                <a:solidFill>
                  <a:srgbClr val="333333"/>
                </a:solidFill>
                <a:effectLst/>
                <a:latin typeface="Helvetica Neue"/>
              </a:rPr>
              <a:t>Interpreter</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967586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692" y="93519"/>
            <a:ext cx="11970326" cy="7155805"/>
          </a:xfrm>
          <a:prstGeom prst="rect">
            <a:avLst/>
          </a:prstGeom>
        </p:spPr>
        <p:txBody>
          <a:bodyPr wrap="square">
            <a:spAutoFit/>
          </a:bodyPr>
          <a:lstStyle/>
          <a:p>
            <a:pPr>
              <a:lnSpc>
                <a:spcPct val="150000"/>
              </a:lnSpc>
            </a:pPr>
            <a:r>
              <a:rPr lang="en-US" b="1" i="0" dirty="0" smtClean="0">
                <a:solidFill>
                  <a:srgbClr val="B1520F"/>
                </a:solidFill>
                <a:effectLst/>
                <a:latin typeface="Helvetica Neue"/>
              </a:rPr>
              <a:t>Assembler</a:t>
            </a:r>
          </a:p>
          <a:p>
            <a:pPr>
              <a:lnSpc>
                <a:spcPct val="150000"/>
              </a:lnSpc>
            </a:pPr>
            <a:r>
              <a:rPr lang="en-US" b="0" i="0" dirty="0" smtClean="0">
                <a:solidFill>
                  <a:srgbClr val="333333"/>
                </a:solidFill>
                <a:effectLst/>
                <a:latin typeface="Helvetica Neue"/>
              </a:rPr>
              <a:t>An assembler translates assembly language into machine code.</a:t>
            </a:r>
          </a:p>
          <a:p>
            <a:pPr>
              <a:lnSpc>
                <a:spcPct val="150000"/>
              </a:lnSpc>
            </a:pPr>
            <a:r>
              <a:rPr lang="en-US" b="0" i="0" dirty="0" smtClean="0">
                <a:solidFill>
                  <a:srgbClr val="333333"/>
                </a:solidFill>
                <a:effectLst/>
                <a:latin typeface="Helvetica Neue"/>
              </a:rPr>
              <a:t>Assembly language consists of Mnemonics for machine Op-codes, so assemblers perform a 1:1 translation from mnemonic to a direct instruction. For example, LDA #4 converts to 0001001000100100.</a:t>
            </a:r>
          </a:p>
          <a:p>
            <a:pPr>
              <a:lnSpc>
                <a:spcPct val="150000"/>
              </a:lnSpc>
            </a:pPr>
            <a:r>
              <a:rPr lang="en-US" b="0" i="0" dirty="0" smtClean="0">
                <a:solidFill>
                  <a:srgbClr val="333333"/>
                </a:solidFill>
                <a:effectLst/>
                <a:latin typeface="Helvetica Neue"/>
              </a:rPr>
              <a:t>Conversely, one instruction in a high level language will translate to one or more instructions at machine level</a:t>
            </a:r>
          </a:p>
          <a:p>
            <a:pPr>
              <a:lnSpc>
                <a:spcPct val="150000"/>
              </a:lnSpc>
            </a:pPr>
            <a:r>
              <a:rPr lang="en-US" b="1" i="0" dirty="0" smtClean="0">
                <a:solidFill>
                  <a:srgbClr val="B1520F"/>
                </a:solidFill>
                <a:effectLst/>
                <a:latin typeface="Helvetica Neue"/>
              </a:rPr>
              <a:t>Compiler</a:t>
            </a:r>
          </a:p>
          <a:p>
            <a:pPr>
              <a:lnSpc>
                <a:spcPct val="150000"/>
              </a:lnSpc>
            </a:pPr>
            <a:r>
              <a:rPr lang="en-US" b="0" i="0" dirty="0" smtClean="0">
                <a:solidFill>
                  <a:srgbClr val="333333"/>
                </a:solidFill>
                <a:effectLst/>
                <a:latin typeface="Helvetica Neue"/>
              </a:rPr>
              <a:t>Compiler is a computer program that translates code written in a high level language to a low level language, object/machine code.</a:t>
            </a:r>
          </a:p>
          <a:p>
            <a:pPr>
              <a:lnSpc>
                <a:spcPct val="150000"/>
              </a:lnSpc>
            </a:pPr>
            <a:r>
              <a:rPr lang="en-US" b="0" i="0" dirty="0" smtClean="0">
                <a:solidFill>
                  <a:srgbClr val="333333"/>
                </a:solidFill>
                <a:effectLst/>
                <a:latin typeface="Helvetica Neue"/>
              </a:rPr>
              <a:t>The most common reason for translating source code is to create an executable program (converting from high level language into machine language).</a:t>
            </a:r>
          </a:p>
          <a:p>
            <a:pPr>
              <a:lnSpc>
                <a:spcPct val="150000"/>
              </a:lnSpc>
            </a:pPr>
            <a:r>
              <a:rPr lang="en-US" b="1" i="0" dirty="0" smtClean="0">
                <a:solidFill>
                  <a:srgbClr val="B1520F"/>
                </a:solidFill>
                <a:effectLst/>
                <a:latin typeface="Helvetica Neue"/>
              </a:rPr>
              <a:t>Interpreter</a:t>
            </a:r>
          </a:p>
          <a:p>
            <a:pPr>
              <a:lnSpc>
                <a:spcPct val="150000"/>
              </a:lnSpc>
            </a:pPr>
            <a:r>
              <a:rPr lang="en-US" b="0" i="0" dirty="0" smtClean="0">
                <a:solidFill>
                  <a:srgbClr val="333333"/>
                </a:solidFill>
                <a:effectLst/>
                <a:latin typeface="Helvetica Neue"/>
              </a:rPr>
              <a:t>An interpreter program execute other programs directly, running through program code and executing it line-by-line. As it analyses every line, an interpreter is slower than running compiled code but it can take less time to interpret program code than to compile and then run it. This is very useful when prototyping and testing code.</a:t>
            </a:r>
          </a:p>
          <a:p>
            <a:pPr>
              <a:lnSpc>
                <a:spcPct val="150000"/>
              </a:lnSpc>
            </a:pPr>
            <a:r>
              <a:rPr lang="en-US" b="0" i="0" dirty="0" smtClean="0">
                <a:solidFill>
                  <a:srgbClr val="333333"/>
                </a:solidFill>
                <a:effectLst/>
                <a:latin typeface="Helvetica Neue"/>
              </a:rPr>
              <a:t>Interpreters are written for multiple platforms, this means code written once can be run immediately on different systems without having to recompile for each. Examples of this include flash based web programs that will run on your PC, Mac, games console and mobile phone.</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33599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3468</Words>
  <Application>Microsoft Office PowerPoint</Application>
  <PresentationFormat>Widescreen</PresentationFormat>
  <Paragraphs>239</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Helvetica Neue</vt:lpstr>
      <vt:lpstr>urw-din</vt:lpstr>
      <vt:lpstr>Office Theme</vt:lpstr>
      <vt:lpstr>  Concepts of Programming PG-DAC Sept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Eagle Investment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Rajput</dc:creator>
  <cp:lastModifiedBy>Gaurav Rajput</cp:lastModifiedBy>
  <cp:revision>20</cp:revision>
  <dcterms:created xsi:type="dcterms:W3CDTF">2022-09-16T04:08:06Z</dcterms:created>
  <dcterms:modified xsi:type="dcterms:W3CDTF">2022-09-17T12:11:04Z</dcterms:modified>
</cp:coreProperties>
</file>