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6" r:id="rId4"/>
    <p:sldId id="283" r:id="rId5"/>
    <p:sldId id="277" r:id="rId6"/>
    <p:sldId id="287" r:id="rId7"/>
    <p:sldId id="266" r:id="rId8"/>
    <p:sldId id="288" r:id="rId9"/>
    <p:sldId id="305" r:id="rId10"/>
    <p:sldId id="308" r:id="rId11"/>
    <p:sldId id="314" r:id="rId12"/>
    <p:sldId id="291" r:id="rId13"/>
    <p:sldId id="292" r:id="rId14"/>
    <p:sldId id="293" r:id="rId15"/>
    <p:sldId id="294" r:id="rId16"/>
    <p:sldId id="295" r:id="rId17"/>
    <p:sldId id="316" r:id="rId18"/>
    <p:sldId id="307" r:id="rId19"/>
    <p:sldId id="309" r:id="rId20"/>
    <p:sldId id="3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F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5AC35-E03C-461E-BFAE-C0DB4BC90854}" v="1" dt="2020-09-12T21:05:43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sql/t-sql/lesson-1-creating-database-objects?view=sql-server-ver15#create-a-tab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char-and-varchar-transact-sql?view=sql-server-ver1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a-types-transact-sql?view=sql-server-ver15#exact-numer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a-types-transact-sql?view=sql-server-ver15#approximate-numeric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e-and-time-types?view=sql-server-ver1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a-types-transact-sql?view=sql-server-ver15#exact-numeri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alter-table-table-constraint-transact-sql?view=sql-server-ver1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alter-table-table-constraint-transact-sql?view=sql-server-ver1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microsoft.com/en-us/sql/t-sql/statements/alter-table-transact-sql?view=sql-server-ver1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reference?view=sql-server-ver15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.wikipedia.org/wiki/Relational_datab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sql/t-sql/language-reference?view=sql-server-ver15#tools-that-use-t-s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alter-table-transact-sql?view=sql-server-ver15" TargetMode="External"/><Relationship Id="rId2" Type="http://schemas.openxmlformats.org/officeDocument/2006/relationships/hyperlink" Target="https://docs.microsoft.com/en-us/sql/t-sql/statements/statements?view=sql-server-ver15#data-definition-langu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t-sql/statements/drop-table-transact-sql?view=sql-server-ver15" TargetMode="External"/><Relationship Id="rId4" Type="http://schemas.openxmlformats.org/officeDocument/2006/relationships/hyperlink" Target="https://docs.microsoft.com/en-us/sql/t-sql/statements/create-database-transact-sql?view=sql-server-ver1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Data Definition Language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SQL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506606-A465-47A2-9EF4-32911D74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206" y="2884694"/>
            <a:ext cx="4763588" cy="108861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B37B2-1789-4BF8-8459-FF65B5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with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AD4F-F745-47B2-A406-0E39B30C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2416"/>
            <a:ext cx="10058400" cy="70230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In </a:t>
            </a:r>
            <a:r>
              <a:rPr lang="en-US" sz="3200" b="1" i="1" dirty="0">
                <a:solidFill>
                  <a:schemeClr val="tx1"/>
                </a:solidFill>
              </a:rPr>
              <a:t>SQL Server</a:t>
            </a:r>
            <a:r>
              <a:rPr lang="en-US" sz="3200" dirty="0">
                <a:solidFill>
                  <a:schemeClr val="tx1"/>
                </a:solidFill>
              </a:rPr>
              <a:t>, every table must be in a schema.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319D4-0C5F-49B6-8B58-3D450888E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60" y="4248836"/>
            <a:ext cx="8067040" cy="234005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9780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28DE-56CF-4FA9-866E-A8EA2F54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Table in SQL Server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https://docs.microsoft.com/en-us/sql/t-sql/lesson-1-creating-database-objects?view=sql-server-ver15#create-a-table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0333-7AFF-428C-869C-ED8C62FC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24742"/>
            <a:ext cx="4176849" cy="3021635"/>
          </a:xfr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2"/>
            </a:solidFill>
          </a:ln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To create a table, you must provide: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name for the table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name of each column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data type of each column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unique primary key.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85178-1B37-4532-8789-7217FCC9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2" y="3855242"/>
            <a:ext cx="5763986" cy="238227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5D9ED-7634-4FAD-87B1-5A22AC40190D}"/>
              </a:ext>
            </a:extLst>
          </p:cNvPr>
          <p:cNvSpPr/>
          <p:nvPr/>
        </p:nvSpPr>
        <p:spPr>
          <a:xfrm>
            <a:off x="1812471" y="3086103"/>
            <a:ext cx="2677886" cy="310242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46A855-757A-4178-81BD-4E9B939E4B73}"/>
              </a:ext>
            </a:extLst>
          </p:cNvPr>
          <p:cNvSpPr/>
          <p:nvPr/>
        </p:nvSpPr>
        <p:spPr>
          <a:xfrm>
            <a:off x="1812471" y="3518812"/>
            <a:ext cx="2922815" cy="310242"/>
          </a:xfrm>
          <a:prstGeom prst="round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8FE930-221B-4C8D-8228-3B87CAA6E8B1}"/>
              </a:ext>
            </a:extLst>
          </p:cNvPr>
          <p:cNvSpPr/>
          <p:nvPr/>
        </p:nvSpPr>
        <p:spPr>
          <a:xfrm>
            <a:off x="1812471" y="3969480"/>
            <a:ext cx="3331029" cy="310242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1D8469-CA03-4F2A-99D0-883186F78F9D}"/>
              </a:ext>
            </a:extLst>
          </p:cNvPr>
          <p:cNvSpPr/>
          <p:nvPr/>
        </p:nvSpPr>
        <p:spPr>
          <a:xfrm>
            <a:off x="1812471" y="4436476"/>
            <a:ext cx="2808516" cy="310242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EB2816-FF5F-4C3D-9B69-748783CA00E2}"/>
              </a:ext>
            </a:extLst>
          </p:cNvPr>
          <p:cNvSpPr/>
          <p:nvPr/>
        </p:nvSpPr>
        <p:spPr>
          <a:xfrm>
            <a:off x="7532914" y="3935184"/>
            <a:ext cx="1839686" cy="338003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3F33A1-8D3E-4786-AC78-6DB5857DCCEB}"/>
              </a:ext>
            </a:extLst>
          </p:cNvPr>
          <p:cNvSpPr/>
          <p:nvPr/>
        </p:nvSpPr>
        <p:spPr>
          <a:xfrm>
            <a:off x="6199414" y="4338992"/>
            <a:ext cx="1524000" cy="292280"/>
          </a:xfrm>
          <a:prstGeom prst="roundRect">
            <a:avLst>
              <a:gd name="adj" fmla="val 10167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E25333-24EA-4C5C-B933-55E360016C57}"/>
              </a:ext>
            </a:extLst>
          </p:cNvPr>
          <p:cNvSpPr/>
          <p:nvPr/>
        </p:nvSpPr>
        <p:spPr>
          <a:xfrm>
            <a:off x="6199414" y="4740606"/>
            <a:ext cx="1596933" cy="276380"/>
          </a:xfrm>
          <a:prstGeom prst="roundRect">
            <a:avLst>
              <a:gd name="adj" fmla="val 10167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DDA402-BD62-4640-8205-AD53A810FE13}"/>
              </a:ext>
            </a:extLst>
          </p:cNvPr>
          <p:cNvSpPr/>
          <p:nvPr/>
        </p:nvSpPr>
        <p:spPr>
          <a:xfrm>
            <a:off x="6204857" y="5098691"/>
            <a:ext cx="1596933" cy="312664"/>
          </a:xfrm>
          <a:prstGeom prst="roundRect">
            <a:avLst>
              <a:gd name="adj" fmla="val 10167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6DC1C5-FF1A-4E63-84F6-89160C0D4019}"/>
              </a:ext>
            </a:extLst>
          </p:cNvPr>
          <p:cNvSpPr/>
          <p:nvPr/>
        </p:nvSpPr>
        <p:spPr>
          <a:xfrm>
            <a:off x="6199414" y="5484404"/>
            <a:ext cx="2520043" cy="269917"/>
          </a:xfrm>
          <a:prstGeom prst="roundRect">
            <a:avLst>
              <a:gd name="adj" fmla="val 10167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1C84A6-0B14-46E7-9DB4-8885E00C3E95}"/>
              </a:ext>
            </a:extLst>
          </p:cNvPr>
          <p:cNvSpPr/>
          <p:nvPr/>
        </p:nvSpPr>
        <p:spPr>
          <a:xfrm>
            <a:off x="7747364" y="4342329"/>
            <a:ext cx="460464" cy="292280"/>
          </a:xfrm>
          <a:prstGeom prst="roundRect">
            <a:avLst>
              <a:gd name="adj" fmla="val 8414"/>
            </a:avLst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C25B99-2C76-43EF-83C7-E26DF486865C}"/>
              </a:ext>
            </a:extLst>
          </p:cNvPr>
          <p:cNvSpPr/>
          <p:nvPr/>
        </p:nvSpPr>
        <p:spPr>
          <a:xfrm>
            <a:off x="7844244" y="4736136"/>
            <a:ext cx="1596933" cy="282858"/>
          </a:xfrm>
          <a:prstGeom prst="roundRect">
            <a:avLst>
              <a:gd name="adj" fmla="val 9918"/>
            </a:avLst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F8F5B9-2289-41A0-BBE1-8210D1B6C254}"/>
              </a:ext>
            </a:extLst>
          </p:cNvPr>
          <p:cNvSpPr/>
          <p:nvPr/>
        </p:nvSpPr>
        <p:spPr>
          <a:xfrm>
            <a:off x="7844245" y="5097558"/>
            <a:ext cx="736420" cy="313797"/>
          </a:xfrm>
          <a:prstGeom prst="roundRect">
            <a:avLst>
              <a:gd name="adj" fmla="val 9918"/>
            </a:avLst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7C3298-AF4E-4D90-B4E0-CDAA41CF174B}"/>
              </a:ext>
            </a:extLst>
          </p:cNvPr>
          <p:cNvSpPr/>
          <p:nvPr/>
        </p:nvSpPr>
        <p:spPr>
          <a:xfrm>
            <a:off x="8833757" y="5484404"/>
            <a:ext cx="1662341" cy="274864"/>
          </a:xfrm>
          <a:prstGeom prst="roundRect">
            <a:avLst>
              <a:gd name="adj" fmla="val 6547"/>
            </a:avLst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DBE9AF-590C-4B9A-822C-31EEA8F22719}"/>
              </a:ext>
            </a:extLst>
          </p:cNvPr>
          <p:cNvSpPr/>
          <p:nvPr/>
        </p:nvSpPr>
        <p:spPr>
          <a:xfrm>
            <a:off x="8257880" y="4345291"/>
            <a:ext cx="1601171" cy="292280"/>
          </a:xfrm>
          <a:prstGeom prst="roundRect">
            <a:avLst>
              <a:gd name="adj" fmla="val 8414"/>
            </a:avLst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7D1B06D-7E38-470C-B9A7-7F8C79BC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88" y="5067403"/>
            <a:ext cx="3956623" cy="162946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4478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String Data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https://docs.microsoft.com/en-us/sql/t-sql/data-types/char-and-varchar-transact-sql?view=sql-server-ver15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57317"/>
              </p:ext>
            </p:extLst>
          </p:nvPr>
        </p:nvGraphicFramePr>
        <p:xfrm>
          <a:off x="1158240" y="2097921"/>
          <a:ext cx="99974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975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7112465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Fixed-length up to “n”, 0 to 255, Default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VARCHAR(n)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length up to “n”. 0 to 65535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NCHAR(7)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Fixed-length, Unicode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6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NVARCHAR(n)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variable-length Unicode string up to “n”. </a:t>
                      </a:r>
                    </a:p>
                    <a:p>
                      <a:pPr algn="r"/>
                      <a:r>
                        <a:rPr lang="en-US" sz="16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Use this unless you specifically need to use something else.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8379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E253B02-0526-436D-A97B-DBDD46792689}"/>
              </a:ext>
            </a:extLst>
          </p:cNvPr>
          <p:cNvSpPr/>
          <p:nvPr/>
        </p:nvSpPr>
        <p:spPr>
          <a:xfrm>
            <a:off x="1147608" y="5411816"/>
            <a:ext cx="9997440" cy="89255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There are a many functions to deal with strings: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LEN(), SUBSTRING(), CHARINDEX(), REPLACE(), LOWER(), UPPER()</a:t>
            </a:r>
          </a:p>
        </p:txBody>
      </p:sp>
    </p:spTree>
    <p:extLst>
      <p:ext uri="{BB962C8B-B14F-4D97-AF65-F5344CB8AC3E}">
        <p14:creationId xmlns:p14="http://schemas.microsoft.com/office/powerpoint/2010/main" val="97352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Integer Data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https://docs.microsoft.com/en-us/sql/t-sql/data-types/data-types-transact-sql?view=sql-server-ver15#exact-numerics</a:t>
            </a: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410966"/>
              </p:ext>
            </p:extLst>
          </p:nvPr>
        </p:nvGraphicFramePr>
        <p:xfrm>
          <a:off x="1147608" y="2175092"/>
          <a:ext cx="100584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641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7373759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It’s a bit. Values 1 to 64. Default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TINYINT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Signed = -128 to 127. unsigned = 0 to 255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Max 255 bytes. 0 = false, 1 = 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0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SMALLINT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Max 65535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00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signed = -2147483648 to 2147483647. (Use this unless you need something else)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= 0 to 4294967295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8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BIGINT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-2^63 (-9,223,372,036,854,775,808) to 2^63-1 (9,223,372,036,854,775,807)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11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31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0931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Float Data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https://docs.microsoft.com/en-us/sql/t-sql/data-types/data-types-transact-sql?view=sql-server-ver15#approximate-numerics</a:t>
            </a: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013560"/>
              </p:ext>
            </p:extLst>
          </p:nvPr>
        </p:nvGraphicFramePr>
        <p:xfrm>
          <a:off x="1452591" y="2123129"/>
          <a:ext cx="936671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714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7043000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FLOAT(</a:t>
                      </a:r>
                      <a:r>
                        <a:rPr lang="en-US" sz="2200" dirty="0" err="1"/>
                        <a:t>size,d</a:t>
                      </a:r>
                      <a:r>
                        <a:rPr lang="en-US" sz="2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size = total digits. d = number of digits after the decimal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FLOAT(p)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 </a:t>
                      </a:r>
                      <a:r>
                        <a:rPr lang="en-US" sz="22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from 0 to 24, the data type becomes FLOAT(). If </a:t>
                      </a:r>
                      <a:r>
                        <a:rPr lang="en-US" sz="22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from 25 to 53, the data type becomes DOUBLE()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DOUBLE(size,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size = total digits. d = number of digits after the decimal point.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0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DECIMAL(</a:t>
                      </a:r>
                      <a:r>
                        <a:rPr lang="en-US" sz="22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2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An exact fixed-point number. size = total digits(default 10, max 65). d = number of digits after the decimal point(default 0, max 30).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00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98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Date and Time Data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https://docs.microsoft.com/en-us/sql/t-sql/data-types/date-and-time-types?view=sql-server-ver15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168274"/>
              </p:ext>
            </p:extLst>
          </p:nvPr>
        </p:nvGraphicFramePr>
        <p:xfrm>
          <a:off x="1166619" y="2042737"/>
          <a:ext cx="10020446" cy="41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500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7967946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Format: YYYY-MM-DD. From '1000-01-01' to '9999-12-31'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DATETIME(</a:t>
                      </a:r>
                      <a:r>
                        <a:rPr lang="en-US" sz="1800" dirty="0" err="1"/>
                        <a:t>fsp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Format: YYYY-MM-DD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Add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UPDATE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column definition to get automatic initialization and updating to the current date and time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TIMESTAMP(</a:t>
                      </a:r>
                      <a:r>
                        <a:rPr lang="en-US" sz="1800" dirty="0" err="1"/>
                        <a:t>fsp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seconds since the Unix epoch. Format: YYYY-MM-DD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Automatic initialization and updating with DEFAULT CURRENT_TIMESTAMP and ON UPDATE CURRENT_TIMESTAMP in the column definition.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0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TIME(</a:t>
                      </a:r>
                      <a:r>
                        <a:rPr lang="en-US" sz="1800" dirty="0" err="1"/>
                        <a:t>fsp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From '-838:59:59' to '838:59:59’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00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1901 to 2155, and 0000. MySQL 8.0 does not support year in two-digit format.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77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DATETIMEOFFSET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storing intervals of time. Use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YEAR()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extract parts of the dates/times, DATEPART(YEAR FROM '2019-01-01') or DATEPART(YEAR, '2019-01-01')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76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9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Currency Data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https://docs.microsoft.com/en-us/sql/t-sql/data-types/data-types-transact-sql?view=sql-server-ver15#exact-numerics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747414"/>
              </p:ext>
            </p:extLst>
          </p:nvPr>
        </p:nvGraphicFramePr>
        <p:xfrm>
          <a:off x="1215291" y="2661153"/>
          <a:ext cx="994038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431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7240958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From -922,337,203,685,477.5808 to 922,337,203,685,477.5807 prints with ‘$’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SMALLMONEY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From -214,748.3648 to 214,748.3647 prints with ‘$’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5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B4CE-62A9-4B0C-AEC5-17342706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Table Constraints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https://docs.microsoft.com/en-us/sql/t-sql/statements/alter-table-table-constraint-transact-sql?view=sql-server-ver15</a:t>
            </a:r>
            <a:endParaRPr lang="en-US" dirty="0"/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F83E989E-BFD3-4D13-912E-A834CF63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46222"/>
              </p:ext>
            </p:extLst>
          </p:nvPr>
        </p:nvGraphicFramePr>
        <p:xfrm>
          <a:off x="1876753" y="2472924"/>
          <a:ext cx="849945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629">
                  <a:extLst>
                    <a:ext uri="{9D8B030D-6E8A-4147-A177-3AD203B41FA5}">
                      <a16:colId xmlns:a16="http://schemas.microsoft.com/office/drawing/2014/main" val="561998697"/>
                    </a:ext>
                  </a:extLst>
                </a:gridCol>
                <a:gridCol w="5430825">
                  <a:extLst>
                    <a:ext uri="{9D8B030D-6E8A-4147-A177-3AD203B41FA5}">
                      <a16:colId xmlns:a16="http://schemas.microsoft.com/office/drawing/2014/main" val="564714596"/>
                    </a:ext>
                  </a:extLst>
                </a:gridCol>
              </a:tblGrid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>
                          <a:solidFill>
                            <a:schemeClr val="tx1"/>
                          </a:solidFill>
                        </a:rPr>
                        <a:t>UNIQUE(columns)</a:t>
                      </a:r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Makes sure all the values in a column are unique.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35204"/>
                  </a:ext>
                </a:extLst>
              </a:tr>
              <a:tr h="522011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REFERENCES </a:t>
                      </a:r>
                      <a:r>
                        <a:rPr lang="en-US" sz="2000" b="1" i="1" u="none" dirty="0" err="1"/>
                        <a:t>tablename</a:t>
                      </a:r>
                      <a:r>
                        <a:rPr lang="en-US" sz="2000" b="1" i="1" u="none" dirty="0"/>
                        <a:t>(</a:t>
                      </a:r>
                      <a:r>
                        <a:rPr lang="en-US" sz="2000" b="1" i="1" u="none" dirty="0" err="1"/>
                        <a:t>colName</a:t>
                      </a:r>
                      <a:r>
                        <a:rPr lang="en-US" sz="2000" b="1" i="1" u="none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Denotes the Primary Key that a Foreign Key column references. This is checked to maintain referential integrity when changing values.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509188"/>
                  </a:ext>
                </a:extLst>
              </a:tr>
              <a:tr h="522011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CHECK(condition)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Enforces that some expression is true for every row in a column.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606356"/>
                  </a:ext>
                </a:extLst>
              </a:tr>
              <a:tr h="522011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PRIMARY KEY(columns)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Allows you to define a primary key made u of multiple columns.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28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2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B4CE-62A9-4B0C-AEC5-17342706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Column Constraints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https://docs.microsoft.com/en-us/sql/t-sql/statements/alter-table-table-constraint-transact-sql?view=sql-server-ver15</a:t>
            </a:r>
            <a:endParaRPr lang="en-US" dirty="0"/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F83E989E-BFD3-4D13-912E-A834CF63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87508"/>
              </p:ext>
            </p:extLst>
          </p:nvPr>
        </p:nvGraphicFramePr>
        <p:xfrm>
          <a:off x="1333814" y="2183430"/>
          <a:ext cx="968232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13">
                  <a:extLst>
                    <a:ext uri="{9D8B030D-6E8A-4147-A177-3AD203B41FA5}">
                      <a16:colId xmlns:a16="http://schemas.microsoft.com/office/drawing/2014/main" val="561998697"/>
                    </a:ext>
                  </a:extLst>
                </a:gridCol>
                <a:gridCol w="7376009">
                  <a:extLst>
                    <a:ext uri="{9D8B030D-6E8A-4147-A177-3AD203B41FA5}">
                      <a16:colId xmlns:a16="http://schemas.microsoft.com/office/drawing/2014/main" val="564714596"/>
                    </a:ext>
                  </a:extLst>
                </a:gridCol>
              </a:tblGrid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>
                          <a:solidFill>
                            <a:schemeClr val="tx1"/>
                          </a:solidFill>
                        </a:rPr>
                        <a:t>NOT NULL</a:t>
                      </a:r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Column does not accept NULL as a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35204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NULL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Column accepts NULL as a value. NULL will be the default value.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331340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PRIMARY KEY 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 must be unique within this column.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876500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UNIQUE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NOT NULL, UNIQUE, and by default sets a </a:t>
                      </a:r>
                      <a:r>
                        <a:rPr lang="en-US" sz="2000" b="1" i="1" dirty="0"/>
                        <a:t>CLUSTERED INDEX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22834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FOREIGN KEY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By default, sets a </a:t>
                      </a:r>
                      <a:r>
                        <a:rPr lang="en-US" sz="2000" b="1" i="1" dirty="0"/>
                        <a:t>NONCLUSTERED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188747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DEFAULT(value)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Configures a default value for that 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444370"/>
                  </a:ext>
                </a:extLst>
              </a:tr>
              <a:tr h="655393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IDENTITY(start, </a:t>
                      </a:r>
                      <a:r>
                        <a:rPr lang="en-US" sz="2000" b="1" i="1" u="none" dirty="0" err="1"/>
                        <a:t>inc</a:t>
                      </a:r>
                      <a:r>
                        <a:rPr lang="en-US" sz="2000" b="1" i="1" u="none" dirty="0"/>
                        <a:t>)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Start is the first value. Inc is the amount to increment with each new row. Sets up an auto-incrementing default, AND prevents anyone from inserting their own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554037"/>
                  </a:ext>
                </a:extLst>
              </a:tr>
              <a:tr h="655393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EXCLUSION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Ensures that if any two rows are compared on the specified column, not all comparisons return TRUE. This is dependent on other constraints.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96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248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3347-6C20-45BA-A5A0-0EAFD87C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ALTER Table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https://docs.microsoft.com/en-us/sql/t-sql/statements/alter-table-transact-sql?view=sql-server-ver15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0E03D8-5C78-445A-BB06-49F9748D5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4508" y="4374115"/>
            <a:ext cx="6522984" cy="86859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93A6CD-474D-43C1-A1C6-E2E12E3C6E1B}"/>
              </a:ext>
            </a:extLst>
          </p:cNvPr>
          <p:cNvSpPr/>
          <p:nvPr/>
        </p:nvSpPr>
        <p:spPr>
          <a:xfrm>
            <a:off x="1097280" y="1907790"/>
            <a:ext cx="10058400" cy="23698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3600" dirty="0"/>
              <a:t>ALTER TABLE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modifies a table definition by altering, adding, or dropping columns and constraints.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reassigns and rebuilds partitions or disables and enables constraints and triggers.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7561D-165F-47FB-B59F-4EC6D3B22A26}"/>
              </a:ext>
            </a:extLst>
          </p:cNvPr>
          <p:cNvSpPr txBox="1"/>
          <p:nvPr/>
        </p:nvSpPr>
        <p:spPr>
          <a:xfrm>
            <a:off x="4057993" y="5443162"/>
            <a:ext cx="4076014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Addresses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COLUMN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57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624" y="0"/>
            <a:ext cx="9166055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A software system used to maintain a relational database is called a Relational Database Management System (RDBMS). Many relational database systems use </a:t>
            </a:r>
            <a:r>
              <a:rPr lang="en-US" sz="3600" b="1" i="1" dirty="0">
                <a:solidFill>
                  <a:schemeClr val="bg1"/>
                </a:solidFill>
              </a:rPr>
              <a:t>Structured Query Language (SQL)</a:t>
            </a:r>
            <a:r>
              <a:rPr lang="en-US" sz="3600" i="1" dirty="0">
                <a:solidFill>
                  <a:schemeClr val="bg1"/>
                </a:solidFill>
              </a:rPr>
              <a:t> for querying and maintaining a database.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2999"/>
            <a:ext cx="12188951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https://docs.microsoft.com/en-us/sql/t-sql/language-reference?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EC0F-8F5F-4EDB-AC0F-2D0751D4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8F49-16B6-4944-A339-7DC4DAE2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Clustered / </a:t>
            </a:r>
            <a:r>
              <a:rPr lang="en-US" u="sng" dirty="0" err="1">
                <a:solidFill>
                  <a:schemeClr val="tx1"/>
                </a:solidFill>
              </a:rPr>
              <a:t>NonClustered</a:t>
            </a:r>
            <a:r>
              <a:rPr lang="en-US" u="sng" dirty="0">
                <a:solidFill>
                  <a:schemeClr val="tx1"/>
                </a:solidFill>
              </a:rPr>
              <a:t> Index</a:t>
            </a:r>
            <a:r>
              <a:rPr lang="en-US" dirty="0">
                <a:solidFill>
                  <a:schemeClr val="tx1"/>
                </a:solidFill>
              </a:rPr>
              <a:t> - A clustered index defines the order in which data is physically stored in a table. Table data can be sorted in only way, therefore, there can be only one clustered index per table. In SQL Server, the primary key constraint automatically creates a clustered index on that particular column.</a:t>
            </a:r>
          </a:p>
        </p:txBody>
      </p:sp>
    </p:spTree>
    <p:extLst>
      <p:ext uri="{BB962C8B-B14F-4D97-AF65-F5344CB8AC3E}">
        <p14:creationId xmlns:p14="http://schemas.microsoft.com/office/powerpoint/2010/main" val="13156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17D5-CF7E-4E9D-885C-184EB069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(RDBMS) Relational Database Management System – History</a:t>
            </a:r>
            <a:br>
              <a:rPr lang="en-US" dirty="0"/>
            </a:br>
            <a:r>
              <a:rPr lang="en-US" sz="1600" dirty="0">
                <a:hlinkClick r:id="rId2"/>
              </a:rPr>
              <a:t>https://en.wikipedia.org/wiki/Relational_database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04AD-D0D2-4B73-9414-B5A2262A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435" y="2108201"/>
            <a:ext cx="5876429" cy="423697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Relational databases are based on the relational model of data, as proposed by E. F. Codd in 1970.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Edgar Frank "Ted" Codd (August 23, 1923 – April 18, 2003) was a British computer scientist and winner of the 1981 Turing Award.</a:t>
            </a:r>
          </a:p>
        </p:txBody>
      </p:sp>
      <p:pic>
        <p:nvPicPr>
          <p:cNvPr id="1026" name="Picture 2" descr="Image result for e.f. codd">
            <a:extLst>
              <a:ext uri="{FF2B5EF4-FFF2-40B4-BE49-F238E27FC236}">
                <a16:creationId xmlns:a16="http://schemas.microsoft.com/office/drawing/2014/main" id="{A27BB445-7277-4212-8833-A9ADB788F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5508" y="1671899"/>
            <a:ext cx="3580172" cy="5014713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42B8-8699-4A42-8907-DE8FC495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(Structured Query Language)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https://en.wikipedia.org/wiki/SQL</a:t>
            </a:r>
            <a:endParaRPr lang="en-US" dirty="0"/>
          </a:p>
        </p:txBody>
      </p:sp>
      <p:sp>
        <p:nvSpPr>
          <p:cNvPr id="4" name="AutoShape 2" descr="{\displaystyle \left.{\begin{array}{rl}\textstyle {\mathtt {UPDATE~clause}}&amp;\{{\mathtt {UPDATE\ country}}\\\textstyle {\mathtt {SET~clause}}&amp;\{{\mathtt {SET\ population=~}}\overbrace {\mathtt {population+1}} ^{\mathtt {expression}}\\\textstyle {\mathtt {WHERE~clause}}&amp;\{{\mathtt {WHERE\ \underbrace {{name=}\overbrace {'USA'} ^{expression}} _{predicate};}}\end{array}}\right\}{\textstyle {\texttt {statement}}}}">
            <a:extLst>
              <a:ext uri="{FF2B5EF4-FFF2-40B4-BE49-F238E27FC236}">
                <a16:creationId xmlns:a16="http://schemas.microsoft.com/office/drawing/2014/main" id="{5807BF5A-A856-4B01-B3A1-F53E2C46ED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66544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93D15-064B-4F5F-BB16-B498D9834D66}"/>
              </a:ext>
            </a:extLst>
          </p:cNvPr>
          <p:cNvSpPr/>
          <p:nvPr/>
        </p:nvSpPr>
        <p:spPr>
          <a:xfrm>
            <a:off x="1339567" y="2052665"/>
            <a:ext cx="9671620" cy="16312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dirty="0"/>
              <a:t>SQL was originally based upon relational algebra and tuple relational calculus. SQL is a declarative language. We say what data we want, not how to get it. We cannot manage </a:t>
            </a:r>
            <a:r>
              <a:rPr lang="en-US" sz="2000" u="sng" dirty="0"/>
              <a:t>how</a:t>
            </a:r>
            <a:r>
              <a:rPr lang="en-US" sz="2000" dirty="0"/>
              <a:t> SQL obtains the data. </a:t>
            </a:r>
          </a:p>
          <a:p>
            <a:r>
              <a:rPr lang="en-US" sz="2000" dirty="0"/>
              <a:t>The scope of SQL includes data query, data manipulation (insert, update and delete), data definition (schema creation and modification), and data access control.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3C64A-D9AF-4198-A808-62E433E3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35" y="4095604"/>
            <a:ext cx="6268453" cy="184257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415200-E6E1-460A-9B05-65263375354B}"/>
              </a:ext>
            </a:extLst>
          </p:cNvPr>
          <p:cNvSpPr/>
          <p:nvPr/>
        </p:nvSpPr>
        <p:spPr>
          <a:xfrm>
            <a:off x="1339567" y="3838150"/>
            <a:ext cx="3262190" cy="256014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2400" dirty="0"/>
              <a:t>SQL consists of two main types of statements: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Definition Language (DDL)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Manipulation Language (DML). </a:t>
            </a:r>
          </a:p>
        </p:txBody>
      </p:sp>
    </p:spTree>
    <p:extLst>
      <p:ext uri="{BB962C8B-B14F-4D97-AF65-F5344CB8AC3E}">
        <p14:creationId xmlns:p14="http://schemas.microsoft.com/office/powerpoint/2010/main" val="365415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8487-3069-47C0-BE27-120A534B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1400" dirty="0">
                <a:hlinkClick r:id="rId2"/>
              </a:rPr>
            </a:br>
            <a:r>
              <a:rPr lang="en-US" sz="4800" dirty="0">
                <a:solidFill>
                  <a:schemeClr val="tx1"/>
                </a:solidFill>
              </a:rPr>
              <a:t>Microsoft and T-SQL </a:t>
            </a:r>
            <a:br>
              <a:rPr lang="en-US" sz="1400" dirty="0">
                <a:hlinkClick r:id="rId2"/>
              </a:rPr>
            </a:br>
            <a:r>
              <a:rPr lang="en-US" sz="1400" dirty="0">
                <a:hlinkClick r:id="rId2"/>
              </a:rPr>
              <a:t>https://docs.microsoft.com/en-us/sql/t-sql/language-reference?view=sql-server-ver15#tools-that-use-t-sql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79B3-7B09-4C49-B3A8-EC6F6655B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263" y="1905918"/>
            <a:ext cx="5010199" cy="448386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T-SQL is central to using Microsoft SQL products and services. All tools that communicate with a SQL database send T-SQL commands. SQL works on top of T-SQL.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Some of the Microsoft tools that issue T-SQL commands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SQL Server Management Studio (SSMS)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SQL Server Data Tools (SSDT)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Azure Data Studio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sz="1500" dirty="0">
                <a:solidFill>
                  <a:schemeClr val="tx1"/>
                </a:solidFill>
                <a:highlight>
                  <a:srgbClr val="FFFF00"/>
                </a:highlight>
              </a:rPr>
              <a:t>*You can type a T-SQL keyword in the SSMS Query Editor window and press F1 to get data about any T-SQL Keyword.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4B2A-1D24-49A9-8B70-92594D57F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96" y="2108201"/>
            <a:ext cx="4734878" cy="418773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3332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09D84C6-622D-414B-BE63-09257D6EA3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56" y="163552"/>
            <a:ext cx="7562087" cy="6530895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50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4C4-9183-4428-950A-F5E72EA8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Definition Language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https://docs.microsoft.com/en-us/sql/t-sql/statements/statements?view=sql-server-ver15#data-definition-language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AB63-A29E-424C-A4FF-BE264E28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162" y="1907016"/>
            <a:ext cx="9780557" cy="4527933"/>
          </a:xfrm>
        </p:spPr>
        <p:txBody>
          <a:bodyPr anchor="ctr"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Data Definition Language (DDL) </a:t>
            </a:r>
            <a:r>
              <a:rPr lang="en-US" sz="2800" dirty="0">
                <a:solidFill>
                  <a:schemeClr val="tx1"/>
                </a:solidFill>
              </a:rPr>
              <a:t>statements define the structure of the DB. DDL statements create, alter, or drop the data structures (tables) of a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3"/>
              </a:rPr>
              <a:t>ALTER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- Modifies a table definition by altering, adding, or dropping columns and constraints.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4"/>
              </a:rPr>
              <a:t>CREATE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- creates a new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5"/>
              </a:rPr>
              <a:t>DROP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- Removes one or more table definitions and all data, indexes, triggers, constraints, and permission specifications for those tables.</a:t>
            </a:r>
          </a:p>
        </p:txBody>
      </p:sp>
    </p:spTree>
    <p:extLst>
      <p:ext uri="{BB962C8B-B14F-4D97-AF65-F5344CB8AC3E}">
        <p14:creationId xmlns:p14="http://schemas.microsoft.com/office/powerpoint/2010/main" val="353419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3A97-3172-46D6-9BDF-45A7BBE9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739" y="286603"/>
            <a:ext cx="10738251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SQL – </a:t>
            </a:r>
            <a:r>
              <a:rPr lang="en-US" sz="4400" b="1" i="1" dirty="0">
                <a:solidFill>
                  <a:schemeClr val="tx1"/>
                </a:solidFill>
              </a:rPr>
              <a:t>Create</a:t>
            </a:r>
            <a:r>
              <a:rPr lang="en-US" sz="4400" dirty="0">
                <a:solidFill>
                  <a:schemeClr val="tx1"/>
                </a:solidFill>
              </a:rPr>
              <a:t> and </a:t>
            </a:r>
            <a:r>
              <a:rPr lang="en-US" sz="4400" b="1" i="1" dirty="0">
                <a:solidFill>
                  <a:schemeClr val="tx1"/>
                </a:solidFill>
              </a:rPr>
              <a:t>Drop</a:t>
            </a:r>
            <a:r>
              <a:rPr lang="en-US" sz="4400" dirty="0">
                <a:solidFill>
                  <a:schemeClr val="tx1"/>
                </a:solidFill>
              </a:rPr>
              <a:t> an empty DB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63507-81A1-4B21-8F63-61C7BDB3C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419" y="2839229"/>
            <a:ext cx="7753763" cy="75519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0023C-28D5-43CC-B00F-5BBEB3D1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65" y="4306418"/>
            <a:ext cx="7753765" cy="81422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68D3EB-D9E5-49AC-A673-4C4C8DAEA7AC}"/>
              </a:ext>
            </a:extLst>
          </p:cNvPr>
          <p:cNvSpPr/>
          <p:nvPr/>
        </p:nvSpPr>
        <p:spPr>
          <a:xfrm>
            <a:off x="504969" y="6396335"/>
            <a:ext cx="11687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*Deleting a database will result in complete loss of information stored in the database!</a:t>
            </a:r>
          </a:p>
        </p:txBody>
      </p:sp>
    </p:spTree>
    <p:extLst>
      <p:ext uri="{BB962C8B-B14F-4D97-AF65-F5344CB8AC3E}">
        <p14:creationId xmlns:p14="http://schemas.microsoft.com/office/powerpoint/2010/main" val="56116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3A97-3172-46D6-9BDF-45A7BBE9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– </a:t>
            </a:r>
            <a:r>
              <a:rPr lang="en-US" b="1" i="1" dirty="0">
                <a:solidFill>
                  <a:schemeClr val="tx1"/>
                </a:solidFill>
              </a:rPr>
              <a:t>Create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Drop</a:t>
            </a:r>
            <a:r>
              <a:rPr lang="en-US" dirty="0">
                <a:solidFill>
                  <a:schemeClr val="tx1"/>
                </a:solidFill>
              </a:rPr>
              <a:t> a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33C32-A7C8-43F7-BCD1-0119EC11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973" y="6380948"/>
            <a:ext cx="9591741" cy="47728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>
                <a:highlight>
                  <a:srgbClr val="FFFF00"/>
                </a:highlight>
              </a:rPr>
              <a:t>*Deleting a table will result in complete loss of information stored in the table!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253EB-A9B9-4BD0-B2DA-3A416E06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43" y="2326810"/>
            <a:ext cx="4276141" cy="265814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C2F02-2143-4122-9FFD-B73B5E2D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025" y="2326811"/>
            <a:ext cx="4276141" cy="265814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A272F-AE30-4352-A735-990698559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543" y="5332704"/>
            <a:ext cx="4276141" cy="56562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E5BC20-8371-4804-9582-D85195F1B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025" y="5332704"/>
            <a:ext cx="4276145" cy="56562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2317058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1562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Courier New</vt:lpstr>
      <vt:lpstr>Franklin Gothic Book</vt:lpstr>
      <vt:lpstr>1_RetrospectVTI</vt:lpstr>
      <vt:lpstr>Data Definition Language SQL Data Types</vt:lpstr>
      <vt:lpstr>A software system used to maintain a relational database is called a Relational Database Management System (RDBMS). Many relational database systems use Structured Query Language (SQL) for querying and maintaining a database.</vt:lpstr>
      <vt:lpstr>(RDBMS) Relational Database Management System – History https://en.wikipedia.org/wiki/Relational_database</vt:lpstr>
      <vt:lpstr>SQL (Structured Query Language) https://en.wikipedia.org/wiki/SQL</vt:lpstr>
      <vt:lpstr> Microsoft and T-SQL  https://docs.microsoft.com/en-us/sql/t-sql/language-reference?view=sql-server-ver15#tools-that-use-t-sql</vt:lpstr>
      <vt:lpstr>PowerPoint Presentation</vt:lpstr>
      <vt:lpstr>Data Definition Language https://docs.microsoft.com/en-us/sql/t-sql/statements/statements?view=sql-server-ver15#data-definition-language</vt:lpstr>
      <vt:lpstr>SQL – Create and Drop an empty DB</vt:lpstr>
      <vt:lpstr>SQL – Create and Drop a table</vt:lpstr>
      <vt:lpstr>SQL with SQL Server</vt:lpstr>
      <vt:lpstr>Create a Table in SQL Server https://docs.microsoft.com/en-us/sql/t-sql/lesson-1-creating-database-objects?view=sql-server-ver15#create-a-table</vt:lpstr>
      <vt:lpstr>SQL – String Data Types https://docs.microsoft.com/en-us/sql/t-sql/data-types/char-and-varchar-transact-sql?view=sql-server-ver15</vt:lpstr>
      <vt:lpstr>SQL – Integer Data Types https://docs.microsoft.com/en-us/sql/t-sql/data-types/data-types-transact-sql?view=sql-server-ver15#exact-numerics</vt:lpstr>
      <vt:lpstr>SQL – Float Data Types https://docs.microsoft.com/en-us/sql/t-sql/data-types/data-types-transact-sql?view=sql-server-ver15#approximate-numerics</vt:lpstr>
      <vt:lpstr>SQL – Date and Time Data Types https://docs.microsoft.com/en-us/sql/t-sql/data-types/date-and-time-types?view=sql-server-ver15</vt:lpstr>
      <vt:lpstr>SQL – Currency Data Types https://docs.microsoft.com/en-us/sql/t-sql/data-types/data-types-transact-sql?view=sql-server-ver15#exact-numerics</vt:lpstr>
      <vt:lpstr>SQL – Table Constraints https://docs.microsoft.com/en-us/sql/t-sql/statements/alter-table-table-constraint-transact-sql?view=sql-server-ver15</vt:lpstr>
      <vt:lpstr>SQL – Column Constraints https://docs.microsoft.com/en-us/sql/t-sql/statements/alter-table-table-constraint-transact-sql?view=sql-server-ver15</vt:lpstr>
      <vt:lpstr>ALTER Table https://docs.microsoft.com/en-us/sql/t-sql/statements/alter-table-transact-sql?view=sql-server-ver15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2020-03-19T20:10:35Z</dcterms:created>
  <dcterms:modified xsi:type="dcterms:W3CDTF">2022-05-04T19:04:03Z</dcterms:modified>
</cp:coreProperties>
</file>