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319" r:id="rId4"/>
    <p:sldId id="322" r:id="rId5"/>
    <p:sldId id="299" r:id="rId6"/>
    <p:sldId id="300" r:id="rId7"/>
    <p:sldId id="321" r:id="rId8"/>
    <p:sldId id="320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3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sql/t-sql/functions/avg-transact-sql?view=sql-server-ver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sql/t-sql/functions/count-transact-sql?view=sql-server-ver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sql/t-sql/functions/sum-transact-sql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user-defined-functions/sql-server-scalar-function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create-user-defined-functions-database-engine?view=sql-server-ver15#Scalar" TargetMode="External"/><Relationship Id="rId2" Type="http://schemas.openxmlformats.org/officeDocument/2006/relationships/hyperlink" Target="https://docs.microsoft.com/en-us/sql/t-sql/statements/create-function-transact-sql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ervertutorial.net/sql-server-user-defined-functions/sql-server-scalar-fun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create-user-defined-functions-database-engine?view=sql-server-ver15#Scalar" TargetMode="External"/><Relationship Id="rId2" Type="http://schemas.openxmlformats.org/officeDocument/2006/relationships/hyperlink" Target="https://docs.microsoft.com/en-us/sql/t-sql/statements/create-function-transact-sql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ervertutorial.net/sql-server-user-defined-functions/sql-server-scalar-function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sql/relational-databases/tables/use-table-valued-parameters-database-engine?view=sql-server-ver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t-sql/functions/checksum-agg-transact-sql?view=sql-server-ver15" TargetMode="External"/><Relationship Id="rId13" Type="http://schemas.openxmlformats.org/officeDocument/2006/relationships/hyperlink" Target="https://docs.microsoft.com/en-us/sql/t-sql/functions/sum-transact-sql?view=sql-server-ver15" TargetMode="External"/><Relationship Id="rId18" Type="http://schemas.openxmlformats.org/officeDocument/2006/relationships/hyperlink" Target="https://docs.microsoft.com/en-us/sql/t-sql/functions/max-transact-sql?view=sql-server-ver15" TargetMode="External"/><Relationship Id="rId3" Type="http://schemas.openxmlformats.org/officeDocument/2006/relationships/hyperlink" Target="https://docs.microsoft.com/en-us/sql/t-sql/functions/functions?view=sql-server-ver15#aggregate-functions" TargetMode="External"/><Relationship Id="rId7" Type="http://schemas.openxmlformats.org/officeDocument/2006/relationships/hyperlink" Target="https://docs.microsoft.com/en-us/sql/t-sql/functions/stdev-transact-sql?view=sql-server-ver15" TargetMode="External"/><Relationship Id="rId12" Type="http://schemas.openxmlformats.org/officeDocument/2006/relationships/hyperlink" Target="https://docs.microsoft.com/en-us/sql/t-sql/functions/count-big-transact-sql?view=sql-server-ver15" TargetMode="External"/><Relationship Id="rId17" Type="http://schemas.openxmlformats.org/officeDocument/2006/relationships/hyperlink" Target="https://docs.microsoft.com/en-us/sql/t-sql/functions/varp-transact-sql?view=sql-server-ver15" TargetMode="External"/><Relationship Id="rId2" Type="http://schemas.openxmlformats.org/officeDocument/2006/relationships/hyperlink" Target="https://docs.microsoft.com/en-us/sql/t-sql/functions/aggregate-functions-transact-sql?view=sql-server-ver15" TargetMode="External"/><Relationship Id="rId16" Type="http://schemas.openxmlformats.org/officeDocument/2006/relationships/hyperlink" Target="https://docs.microsoft.com/en-us/sql/t-sql/functions/grouping-id-transact-sql?view=sql-server-ver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t-sql/functions/avg-transact-sql?view=sql-server-ver15" TargetMode="External"/><Relationship Id="rId11" Type="http://schemas.openxmlformats.org/officeDocument/2006/relationships/hyperlink" Target="https://docs.microsoft.com/en-us/sql/t-sql/functions/string-agg-transact-sql?view=sql-server-ver15" TargetMode="External"/><Relationship Id="rId5" Type="http://schemas.openxmlformats.org/officeDocument/2006/relationships/hyperlink" Target="https://docs.microsoft.com/en-us/sql/t-sql/functions/min-transact-sql?view=sql-server-ver15" TargetMode="External"/><Relationship Id="rId15" Type="http://schemas.openxmlformats.org/officeDocument/2006/relationships/hyperlink" Target="https://docs.microsoft.com/en-us/sql/t-sql/functions/var-transact-sql?view=sql-server-ver15" TargetMode="External"/><Relationship Id="rId10" Type="http://schemas.openxmlformats.org/officeDocument/2006/relationships/hyperlink" Target="https://docs.microsoft.com/en-us/sql/t-sql/functions/count-transact-sql?view=sql-server-ver15" TargetMode="External"/><Relationship Id="rId4" Type="http://schemas.openxmlformats.org/officeDocument/2006/relationships/hyperlink" Target="https://docs.microsoft.com/en-us/sql/t-sql/functions/approx-count-distinct-transact-sql?view=sql-server-ver15" TargetMode="External"/><Relationship Id="rId9" Type="http://schemas.openxmlformats.org/officeDocument/2006/relationships/hyperlink" Target="https://docs.microsoft.com/en-us/sql/t-sql/functions/stdevp-transact-sql?view=sql-server-ver15" TargetMode="External"/><Relationship Id="rId14" Type="http://schemas.openxmlformats.org/officeDocument/2006/relationships/hyperlink" Target="https://docs.microsoft.com/en-us/sql/t-sql/functions/grouping-transact-sql?view=sql-server-ver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SQL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5307-74A2-47B0-8467-BF408380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AVG( ) - Average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https://docs.microsoft.com/en-us/sql/t-sql/functions/avg-transact-sql?view=sql-server-ver15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E348-0EB0-45AE-AAB0-45A3518F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86" y="1897183"/>
            <a:ext cx="9972594" cy="275193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AVG() </a:t>
            </a:r>
            <a:r>
              <a:rPr lang="en-US" sz="2400" dirty="0"/>
              <a:t>computes the average of a set of values by dividing the sum of those values by the count of </a:t>
            </a:r>
            <a:r>
              <a:rPr lang="en-US" sz="2400" u="sng" dirty="0"/>
              <a:t>non-null</a:t>
            </a:r>
            <a:r>
              <a:rPr lang="en-US" sz="2400" dirty="0"/>
              <a:t> values. If the sum exceeds the maximum value for the data type of the return value, </a:t>
            </a:r>
            <a:r>
              <a:rPr lang="en-US" sz="2400" b="1" i="1" dirty="0">
                <a:solidFill>
                  <a:srgbClr val="FF0000"/>
                </a:solidFill>
              </a:rPr>
              <a:t>AVG() </a:t>
            </a:r>
            <a:r>
              <a:rPr lang="en-US" sz="2400" dirty="0"/>
              <a:t>will return an error. </a:t>
            </a:r>
            <a:r>
              <a:rPr lang="en-US" sz="2400" b="1" i="1" dirty="0">
                <a:solidFill>
                  <a:srgbClr val="FF0000"/>
                </a:solidFill>
              </a:rPr>
              <a:t>AVG() </a:t>
            </a:r>
            <a:r>
              <a:rPr lang="en-US" sz="2400" dirty="0"/>
              <a:t>can have 1 or 2 arguments.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– (default) Applies the aggregate function to all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FF0000"/>
                </a:solidFill>
              </a:rPr>
              <a:t>DISTINCT</a:t>
            </a:r>
            <a:r>
              <a:rPr lang="en-US" sz="2000" dirty="0"/>
              <a:t> - Specifies that </a:t>
            </a:r>
            <a:r>
              <a:rPr lang="en-US" sz="2000" b="1" i="1" dirty="0">
                <a:solidFill>
                  <a:srgbClr val="FF0000"/>
                </a:solidFill>
              </a:rPr>
              <a:t>AVG()</a:t>
            </a:r>
            <a:r>
              <a:rPr lang="en-US" sz="2000" dirty="0"/>
              <a:t> operates only on one unique instance of each value, regardless of how many times that value occurs.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EX. </a:t>
            </a:r>
            <a:r>
              <a:rPr lang="en-US" sz="2400" b="1" dirty="0">
                <a:solidFill>
                  <a:srgbClr val="FF0000"/>
                </a:solidFill>
              </a:rPr>
              <a:t>SELECT AVG(ALL </a:t>
            </a:r>
            <a:r>
              <a:rPr lang="en-US" sz="2400" b="1" dirty="0" err="1">
                <a:solidFill>
                  <a:srgbClr val="FF0000"/>
                </a:solidFill>
              </a:rPr>
              <a:t>NumbersColumn</a:t>
            </a:r>
            <a:r>
              <a:rPr lang="en-US" sz="2400" b="1" dirty="0">
                <a:solidFill>
                  <a:srgbClr val="FF0000"/>
                </a:solidFill>
              </a:rPr>
              <a:t>) FROM </a:t>
            </a:r>
            <a:r>
              <a:rPr lang="en-US" sz="2400" b="1" dirty="0" err="1">
                <a:solidFill>
                  <a:srgbClr val="FF0000"/>
                </a:solidFill>
              </a:rPr>
              <a:t>TableName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  <a:r>
              <a:rPr 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above example returns the average of all numbers. Even duplicates.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148C5-86D0-4F4B-B6B0-4B75EAC6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46" y="4976596"/>
            <a:ext cx="6843593" cy="13375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59C6B-0F6B-4536-8C61-6FC5B13046B2}"/>
              </a:ext>
            </a:extLst>
          </p:cNvPr>
          <p:cNvSpPr txBox="1"/>
          <p:nvPr/>
        </p:nvSpPr>
        <p:spPr>
          <a:xfrm>
            <a:off x="886536" y="4979834"/>
            <a:ext cx="3329848" cy="1323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1600" dirty="0"/>
              <a:t>This example returns the average vacation hours each Vice President has and how many total sick leave hours all Vice Presidents have together.</a:t>
            </a:r>
          </a:p>
        </p:txBody>
      </p:sp>
    </p:spTree>
    <p:extLst>
      <p:ext uri="{BB962C8B-B14F-4D97-AF65-F5344CB8AC3E}">
        <p14:creationId xmlns:p14="http://schemas.microsoft.com/office/powerpoint/2010/main" val="407251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3124-374D-4DF4-9C69-E6902825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COUNT( 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https://docs.microsoft.com/en-us/sql/t-sql/functions/count-transact-sql?view=sql-server-ver15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5E50-2F6A-45A9-9436-2A1AE623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492" y="1909898"/>
            <a:ext cx="9182120" cy="2796326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COUNT( 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returns the number of items found in a group. </a:t>
            </a:r>
            <a:r>
              <a:rPr lang="en-US" sz="2400" b="1" i="1" dirty="0">
                <a:solidFill>
                  <a:srgbClr val="FF0000"/>
                </a:solidFill>
              </a:rPr>
              <a:t>COUNT( 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always returns an </a:t>
            </a:r>
            <a:r>
              <a:rPr lang="en-US" sz="2400" b="1" i="1" dirty="0"/>
              <a:t>int</a:t>
            </a:r>
            <a:r>
              <a:rPr lang="en-US" sz="2400" dirty="0"/>
              <a:t>. 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COUNT( )</a:t>
            </a:r>
            <a:r>
              <a:rPr lang="en-US" sz="2400" dirty="0"/>
              <a:t> has two possible arguments: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- Applies the aggregate function to all values.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serves as the default.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DISTINCT</a:t>
            </a:r>
            <a:r>
              <a:rPr lang="en-US" sz="2000" dirty="0"/>
              <a:t> - Specifies that COUNT returns the number of unique nonnull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24FE7-A25B-47C8-AE82-07DC6262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899" y="4770509"/>
            <a:ext cx="4889771" cy="11687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42DAB-4D66-48D2-A3FD-B2AF13E757C3}"/>
              </a:ext>
            </a:extLst>
          </p:cNvPr>
          <p:cNvSpPr txBox="1"/>
          <p:nvPr/>
        </p:nvSpPr>
        <p:spPr>
          <a:xfrm>
            <a:off x="2327170" y="4769095"/>
            <a:ext cx="217872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1800" dirty="0"/>
              <a:t>This example returns the number of unique job titles there are in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1B46-938E-4468-957C-66038D81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SUM( 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https://docs.microsoft.com/en-us/sql/t-sql/functions/sum-transact-sql?view=sql-server-ver15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42CE-F7BE-43E6-8ECF-2BEF027FE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64" y="1883884"/>
            <a:ext cx="9820916" cy="2181679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SUM()</a:t>
            </a:r>
            <a:r>
              <a:rPr lang="en-US" sz="2400" dirty="0"/>
              <a:t> can be used with numeric columns only. Null values are ignored.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SUM( 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has two possible arguments: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– Default. Applies the aggregate function to all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DISTINCT</a:t>
            </a:r>
            <a:r>
              <a:rPr lang="en-US" sz="2000" dirty="0"/>
              <a:t> - Specifies that </a:t>
            </a:r>
            <a:r>
              <a:rPr lang="en-US" sz="2000" dirty="0">
                <a:solidFill>
                  <a:srgbClr val="FF0000"/>
                </a:solidFill>
              </a:rPr>
              <a:t>SUM</a:t>
            </a:r>
            <a:r>
              <a:rPr lang="en-US" sz="2000" dirty="0"/>
              <a:t> returns the sum of unique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F6679-1290-4472-99FA-685304461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52" y="4065563"/>
            <a:ext cx="5276651" cy="22061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51352-2F6B-4C26-840F-A78F5AFF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81" y="4627551"/>
            <a:ext cx="4602719" cy="12015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800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490" y="0"/>
            <a:ext cx="8508517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0" i="1" dirty="0">
                <a:solidFill>
                  <a:schemeClr val="bg1"/>
                </a:solidFill>
                <a:effectLst/>
              </a:rPr>
              <a:t>SQL functions help simplify code. </a:t>
            </a:r>
            <a:r>
              <a:rPr lang="en-US" sz="4000" i="1" dirty="0">
                <a:solidFill>
                  <a:schemeClr val="bg1"/>
                </a:solidFill>
              </a:rPr>
              <a:t>There may be </a:t>
            </a:r>
            <a:r>
              <a:rPr lang="en-US" sz="4000" b="0" i="1" dirty="0">
                <a:solidFill>
                  <a:schemeClr val="bg1"/>
                </a:solidFill>
                <a:effectLst/>
              </a:rPr>
              <a:t>a complex calculation that appears in many queries. A SQL function can be created that encapsulates the formula and uses it in each query.</a:t>
            </a:r>
            <a:endParaRPr lang="en-US" sz="199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9354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https://www.sqlservertutorial.net/sql-server-user-defined-functions/sql-server-scalar-functions/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2437-C682-4BEC-8208-F660B644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Scalar Function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https://docs.microsoft.com/en-us/sql/t-sql/statements/create-function-transact-sql?view=sql-server-ver15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https://docs.microsoft.com/en-us/sql/relational-databases/user-defined-functions/create-user-defined-functions-database-engine?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https://www.sqlservertutorial.net/sql-server-user-defined-functions/sql-server-scalar-functions/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2360-6E48-44CD-AF5C-8811813C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215" y="1899136"/>
            <a:ext cx="4760752" cy="447352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‘user-defined’ function: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accepts parameters,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performs an action such as a complex calculation,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returns the result of that action as a </a:t>
            </a:r>
            <a:r>
              <a:rPr lang="en-US" sz="2000" b="1" i="1" dirty="0">
                <a:solidFill>
                  <a:schemeClr val="tx1"/>
                </a:solidFill>
              </a:rPr>
              <a:t>scalar </a:t>
            </a:r>
            <a:r>
              <a:rPr lang="en-US" sz="2000" dirty="0">
                <a:solidFill>
                  <a:schemeClr val="tx1"/>
                </a:solidFill>
              </a:rPr>
              <a:t>(single) value or a table.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Scalar Function </a:t>
            </a:r>
            <a:r>
              <a:rPr lang="en-US" sz="2000" dirty="0">
                <a:solidFill>
                  <a:schemeClr val="tx1"/>
                </a:solidFill>
              </a:rPr>
              <a:t>– A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SQL Scalar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unction takes one or more parameters and returns a single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AF96D-EF0F-42B3-836F-450A2FE103E8}"/>
              </a:ext>
            </a:extLst>
          </p:cNvPr>
          <p:cNvSpPr txBox="1"/>
          <p:nvPr/>
        </p:nvSpPr>
        <p:spPr>
          <a:xfrm>
            <a:off x="6708246" y="2012242"/>
            <a:ext cx="4352527" cy="432788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FUNCTION </a:t>
            </a:r>
            <a:r>
              <a:rPr lang="en-US" dirty="0" err="1">
                <a:solidFill>
                  <a:schemeClr val="bg1"/>
                </a:solidFill>
              </a:rPr>
              <a:t>dbo.GetNetSale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 @quantity int,	</a:t>
            </a:r>
          </a:p>
          <a:p>
            <a:r>
              <a:rPr lang="en-US" dirty="0">
                <a:solidFill>
                  <a:schemeClr val="bg1"/>
                </a:solidFill>
              </a:rPr>
              <a:t>  @unitprice dec(10,2),</a:t>
            </a:r>
          </a:p>
          <a:p>
            <a:r>
              <a:rPr lang="en-US" dirty="0">
                <a:solidFill>
                  <a:schemeClr val="bg1"/>
                </a:solidFill>
              </a:rPr>
              <a:t>  @discount dec(10,2)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RETURNS</a:t>
            </a:r>
            <a:r>
              <a:rPr lang="en-US" dirty="0">
                <a:solidFill>
                  <a:schemeClr val="bg1"/>
                </a:solidFill>
              </a:rPr>
              <a:t> dec(10,2)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</a:rPr>
              <a:t>  return </a:t>
            </a:r>
          </a:p>
          <a:p>
            <a:r>
              <a:rPr lang="en-US" dirty="0">
                <a:solidFill>
                  <a:schemeClr val="bg1"/>
                </a:solidFill>
              </a:rPr>
              <a:t>        @quantity*@unitprice*(1-@discount);</a:t>
            </a:r>
          </a:p>
          <a:p>
            <a:r>
              <a:rPr lang="en-US" dirty="0">
                <a:solidFill>
                  <a:srgbClr val="00B0F0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-- call the function</a:t>
            </a:r>
          </a:p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dbo.GetNetSale</a:t>
            </a:r>
            <a:r>
              <a:rPr lang="en-US" dirty="0">
                <a:solidFill>
                  <a:schemeClr val="bg1"/>
                </a:solidFill>
              </a:rPr>
              <a:t>(10,100.00,0.1) 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netSale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712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2437-C682-4BEC-8208-F660B644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Scalar Function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hlinkClick r:id="rId2"/>
              </a:rPr>
              <a:t>https://docs.microsoft.com/en-us/sql/t-sql/statements/create-function-transact-sql?view=sql-server-ver15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https://docs.microsoft.com/en-us/sql/relational-databases/user-defined-functions/create-user-defined-functions-database-engine?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https://www.sqlservertutorial.net/sql-server-user-defined-functions/sql-server-scalar-functions/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2360-6E48-44CD-AF5C-8811813C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6" y="1899138"/>
            <a:ext cx="5503735" cy="4473527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-apple-system"/>
              </a:rPr>
              <a:t>To create a Scalar Function: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dirty="0">
                <a:solidFill>
                  <a:srgbClr val="FF0000"/>
                </a:solidFill>
              </a:rPr>
              <a:t>CREATE FUNCTION </a:t>
            </a:r>
            <a:r>
              <a:rPr lang="en-US" sz="2000" dirty="0">
                <a:solidFill>
                  <a:schemeClr val="tx1"/>
                </a:solidFill>
              </a:rPr>
              <a:t>keywords to name the function. SQL Server may require </a:t>
            </a:r>
            <a:r>
              <a:rPr lang="en-US" sz="2000" dirty="0" err="1">
                <a:solidFill>
                  <a:srgbClr val="FF0000"/>
                </a:solidFill>
              </a:rPr>
              <a:t>dbo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or the schema name.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 parenthesis, specify a list of </a:t>
            </a:r>
            <a:r>
              <a:rPr lang="en-US" sz="2000" dirty="0">
                <a:solidFill>
                  <a:srgbClr val="FF0000"/>
                </a:solidFill>
              </a:rPr>
              <a:t>@&lt;parameterName&gt; &lt;</a:t>
            </a:r>
            <a:r>
              <a:rPr lang="en-US" sz="2000" dirty="0" err="1">
                <a:solidFill>
                  <a:srgbClr val="FF0000"/>
                </a:solidFill>
              </a:rPr>
              <a:t>dataType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dirty="0">
                <a:solidFill>
                  <a:srgbClr val="FF0000"/>
                </a:solidFill>
              </a:rPr>
              <a:t>RETURNS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keyword and give the data type of the return value.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dirty="0">
                <a:solidFill>
                  <a:srgbClr val="FF0000"/>
                </a:solidFill>
              </a:rPr>
              <a:t>AS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keyword and </a:t>
            </a:r>
            <a:r>
              <a:rPr lang="en-US" sz="2000" dirty="0">
                <a:solidFill>
                  <a:srgbClr val="FF0000"/>
                </a:solidFill>
              </a:rPr>
              <a:t>BEGIN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function body.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calculation.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End the body of the function with </a:t>
            </a:r>
            <a:r>
              <a:rPr lang="en-US" sz="2000" dirty="0">
                <a:solidFill>
                  <a:srgbClr val="FF0000"/>
                </a:solidFill>
              </a:rPr>
              <a:t>END.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To call the function,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SELECT &lt;</a:t>
            </a:r>
            <a:r>
              <a:rPr lang="en-US" sz="1600" dirty="0" err="1">
                <a:solidFill>
                  <a:srgbClr val="FF0000"/>
                </a:solidFill>
              </a:rPr>
              <a:t>functionName</a:t>
            </a:r>
            <a:r>
              <a:rPr lang="en-US" sz="1600" dirty="0">
                <a:solidFill>
                  <a:srgbClr val="FF0000"/>
                </a:solidFill>
              </a:rPr>
              <a:t>(params)&gt; AS &lt;name&gt;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A48D6-644E-48A3-950D-97FFFA978B56}"/>
              </a:ext>
            </a:extLst>
          </p:cNvPr>
          <p:cNvSpPr txBox="1"/>
          <p:nvPr/>
        </p:nvSpPr>
        <p:spPr>
          <a:xfrm>
            <a:off x="6807925" y="2012242"/>
            <a:ext cx="4265416" cy="430621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FUNCTION </a:t>
            </a:r>
            <a:r>
              <a:rPr lang="en-US" dirty="0" err="1">
                <a:solidFill>
                  <a:schemeClr val="bg1"/>
                </a:solidFill>
              </a:rPr>
              <a:t>dbo.GetNetSale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 @quantity int,	</a:t>
            </a:r>
          </a:p>
          <a:p>
            <a:r>
              <a:rPr lang="en-US" dirty="0">
                <a:solidFill>
                  <a:schemeClr val="bg1"/>
                </a:solidFill>
              </a:rPr>
              <a:t>  @unitprice dec(10,2),</a:t>
            </a:r>
          </a:p>
          <a:p>
            <a:r>
              <a:rPr lang="en-US" dirty="0">
                <a:solidFill>
                  <a:schemeClr val="bg1"/>
                </a:solidFill>
              </a:rPr>
              <a:t>  @discount dec(10,2)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RETURNS</a:t>
            </a:r>
            <a:r>
              <a:rPr lang="en-US" dirty="0">
                <a:solidFill>
                  <a:schemeClr val="bg1"/>
                </a:solidFill>
              </a:rPr>
              <a:t> dec(10,2)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</a:rPr>
              <a:t>  return </a:t>
            </a:r>
          </a:p>
          <a:p>
            <a:r>
              <a:rPr lang="en-US" dirty="0">
                <a:solidFill>
                  <a:schemeClr val="bg1"/>
                </a:solidFill>
              </a:rPr>
              <a:t>        @quantity*@unitprice*(1-@discount);</a:t>
            </a:r>
          </a:p>
          <a:p>
            <a:r>
              <a:rPr lang="en-US" dirty="0">
                <a:solidFill>
                  <a:srgbClr val="00B0F0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-- call the function</a:t>
            </a:r>
          </a:p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dbo.GetNetSale</a:t>
            </a:r>
            <a:r>
              <a:rPr lang="en-US" dirty="0">
                <a:solidFill>
                  <a:schemeClr val="bg1"/>
                </a:solidFill>
              </a:rPr>
              <a:t>(10,100.00,0.1) 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netSale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814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A368-CD88-497D-B995-18285119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User-Defined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F40DF-D9D7-4A64-AC2E-A4A53B61A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122" y="2396899"/>
            <a:ext cx="5128868" cy="35362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33FB37-542E-40D5-99F5-72E7010DB3BA}"/>
              </a:ext>
            </a:extLst>
          </p:cNvPr>
          <p:cNvSpPr/>
          <p:nvPr/>
        </p:nvSpPr>
        <p:spPr>
          <a:xfrm>
            <a:off x="1334764" y="1929284"/>
            <a:ext cx="4155830" cy="4471516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b="1" i="1" dirty="0"/>
              <a:t>Scalar Functions </a:t>
            </a:r>
            <a:r>
              <a:rPr lang="en-US" sz="2400" dirty="0"/>
              <a:t>operate on a single value and then return a single value. </a:t>
            </a:r>
          </a:p>
          <a:p>
            <a:r>
              <a:rPr lang="en-US" sz="2400" b="1" i="1" dirty="0"/>
              <a:t>Scalar functions </a:t>
            </a:r>
            <a:r>
              <a:rPr lang="en-US" sz="2400" dirty="0"/>
              <a:t>can be used wherever an expression is valid.</a:t>
            </a:r>
          </a:p>
        </p:txBody>
      </p:sp>
    </p:spTree>
    <p:extLst>
      <p:ext uri="{BB962C8B-B14F-4D97-AF65-F5344CB8AC3E}">
        <p14:creationId xmlns:p14="http://schemas.microsoft.com/office/powerpoint/2010/main" val="384695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E1BF-3D66-466A-A6D1-FE237E8C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User-Defined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7CE25F-D988-453D-B4E1-BDFCD8BA9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899" y="3304926"/>
            <a:ext cx="7382202" cy="29174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780DEA-2E83-475A-94BF-E2834DD2A15F}"/>
              </a:ext>
            </a:extLst>
          </p:cNvPr>
          <p:cNvSpPr/>
          <p:nvPr/>
        </p:nvSpPr>
        <p:spPr>
          <a:xfrm>
            <a:off x="1373766" y="1982534"/>
            <a:ext cx="97819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Functions have "read-only" access. They cannot make changes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7787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1071-1F8A-4415-BA13-B122A8EE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06" y="286603"/>
            <a:ext cx="1130450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Table-Valued Parameters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https://docs.microsoft.com/en-us/sql/relational-databases/tables/use-table-valued-parameters-database-engine?view=sql-server-ver15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ABA1-AF1B-4D11-A422-CEA9072A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05" y="1892968"/>
            <a:ext cx="4622242" cy="449178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Table-Valued Parameter </a:t>
            </a:r>
            <a:r>
              <a:rPr lang="en-US" sz="2400" dirty="0">
                <a:solidFill>
                  <a:schemeClr val="tx1"/>
                </a:solidFill>
              </a:rPr>
              <a:t>is a Function parameter that is actually a SQL table.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example: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creates a </a:t>
            </a:r>
            <a:r>
              <a:rPr lang="en-US" sz="2200" b="1" i="1" dirty="0">
                <a:solidFill>
                  <a:schemeClr val="tx1"/>
                </a:solidFill>
              </a:rPr>
              <a:t>table-valued </a:t>
            </a:r>
            <a:r>
              <a:rPr lang="en-US" sz="2200" dirty="0">
                <a:solidFill>
                  <a:schemeClr val="tx1"/>
                </a:solidFill>
              </a:rPr>
              <a:t>parameter type,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declares a variable to reference it,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fills the parameter list, and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passes the values to a </a:t>
            </a:r>
            <a:r>
              <a:rPr lang="en-US" sz="2200" b="1" i="1" dirty="0">
                <a:solidFill>
                  <a:schemeClr val="tx1"/>
                </a:solidFill>
              </a:rPr>
              <a:t>Stored Procedure </a:t>
            </a:r>
            <a:r>
              <a:rPr lang="en-US" sz="2200" dirty="0">
                <a:solidFill>
                  <a:schemeClr val="tx1"/>
                </a:solidFill>
              </a:rPr>
              <a:t>in the </a:t>
            </a:r>
            <a:r>
              <a:rPr lang="en-US" sz="2200" dirty="0" err="1">
                <a:solidFill>
                  <a:schemeClr val="tx1"/>
                </a:solidFill>
              </a:rPr>
              <a:t>AdventureWorks</a:t>
            </a:r>
            <a:r>
              <a:rPr lang="en-US" sz="2200" dirty="0">
                <a:solidFill>
                  <a:schemeClr val="tx1"/>
                </a:solidFill>
              </a:rPr>
              <a:t>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DE474-C6C9-4765-BAC4-9C55BF0F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2715"/>
            <a:ext cx="4707788" cy="481247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2872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9F7A-0E3C-4BE3-B0CD-62DDAF4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7D91-2F1C-492A-94BD-A324849D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81" y="1885071"/>
            <a:ext cx="4185138" cy="450166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Object Explorer</a:t>
            </a:r>
          </a:p>
          <a:p>
            <a:r>
              <a:rPr lang="en-US" sz="3200" dirty="0"/>
              <a:t>  &gt;&gt;Databases</a:t>
            </a:r>
          </a:p>
          <a:p>
            <a:r>
              <a:rPr lang="en-US" sz="3200" dirty="0"/>
              <a:t>    &gt;&gt;[</a:t>
            </a:r>
            <a:r>
              <a:rPr lang="en-US" sz="3200" dirty="0" err="1"/>
              <a:t>DbName</a:t>
            </a:r>
            <a:r>
              <a:rPr lang="en-US" sz="3200" dirty="0"/>
              <a:t>]</a:t>
            </a:r>
          </a:p>
          <a:p>
            <a:r>
              <a:rPr lang="en-US" sz="3200" dirty="0"/>
              <a:t>      &gt;&gt;Programmability</a:t>
            </a:r>
          </a:p>
          <a:p>
            <a:r>
              <a:rPr lang="en-US" sz="3200" dirty="0"/>
              <a:t>        &gt;&gt;Functions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01F86-DA1D-4C39-9880-77397EE4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40" y="719430"/>
            <a:ext cx="5079347" cy="559874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035524-3F73-4D6D-96D9-4458A54DE792}"/>
              </a:ext>
            </a:extLst>
          </p:cNvPr>
          <p:cNvSpPr/>
          <p:nvPr/>
        </p:nvSpPr>
        <p:spPr>
          <a:xfrm>
            <a:off x="6499274" y="1111347"/>
            <a:ext cx="1547446" cy="29542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722D80-4003-4C6D-A27D-99DC051AC91E}"/>
              </a:ext>
            </a:extLst>
          </p:cNvPr>
          <p:cNvSpPr/>
          <p:nvPr/>
        </p:nvSpPr>
        <p:spPr>
          <a:xfrm>
            <a:off x="6778282" y="1995634"/>
            <a:ext cx="1915551" cy="28333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2BB44C-FC3C-4E39-ADBE-37778A5E8AC3}"/>
              </a:ext>
            </a:extLst>
          </p:cNvPr>
          <p:cNvSpPr/>
          <p:nvPr/>
        </p:nvSpPr>
        <p:spPr>
          <a:xfrm>
            <a:off x="6976402" y="3788619"/>
            <a:ext cx="2069124" cy="28333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E3CE6C-F0D7-4CC5-9309-A180F8DCC8D7}"/>
              </a:ext>
            </a:extLst>
          </p:cNvPr>
          <p:cNvSpPr/>
          <p:nvPr/>
        </p:nvSpPr>
        <p:spPr>
          <a:xfrm>
            <a:off x="7244861" y="4372429"/>
            <a:ext cx="1448972" cy="28333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2525-3E5F-4A24-A0BF-8F081420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Functions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https://docs.microsoft.com/en-us/sql/t-sql/functions/aggregate-functions-transact-sql?view=sql-server-ver15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https://docs.microsoft.com/en-us/sql/t-sql/functions/functions?view=sql-server-ver15#aggregate-functions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6A04-8FA3-4B77-844E-16FDBDF6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425" y="1899137"/>
            <a:ext cx="4469091" cy="45016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Aggregate functions: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perform a calculation on a set of values and returns a single value.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ignore null values (except for </a:t>
            </a:r>
            <a:r>
              <a:rPr lang="en-US" sz="2400" b="1" i="1" dirty="0">
                <a:solidFill>
                  <a:srgbClr val="FF0000"/>
                </a:solidFill>
              </a:rPr>
              <a:t>COUNT()</a:t>
            </a:r>
            <a:r>
              <a:rPr lang="en-US" sz="2400" b="1" i="1" dirty="0"/>
              <a:t> </a:t>
            </a:r>
            <a:r>
              <a:rPr lang="en-US" sz="2400" dirty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are often used with the </a:t>
            </a:r>
            <a:r>
              <a:rPr lang="en-US" sz="2400" b="1" i="1" dirty="0">
                <a:solidFill>
                  <a:srgbClr val="FF0000"/>
                </a:solidFill>
              </a:rPr>
              <a:t>GROUP BY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clause of the </a:t>
            </a:r>
            <a:r>
              <a:rPr lang="en-US" sz="2400" b="1" i="1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statement.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C20237-CC77-49B3-8EA7-A5F31C63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38055"/>
              </p:ext>
            </p:extLst>
          </p:nvPr>
        </p:nvGraphicFramePr>
        <p:xfrm>
          <a:off x="5844791" y="2583273"/>
          <a:ext cx="5420576" cy="356211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170815">
                  <a:extLst>
                    <a:ext uri="{9D8B030D-6E8A-4147-A177-3AD203B41FA5}">
                      <a16:colId xmlns:a16="http://schemas.microsoft.com/office/drawing/2014/main" val="3384467915"/>
                    </a:ext>
                  </a:extLst>
                </a:gridCol>
                <a:gridCol w="2249761">
                  <a:extLst>
                    <a:ext uri="{9D8B030D-6E8A-4147-A177-3AD203B41FA5}">
                      <a16:colId xmlns:a16="http://schemas.microsoft.com/office/drawing/2014/main" val="2219571094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APPROX_COUNT_DISTINCT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MIN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96847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AVG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STDEV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41191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CHECKSUM_AGG</a:t>
                      </a:r>
                      <a:endParaRPr lang="en-US" sz="200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STDEVP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333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sng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STRING_AGG</a:t>
                      </a:r>
                      <a:endParaRPr lang="en-US" sz="2000" u="sng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36159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COUNT_BIG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53849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GROUPING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VAR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25957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GROUPING_ID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VARP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84648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MAX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3524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C5DA46-16E0-4BFE-A468-9886FE14E3F2}"/>
              </a:ext>
            </a:extLst>
          </p:cNvPr>
          <p:cNvSpPr/>
          <p:nvPr/>
        </p:nvSpPr>
        <p:spPr>
          <a:xfrm>
            <a:off x="6457485" y="2106832"/>
            <a:ext cx="4195187" cy="461665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These are Aggregate functions </a:t>
            </a:r>
          </a:p>
        </p:txBody>
      </p:sp>
    </p:spTree>
    <p:extLst>
      <p:ext uri="{BB962C8B-B14F-4D97-AF65-F5344CB8AC3E}">
        <p14:creationId xmlns:p14="http://schemas.microsoft.com/office/powerpoint/2010/main" val="2528699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196</TotalTime>
  <Words>1025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SQL Functions</vt:lpstr>
      <vt:lpstr>SQL functions help simplify code. There may be a complex calculation that appears in many queries. A SQL function can be created that encapsulates the formula and uses it in each query.</vt:lpstr>
      <vt:lpstr>SQL Scalar Function https://docs.microsoft.com/en-us/sql/t-sql/statements/create-function-transact-sql?view=sql-server-ver15 https://docs.microsoft.com/en-us/sql/relational-databases/user-defined-functions/create-user-defined-functions-database-engine? https://www.sqlservertutorial.net/sql-server-user-defined-functions/sql-server-scalar-functions/</vt:lpstr>
      <vt:lpstr>SQL Scalar Function https://docs.microsoft.com/en-us/sql/t-sql/statements/create-function-transact-sql?view=sql-server-ver15 https://docs.microsoft.com/en-us/sql/relational-databases/user-defined-functions/create-user-defined-functions-database-engine? https://www.sqlservertutorial.net/sql-server-user-defined-functions/sql-server-scalar-functions/</vt:lpstr>
      <vt:lpstr>SQL – User-Defined Function</vt:lpstr>
      <vt:lpstr>SQL – User-Defined Function</vt:lpstr>
      <vt:lpstr>Table-Valued Parameters https://docs.microsoft.com/en-us/sql/relational-databases/tables/use-table-valued-parameters-database-engine?view=sql-server-ver15</vt:lpstr>
      <vt:lpstr>Function access</vt:lpstr>
      <vt:lpstr>AGGREGATE Functions https://docs.microsoft.com/en-us/sql/t-sql/functions/aggregate-functions-transact-sql?view=sql-server-ver15 https://docs.microsoft.com/en-us/sql/t-sql/functions/functions?view=sql-server-ver15#aggregate-functions</vt:lpstr>
      <vt:lpstr>AVG( ) - Average https://docs.microsoft.com/en-us/sql/t-sql/functions/avg-transact-sql?view=sql-server-ver15</vt:lpstr>
      <vt:lpstr>COUNT( ) https://docs.microsoft.com/en-us/sql/t-sql/functions/count-transact-sql?view=sql-server-ver15</vt:lpstr>
      <vt:lpstr>SUM( ) https://docs.microsoft.com/en-us/sql/t-sql/functions/sum-transact-sql?view=sql-server-ver15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Functions</dc:title>
  <dc:creator>Mark Moore</dc:creator>
  <cp:lastModifiedBy>Mark Moore</cp:lastModifiedBy>
  <cp:revision>22</cp:revision>
  <dcterms:created xsi:type="dcterms:W3CDTF">2020-09-18T16:27:49Z</dcterms:created>
  <dcterms:modified xsi:type="dcterms:W3CDTF">2021-06-11T15:33:50Z</dcterms:modified>
</cp:coreProperties>
</file>