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6" d="100"/>
          <a:sy n="66" d="100"/>
        </p:scale>
        <p:origin x="51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CID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windows/win32/cossdk/acid-properti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windows/win32/cossdk/acid-properti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windows/win32/cossdk/acid-properti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windows/win32/cossdk/acid-properti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ACID</a:t>
            </a:r>
            <a:br>
              <a:rPr lang="en-US" sz="8000" dirty="0"/>
            </a:br>
            <a:r>
              <a:rPr lang="en-US" sz="2200" dirty="0"/>
              <a:t>(Atomicity, Consistency, Isolation, Durability)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5166" y="0"/>
            <a:ext cx="8285938" cy="4953000"/>
          </a:xfrm>
        </p:spPr>
        <p:txBody>
          <a:bodyPr anchor="ctr">
            <a:normAutofit/>
          </a:bodyPr>
          <a:lstStyle/>
          <a:p>
            <a:pPr lvl="0"/>
            <a:r>
              <a:rPr lang="en-US" sz="4000" b="1" i="1" dirty="0">
                <a:solidFill>
                  <a:srgbClr val="FFFFFF"/>
                </a:solidFill>
              </a:rPr>
              <a:t>ACID (atomicity, consistency, isolation, durability) </a:t>
            </a:r>
            <a:r>
              <a:rPr lang="en-US" sz="4000" i="1" dirty="0">
                <a:solidFill>
                  <a:srgbClr val="FFFFFF"/>
                </a:solidFill>
              </a:rPr>
              <a:t>is a set of properties of database transactions intended to guarantee validity even in the event of errors or power failures.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1" y="4953000"/>
            <a:ext cx="12182068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https://en.wikipedia.org/wiki/ACID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45E83-B242-46CB-8C5E-E53F96BD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ACID – Atomicity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https://docs.microsoft.com/en-us/windows/win32/cossdk/acid-properties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78C69-6C3C-4B11-B725-24F83CF9A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2619"/>
            <a:ext cx="4423790" cy="4453128"/>
          </a:xfrm>
        </p:spPr>
        <p:txBody>
          <a:bodyPr anchor="ctr">
            <a:normAutofit fontScale="925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b="1" i="1" dirty="0">
                <a:solidFill>
                  <a:schemeClr val="tx1"/>
                </a:solidFill>
              </a:rPr>
              <a:t>transaction</a:t>
            </a:r>
            <a:r>
              <a:rPr lang="en-US" sz="2400" dirty="0">
                <a:solidFill>
                  <a:schemeClr val="tx1"/>
                </a:solidFill>
              </a:rPr>
              <a:t> must execute exactly once and must be </a:t>
            </a:r>
            <a:r>
              <a:rPr lang="en-US" sz="2400" b="1" i="1" dirty="0">
                <a:solidFill>
                  <a:schemeClr val="tx1"/>
                </a:solidFill>
              </a:rPr>
              <a:t>atomic.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An </a:t>
            </a:r>
            <a:r>
              <a:rPr lang="en-US" sz="2400" b="1" i="1" dirty="0">
                <a:solidFill>
                  <a:schemeClr val="tx1"/>
                </a:solidFill>
              </a:rPr>
              <a:t>Atomic Transaction </a:t>
            </a:r>
            <a:r>
              <a:rPr lang="en-US" sz="2400" dirty="0">
                <a:solidFill>
                  <a:schemeClr val="tx1"/>
                </a:solidFill>
              </a:rPr>
              <a:t>is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Roboto"/>
              </a:rPr>
              <a:t> indivisible and irreducible. Either all operations occur, or none do.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By performing only a subset of interdependent operations, the overall intent of a </a:t>
            </a:r>
            <a:r>
              <a:rPr lang="en-US" sz="2400" b="1" i="1" dirty="0">
                <a:solidFill>
                  <a:schemeClr val="tx1"/>
                </a:solidFill>
              </a:rPr>
              <a:t>transaction</a:t>
            </a:r>
            <a:r>
              <a:rPr lang="en-US" sz="2400" dirty="0">
                <a:solidFill>
                  <a:schemeClr val="tx1"/>
                </a:solidFill>
              </a:rPr>
              <a:t> would be compromised.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</a:rPr>
              <a:t>Atomicity</a:t>
            </a:r>
            <a:r>
              <a:rPr lang="en-US" sz="2400" dirty="0">
                <a:solidFill>
                  <a:schemeClr val="tx1"/>
                </a:solidFill>
              </a:rPr>
              <a:t> eliminates the chance of processing only a subset of operations.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25E092-CDD4-4892-B515-B116EBDBC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888" y="2328768"/>
            <a:ext cx="5653174" cy="364083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037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4B8E-7505-4FD5-8D97-C5D326B4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ACID – Consistency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https://docs.microsoft.com/en-us/windows/win32/cossdk/acid-properties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BA063-B246-408A-80E1-F9F95CD2D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5187"/>
            <a:ext cx="4415122" cy="4467992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 </a:t>
            </a:r>
            <a:r>
              <a:rPr lang="en-US" sz="2200" b="1" i="1" dirty="0">
                <a:solidFill>
                  <a:schemeClr val="tx1"/>
                </a:solidFill>
              </a:rPr>
              <a:t>transaction</a:t>
            </a:r>
            <a:r>
              <a:rPr lang="en-US" sz="2200" dirty="0">
                <a:solidFill>
                  <a:schemeClr val="tx1"/>
                </a:solidFill>
              </a:rPr>
              <a:t> must transform data from one </a:t>
            </a:r>
            <a:r>
              <a:rPr lang="en-US" sz="2200" b="1" i="1" dirty="0">
                <a:solidFill>
                  <a:schemeClr val="tx1"/>
                </a:solidFill>
              </a:rPr>
              <a:t>consistent</a:t>
            </a:r>
            <a:r>
              <a:rPr lang="en-US" sz="2200" dirty="0">
                <a:solidFill>
                  <a:schemeClr val="tx1"/>
                </a:solidFill>
              </a:rPr>
              <a:t> state to another </a:t>
            </a:r>
            <a:r>
              <a:rPr lang="en-US" sz="2200" b="1" i="1" dirty="0">
                <a:solidFill>
                  <a:schemeClr val="tx1"/>
                </a:solidFill>
              </a:rPr>
              <a:t>consistent</a:t>
            </a:r>
            <a:r>
              <a:rPr lang="en-US" sz="2200" dirty="0">
                <a:solidFill>
                  <a:schemeClr val="tx1"/>
                </a:solidFill>
              </a:rPr>
              <a:t> state.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The responsibility for maintaining </a:t>
            </a:r>
            <a:r>
              <a:rPr lang="en-US" sz="2200" b="1" i="1" dirty="0">
                <a:solidFill>
                  <a:schemeClr val="tx1"/>
                </a:solidFill>
              </a:rPr>
              <a:t>consistency</a:t>
            </a:r>
            <a:r>
              <a:rPr lang="en-US" sz="2200" dirty="0">
                <a:solidFill>
                  <a:schemeClr val="tx1"/>
                </a:solidFill>
              </a:rPr>
              <a:t> falls to the application developer.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i="1" dirty="0">
                <a:solidFill>
                  <a:schemeClr val="tx1"/>
                </a:solidFill>
              </a:rPr>
              <a:t>Referential Integrity </a:t>
            </a:r>
            <a:r>
              <a:rPr lang="en-US" sz="2200" dirty="0">
                <a:solidFill>
                  <a:schemeClr val="tx1"/>
                </a:solidFill>
              </a:rPr>
              <a:t>must be maintained when transforming one consistent state of data into another consistent state of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276B6-47F1-4BF3-A00F-B40975B65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888" y="2328768"/>
            <a:ext cx="5653174" cy="364083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1646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4215A-95C3-4F97-B171-757C5C9BE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ACID – Isolation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https://docs.microsoft.com/en-us/windows/win32/cossdk/acid-properties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81FBA-F66E-4A91-AF2A-05CA4623A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5931"/>
            <a:ext cx="4510462" cy="4493718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 </a:t>
            </a:r>
            <a:r>
              <a:rPr lang="en-US" sz="2200" b="1" i="1" dirty="0">
                <a:solidFill>
                  <a:schemeClr val="tx1"/>
                </a:solidFill>
              </a:rPr>
              <a:t>transaction</a:t>
            </a:r>
            <a:r>
              <a:rPr lang="en-US" sz="2200" dirty="0">
                <a:solidFill>
                  <a:schemeClr val="tx1"/>
                </a:solidFill>
              </a:rPr>
              <a:t> must be completed in isolation.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i="1" dirty="0">
                <a:solidFill>
                  <a:schemeClr val="tx1"/>
                </a:solidFill>
              </a:rPr>
              <a:t>Concurrent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b="1" i="1" dirty="0">
                <a:solidFill>
                  <a:schemeClr val="tx1"/>
                </a:solidFill>
              </a:rPr>
              <a:t>Transactions</a:t>
            </a:r>
            <a:r>
              <a:rPr lang="en-US" sz="2200" dirty="0">
                <a:solidFill>
                  <a:schemeClr val="tx1"/>
                </a:solidFill>
              </a:rPr>
              <a:t> should behave as if each were the only </a:t>
            </a:r>
            <a:r>
              <a:rPr lang="en-US" sz="2200" b="1" i="1" dirty="0">
                <a:solidFill>
                  <a:schemeClr val="tx1"/>
                </a:solidFill>
              </a:rPr>
              <a:t>transaction</a:t>
            </a:r>
            <a:r>
              <a:rPr lang="en-US" sz="2200" dirty="0">
                <a:solidFill>
                  <a:schemeClr val="tx1"/>
                </a:solidFill>
              </a:rPr>
              <a:t> running in the system.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 high degree of </a:t>
            </a:r>
            <a:r>
              <a:rPr lang="en-US" sz="2200" b="1" i="1" dirty="0">
                <a:solidFill>
                  <a:schemeClr val="tx1"/>
                </a:solidFill>
              </a:rPr>
              <a:t>isolation</a:t>
            </a:r>
            <a:r>
              <a:rPr lang="en-US" sz="2200" dirty="0">
                <a:solidFill>
                  <a:schemeClr val="tx1"/>
                </a:solidFill>
              </a:rPr>
              <a:t> can limit the number of </a:t>
            </a:r>
            <a:r>
              <a:rPr lang="en-US" sz="2200" b="1" i="1" dirty="0">
                <a:solidFill>
                  <a:schemeClr val="tx1"/>
                </a:solidFill>
              </a:rPr>
              <a:t>concurrent transactions.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There are 5 levels of Isolation.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29513-7042-4EA3-BFB4-00EF34CCF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888" y="2328768"/>
            <a:ext cx="5653174" cy="364083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638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A47D1-4334-4E2F-8297-B0A81FF7B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962987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ACID – Durability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https://docs.microsoft.com/en-us/windows/win32/cossdk/acid-properties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F52CE-3C2F-4835-858D-B43486DD2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0241"/>
            <a:ext cx="4489480" cy="4462272"/>
          </a:xfrm>
        </p:spPr>
        <p:txBody>
          <a:bodyPr anchor="ctr"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 </a:t>
            </a:r>
            <a:r>
              <a:rPr lang="en-US" sz="2200" b="1" i="1" dirty="0">
                <a:solidFill>
                  <a:schemeClr val="tx1"/>
                </a:solidFill>
              </a:rPr>
              <a:t>transaction</a:t>
            </a:r>
            <a:r>
              <a:rPr lang="en-US" sz="2200" dirty="0">
                <a:solidFill>
                  <a:schemeClr val="tx1"/>
                </a:solidFill>
              </a:rPr>
              <a:t> must have durability (be recoverable).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If a </a:t>
            </a:r>
            <a:r>
              <a:rPr lang="en-US" sz="2200" b="1" i="1" dirty="0">
                <a:solidFill>
                  <a:schemeClr val="tx1"/>
                </a:solidFill>
              </a:rPr>
              <a:t>transaction</a:t>
            </a:r>
            <a:r>
              <a:rPr lang="en-US" sz="2200" dirty="0">
                <a:solidFill>
                  <a:schemeClr val="tx1"/>
                </a:solidFill>
              </a:rPr>
              <a:t> ‘</a:t>
            </a:r>
            <a:r>
              <a:rPr lang="en-US" sz="2200" b="1" i="1" dirty="0">
                <a:solidFill>
                  <a:schemeClr val="tx1"/>
                </a:solidFill>
              </a:rPr>
              <a:t>commits’</a:t>
            </a:r>
            <a:r>
              <a:rPr lang="en-US" sz="2200" dirty="0">
                <a:solidFill>
                  <a:schemeClr val="tx1"/>
                </a:solidFill>
              </a:rPr>
              <a:t>, its updates will </a:t>
            </a:r>
            <a:r>
              <a:rPr lang="en-US" sz="2200" b="1" i="1" dirty="0">
                <a:solidFill>
                  <a:schemeClr val="tx1"/>
                </a:solidFill>
              </a:rPr>
              <a:t>persist</a:t>
            </a:r>
            <a:r>
              <a:rPr lang="en-US" sz="2200" dirty="0">
                <a:solidFill>
                  <a:schemeClr val="tx1"/>
                </a:solidFill>
              </a:rPr>
              <a:t> even if the system fails immediately after.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Specialized logging allows the system's restart procedure to complete unfinished operations required by the </a:t>
            </a:r>
            <a:r>
              <a:rPr lang="en-US" sz="2200" b="1" i="1" dirty="0">
                <a:solidFill>
                  <a:schemeClr val="tx1"/>
                </a:solidFill>
              </a:rPr>
              <a:t>transaction</a:t>
            </a:r>
            <a:r>
              <a:rPr lang="en-US" sz="2200" dirty="0">
                <a:solidFill>
                  <a:schemeClr val="tx1"/>
                </a:solidFill>
              </a:rPr>
              <a:t>. This makes the </a:t>
            </a:r>
            <a:r>
              <a:rPr lang="en-US" sz="2200" b="1" i="1" dirty="0">
                <a:solidFill>
                  <a:schemeClr val="tx1"/>
                </a:solidFill>
              </a:rPr>
              <a:t>transaction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b="1" i="1" dirty="0">
                <a:solidFill>
                  <a:schemeClr val="tx1"/>
                </a:solidFill>
              </a:rPr>
              <a:t>durable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4CD597-05D0-45F2-BAA5-A63956BCE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888" y="2328768"/>
            <a:ext cx="5653174" cy="364083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4102592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{BC500921-80C8-4ECC-87E5-7142FC3E7599}tf56160789</Template>
  <TotalTime>0</TotalTime>
  <Words>336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Roboto</vt:lpstr>
      <vt:lpstr>1_RetrospectVTI</vt:lpstr>
      <vt:lpstr>ACID (Atomicity, Consistency, Isolation, Durability)</vt:lpstr>
      <vt:lpstr>ACID (atomicity, consistency, isolation, durability) is a set of properties of database transactions intended to guarantee validity even in the event of errors or power failures.</vt:lpstr>
      <vt:lpstr>ACID – Atomicity https://docs.microsoft.com/en-us/windows/win32/cossdk/acid-properties</vt:lpstr>
      <vt:lpstr>ACID – Consistency https://docs.microsoft.com/en-us/windows/win32/cossdk/acid-properties</vt:lpstr>
      <vt:lpstr>ACID – Isolation https://docs.microsoft.com/en-us/windows/win32/cossdk/acid-properties</vt:lpstr>
      <vt:lpstr>ACID – Durability https://docs.microsoft.com/en-us/windows/win32/cossdk/acid-properties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2020-03-15T00:18:27Z</dcterms:created>
  <dcterms:modified xsi:type="dcterms:W3CDTF">2022-05-05T20:54:45Z</dcterms:modified>
</cp:coreProperties>
</file>