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308" r:id="rId4"/>
    <p:sldId id="309" r:id="rId5"/>
    <p:sldId id="277" r:id="rId6"/>
    <p:sldId id="287" r:id="rId7"/>
    <p:sldId id="265" r:id="rId8"/>
    <p:sldId id="263" r:id="rId9"/>
    <p:sldId id="278" r:id="rId10"/>
    <p:sldId id="310" r:id="rId11"/>
    <p:sldId id="279" r:id="rId12"/>
    <p:sldId id="281" r:id="rId13"/>
    <p:sldId id="280" r:id="rId14"/>
    <p:sldId id="289" r:id="rId15"/>
    <p:sldId id="290" r:id="rId16"/>
    <p:sldId id="306" r:id="rId17"/>
    <p:sldId id="334" r:id="rId18"/>
    <p:sldId id="333" r:id="rId19"/>
    <p:sldId id="311" r:id="rId20"/>
    <p:sldId id="312" r:id="rId21"/>
    <p:sldId id="313" r:id="rId22"/>
    <p:sldId id="314" r:id="rId23"/>
    <p:sldId id="315" r:id="rId24"/>
    <p:sldId id="316" r:id="rId25"/>
    <p:sldId id="317" r:id="rId26"/>
    <p:sldId id="322" r:id="rId27"/>
    <p:sldId id="323" r:id="rId28"/>
    <p:sldId id="332" r:id="rId29"/>
    <p:sldId id="324" r:id="rId30"/>
    <p:sldId id="325" r:id="rId31"/>
    <p:sldId id="326" r:id="rId32"/>
    <p:sldId id="327" r:id="rId33"/>
    <p:sldId id="328" r:id="rId34"/>
    <p:sldId id="307" r:id="rId35"/>
    <p:sldId id="284" r:id="rId36"/>
    <p:sldId id="285" r:id="rId37"/>
    <p:sldId id="3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5FC2C-B66C-4A71-A571-A5F8AF481D85}" v="1" dt="2020-09-12T21:13:5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varScale="1">
        <p:scale>
          <a:sx n="48" d="100"/>
          <a:sy n="48" d="100"/>
        </p:scale>
        <p:origin x="34" y="8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5:01:50.343"/>
    </inkml:context>
    <inkml:brush xml:id="br0">
      <inkml:brushProperty name="width" value="0.05" units="cm"/>
      <inkml:brushProperty name="height" value="0.05" units="cm"/>
      <inkml:brushProperty name="color" value="#FFC114"/>
    </inkml:brush>
  </inkml:definitions>
  <inkml:trace contextRef="#ctx0" brushRef="#br0">47 146 5744,'0'0'0,"-9"-27"0,-6-19 0,-8-27-3832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t-sql/queries/update-transact-sql?view=sql-server-ver15"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docs.microsoft.com/en-us/sql/t-sql/queries/update-transact-sql?view=sql-server-ver15#a-using-a-simple-update-state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microsoft.com/en-us/sql/t-sql/statements/insert-transact-sql?view=sql-server-ver15#BasicSynta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ql/t-sql/statements/delete-transact-sql?view=sql-server-ver15#BasicSyntax" TargetMode="External"/><Relationship Id="rId2" Type="http://schemas.openxmlformats.org/officeDocument/2006/relationships/hyperlink" Target="https://docs.microsoft.com/en-us/sql/t-sql/statements/delete-transact-sql?view=sql-server-ver15"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sql/t-sql/functions/row-number-transact-sql?view=sql-server-ver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sql/sql_case.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t-sql/language-reference?view=sql-server-ver1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ostgresql.org/docs/current/functions-string.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raw.githubusercontent.com/2002-feb24-net/trainer-code/master/2-sql/Chinook_SqlServer.sql"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0106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t-sql/language-reference?view=sql-server-ver15#tools-that-use-t-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t-sql/statements/insert-transact-sql?view=sql-server-ver15" TargetMode="External"/><Relationship Id="rId2" Type="http://schemas.openxmlformats.org/officeDocument/2006/relationships/hyperlink" Target="https://docs.microsoft.com/en-us/sql/t-sql/statements/statements?view=sql-server-ver15#data-manipulation-language" TargetMode="External"/><Relationship Id="rId1" Type="http://schemas.openxmlformats.org/officeDocument/2006/relationships/slideLayout" Target="../slideLayouts/slideLayout2.xml"/><Relationship Id="rId6" Type="http://schemas.openxmlformats.org/officeDocument/2006/relationships/hyperlink" Target="https://docs.microsoft.com/en-us/sql/t-sql/statements/truncate-table-transact-sql?view=sql-server-ver15" TargetMode="External"/><Relationship Id="rId5" Type="http://schemas.openxmlformats.org/officeDocument/2006/relationships/hyperlink" Target="https://docs.microsoft.com/en-us/sql/t-sql/queries/update-transact-sql?view=sql-server-ver15" TargetMode="External"/><Relationship Id="rId4" Type="http://schemas.openxmlformats.org/officeDocument/2006/relationships/hyperlink" Target="https://docs.microsoft.com/en-us/sql/t-sql/statements/delete-transact-sql?view=sql-server-ver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t-sql/queries/select-transact-sql?view=sql-server-ver15#logical-processing-order-of-the-select-stat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hyperlink" Target="https://www.ibm.com/support/knowledgecenter/SSGU8G_12.1.0/com.ibm.dbdk.doc/ids_dbdk_028.htm" TargetMode="External"/><Relationship Id="rId1" Type="http://schemas.openxmlformats.org/officeDocument/2006/relationships/slideLayout" Target="../slideLayouts/slideLayout2.xml"/><Relationship Id="rId6"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solidFill>
                  <a:schemeClr val="tx1"/>
                </a:solidFill>
              </a:rPr>
              <a:t>Relational Database Management System, DML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lstStyle/>
          <a:p>
            <a:r>
              <a:rPr lang="en-US" dirty="0">
                <a:solidFill>
                  <a:schemeClr val="tx1"/>
                </a:solidFill>
              </a:rPr>
              <a:t>SQL - Queries</a:t>
            </a:r>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976120" y="1888373"/>
            <a:ext cx="8300720" cy="1472451"/>
          </a:xfrm>
        </p:spPr>
        <p:txBody>
          <a:bodyPr anchor="ctr">
            <a:normAutofit fontScale="92500"/>
          </a:bodyPr>
          <a:lstStyle/>
          <a:p>
            <a:r>
              <a:rPr lang="en-US" sz="3600" dirty="0">
                <a:solidFill>
                  <a:schemeClr val="tx1"/>
                </a:solidFill>
              </a:rPr>
              <a:t>Queries are used to </a:t>
            </a:r>
            <a:r>
              <a:rPr lang="en-US" sz="3600" dirty="0">
                <a:solidFill>
                  <a:srgbClr val="FF0000"/>
                </a:solidFill>
              </a:rPr>
              <a:t>INSERT</a:t>
            </a:r>
            <a:r>
              <a:rPr lang="en-US" sz="3600" dirty="0">
                <a:solidFill>
                  <a:schemeClr val="tx1"/>
                </a:solidFill>
              </a:rPr>
              <a:t>, retrieve, modify, and </a:t>
            </a:r>
            <a:r>
              <a:rPr lang="en-US" sz="3600" dirty="0">
                <a:solidFill>
                  <a:srgbClr val="FF0000"/>
                </a:solidFill>
              </a:rPr>
              <a:t>DELETE</a:t>
            </a:r>
            <a:r>
              <a:rPr lang="en-US" sz="3600" dirty="0"/>
              <a:t> </a:t>
            </a:r>
            <a:r>
              <a:rPr lang="en-US" sz="3600" dirty="0">
                <a:solidFill>
                  <a:schemeClr val="tx1"/>
                </a:solidFill>
              </a:rPr>
              <a:t>data in a SQL Database. </a:t>
            </a:r>
            <a:endParaRPr lang="en-US" sz="2000" dirty="0">
              <a:solidFill>
                <a:schemeClr val="tx1"/>
              </a:solidFill>
            </a:endParaRPr>
          </a:p>
        </p:txBody>
      </p:sp>
      <p:pic>
        <p:nvPicPr>
          <p:cNvPr id="4" name="Picture 3">
            <a:extLst>
              <a:ext uri="{FF2B5EF4-FFF2-40B4-BE49-F238E27FC236}">
                <a16:creationId xmlns:a16="http://schemas.microsoft.com/office/drawing/2014/main" id="{7728DEA0-820C-4B56-9E2F-4E79E9CF9ADD}"/>
              </a:ext>
            </a:extLst>
          </p:cNvPr>
          <p:cNvPicPr>
            <a:picLocks noChangeAspect="1"/>
          </p:cNvPicPr>
          <p:nvPr/>
        </p:nvPicPr>
        <p:blipFill>
          <a:blip r:embed="rId2"/>
          <a:stretch>
            <a:fillRect/>
          </a:stretch>
        </p:blipFill>
        <p:spPr>
          <a:xfrm>
            <a:off x="1999441" y="3511836"/>
            <a:ext cx="3928803" cy="122967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D0D62A6B-EFD4-4108-B345-268721548AA0}"/>
              </a:ext>
            </a:extLst>
          </p:cNvPr>
          <p:cNvPicPr>
            <a:picLocks noChangeAspect="1"/>
          </p:cNvPicPr>
          <p:nvPr/>
        </p:nvPicPr>
        <p:blipFill>
          <a:blip r:embed="rId3"/>
          <a:stretch>
            <a:fillRect/>
          </a:stretch>
        </p:blipFill>
        <p:spPr>
          <a:xfrm>
            <a:off x="1027522" y="4998488"/>
            <a:ext cx="4900722" cy="1071769"/>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BC2AFC8E-6590-456B-A11D-1EC99C0E7D5E}"/>
              </a:ext>
            </a:extLst>
          </p:cNvPr>
          <p:cNvPicPr>
            <a:picLocks noChangeAspect="1"/>
          </p:cNvPicPr>
          <p:nvPr/>
        </p:nvPicPr>
        <p:blipFill>
          <a:blip r:embed="rId4"/>
          <a:stretch>
            <a:fillRect/>
          </a:stretch>
        </p:blipFill>
        <p:spPr>
          <a:xfrm>
            <a:off x="6160290" y="3511837"/>
            <a:ext cx="4900722" cy="2558422"/>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spTree>
    <p:extLst>
      <p:ext uri="{BB962C8B-B14F-4D97-AF65-F5344CB8AC3E}">
        <p14:creationId xmlns:p14="http://schemas.microsoft.com/office/powerpoint/2010/main" val="1173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44F2-268F-4BAE-BA21-E1AC09D1AB9F}"/>
              </a:ext>
            </a:extLst>
          </p:cNvPr>
          <p:cNvSpPr>
            <a:spLocks noGrp="1"/>
          </p:cNvSpPr>
          <p:nvPr>
            <p:ph type="title"/>
          </p:nvPr>
        </p:nvSpPr>
        <p:spPr/>
        <p:txBody>
          <a:bodyPr/>
          <a:lstStyle/>
          <a:p>
            <a:r>
              <a:rPr lang="en-US" dirty="0">
                <a:solidFill>
                  <a:schemeClr val="tx1"/>
                </a:solidFill>
              </a:rPr>
              <a:t>Query Examples</a:t>
            </a:r>
          </a:p>
        </p:txBody>
      </p:sp>
      <p:sp>
        <p:nvSpPr>
          <p:cNvPr id="3" name="Content Placeholder 2">
            <a:extLst>
              <a:ext uri="{FF2B5EF4-FFF2-40B4-BE49-F238E27FC236}">
                <a16:creationId xmlns:a16="http://schemas.microsoft.com/office/drawing/2014/main" id="{9608E92E-E0EE-4267-93B4-08A4F76440C7}"/>
              </a:ext>
            </a:extLst>
          </p:cNvPr>
          <p:cNvSpPr>
            <a:spLocks noGrp="1"/>
          </p:cNvSpPr>
          <p:nvPr>
            <p:ph idx="1"/>
          </p:nvPr>
        </p:nvSpPr>
        <p:spPr>
          <a:xfrm>
            <a:off x="1923546" y="2258157"/>
            <a:ext cx="3739835" cy="1371299"/>
          </a:xfrm>
        </p:spPr>
        <p:txBody>
          <a:bodyPr anchor="ctr">
            <a:normAutofit fontScale="92500"/>
          </a:bodyPr>
          <a:lstStyle/>
          <a:p>
            <a:pPr algn="r"/>
            <a:r>
              <a:rPr lang="en-US" dirty="0">
                <a:solidFill>
                  <a:schemeClr val="tx1"/>
                </a:solidFill>
              </a:rPr>
              <a:t>This query </a:t>
            </a:r>
            <a:r>
              <a:rPr lang="en-US" dirty="0">
                <a:solidFill>
                  <a:srgbClr val="FF0000"/>
                </a:solidFill>
              </a:rPr>
              <a:t>SELECT</a:t>
            </a:r>
            <a:r>
              <a:rPr lang="en-US" dirty="0">
                <a:solidFill>
                  <a:schemeClr val="tx1"/>
                </a:solidFill>
              </a:rPr>
              <a:t>s the </a:t>
            </a:r>
            <a:r>
              <a:rPr lang="en-US" dirty="0" err="1">
                <a:solidFill>
                  <a:schemeClr val="tx1"/>
                </a:solidFill>
              </a:rPr>
              <a:t>EmployeeKey</a:t>
            </a:r>
            <a:r>
              <a:rPr lang="en-US" dirty="0">
                <a:solidFill>
                  <a:schemeClr val="tx1"/>
                </a:solidFill>
              </a:rPr>
              <a:t> and </a:t>
            </a:r>
            <a:r>
              <a:rPr lang="en-US" dirty="0" err="1">
                <a:solidFill>
                  <a:schemeClr val="tx1"/>
                </a:solidFill>
              </a:rPr>
              <a:t>LastName</a:t>
            </a:r>
            <a:r>
              <a:rPr lang="en-US" dirty="0">
                <a:solidFill>
                  <a:schemeClr val="tx1"/>
                </a:solidFill>
              </a:rPr>
              <a:t> columns from the </a:t>
            </a:r>
            <a:r>
              <a:rPr lang="en-US" dirty="0" err="1">
                <a:solidFill>
                  <a:schemeClr val="tx1"/>
                </a:solidFill>
              </a:rPr>
              <a:t>DimEmployee</a:t>
            </a:r>
            <a:r>
              <a:rPr lang="en-US" dirty="0">
                <a:solidFill>
                  <a:schemeClr val="tx1"/>
                </a:solidFill>
              </a:rPr>
              <a:t> table, but only if the last name is “Smith”</a:t>
            </a:r>
          </a:p>
        </p:txBody>
      </p:sp>
      <p:pic>
        <p:nvPicPr>
          <p:cNvPr id="4" name="Picture 3">
            <a:extLst>
              <a:ext uri="{FF2B5EF4-FFF2-40B4-BE49-F238E27FC236}">
                <a16:creationId xmlns:a16="http://schemas.microsoft.com/office/drawing/2014/main" id="{406E1F71-724B-41A5-99DC-466CBDCE25D1}"/>
              </a:ext>
            </a:extLst>
          </p:cNvPr>
          <p:cNvPicPr>
            <a:picLocks noChangeAspect="1"/>
          </p:cNvPicPr>
          <p:nvPr/>
        </p:nvPicPr>
        <p:blipFill>
          <a:blip r:embed="rId2"/>
          <a:stretch>
            <a:fillRect/>
          </a:stretch>
        </p:blipFill>
        <p:spPr>
          <a:xfrm>
            <a:off x="5772839" y="2258159"/>
            <a:ext cx="4920133" cy="137129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C2872921-FB6D-457E-BF66-E95C66EEB7F7}"/>
              </a:ext>
            </a:extLst>
          </p:cNvPr>
          <p:cNvPicPr>
            <a:picLocks noChangeAspect="1"/>
          </p:cNvPicPr>
          <p:nvPr/>
        </p:nvPicPr>
        <p:blipFill>
          <a:blip r:embed="rId3"/>
          <a:stretch>
            <a:fillRect/>
          </a:stretch>
        </p:blipFill>
        <p:spPr>
          <a:xfrm>
            <a:off x="5772839" y="4279218"/>
            <a:ext cx="4920133" cy="1574783"/>
          </a:xfrm>
          <a:prstGeom prst="rect">
            <a:avLst/>
          </a:prstGeom>
          <a:ln w="25400">
            <a:solidFill>
              <a:schemeClr val="accent2"/>
            </a:solidFill>
          </a:ln>
          <a:effectLst/>
        </p:spPr>
      </p:pic>
      <p:sp>
        <p:nvSpPr>
          <p:cNvPr id="13" name="Content Placeholder 2">
            <a:extLst>
              <a:ext uri="{FF2B5EF4-FFF2-40B4-BE49-F238E27FC236}">
                <a16:creationId xmlns:a16="http://schemas.microsoft.com/office/drawing/2014/main" id="{5BDB85F5-A5BF-4E1B-B175-FFFD768225CB}"/>
              </a:ext>
            </a:extLst>
          </p:cNvPr>
          <p:cNvSpPr txBox="1">
            <a:spLocks/>
          </p:cNvSpPr>
          <p:nvPr/>
        </p:nvSpPr>
        <p:spPr>
          <a:xfrm>
            <a:off x="1923546" y="4279218"/>
            <a:ext cx="3739835" cy="1595133"/>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a:t>
            </a:r>
            <a:r>
              <a:rPr lang="en-US" dirty="0">
                <a:solidFill>
                  <a:srgbClr val="FF0000"/>
                </a:solidFill>
              </a:rPr>
              <a:t>SELECT</a:t>
            </a:r>
            <a:r>
              <a:rPr lang="en-US" dirty="0">
                <a:solidFill>
                  <a:schemeClr val="tx1"/>
                </a:solidFill>
              </a:rPr>
              <a:t>s all the columns from the </a:t>
            </a:r>
            <a:r>
              <a:rPr lang="en-US" dirty="0" err="1">
                <a:solidFill>
                  <a:schemeClr val="tx1"/>
                </a:solidFill>
              </a:rPr>
              <a:t>Production.Product</a:t>
            </a:r>
            <a:r>
              <a:rPr lang="en-US" dirty="0">
                <a:solidFill>
                  <a:schemeClr val="tx1"/>
                </a:solidFill>
              </a:rPr>
              <a:t> table and orders the result by the Name column in ascending order.</a:t>
            </a:r>
          </a:p>
        </p:txBody>
      </p:sp>
    </p:spTree>
    <p:extLst>
      <p:ext uri="{BB962C8B-B14F-4D97-AF65-F5344CB8AC3E}">
        <p14:creationId xmlns:p14="http://schemas.microsoft.com/office/powerpoint/2010/main" val="167007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9398-CFB3-4046-86A4-8BEE0EE663B5}"/>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97D19EE0-6441-4FBB-83AC-6AD56F9F9D1D}"/>
              </a:ext>
            </a:extLst>
          </p:cNvPr>
          <p:cNvPicPr>
            <a:picLocks noChangeAspect="1"/>
          </p:cNvPicPr>
          <p:nvPr/>
        </p:nvPicPr>
        <p:blipFill>
          <a:blip r:embed="rId2"/>
          <a:stretch>
            <a:fillRect/>
          </a:stretch>
        </p:blipFill>
        <p:spPr>
          <a:xfrm>
            <a:off x="5801024" y="4644371"/>
            <a:ext cx="4376190" cy="1377041"/>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54EC1C28-766A-4C2E-A14A-3782D5407257}"/>
              </a:ext>
            </a:extLst>
          </p:cNvPr>
          <p:cNvPicPr>
            <a:picLocks noChangeAspect="1"/>
          </p:cNvPicPr>
          <p:nvPr/>
        </p:nvPicPr>
        <p:blipFill>
          <a:blip r:embed="rId3"/>
          <a:stretch>
            <a:fillRect/>
          </a:stretch>
        </p:blipFill>
        <p:spPr>
          <a:xfrm>
            <a:off x="5727637" y="2387967"/>
            <a:ext cx="4497247" cy="1236743"/>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EDC7B1E2-BAC9-4C30-88C2-D01191F303C9}"/>
              </a:ext>
            </a:extLst>
          </p:cNvPr>
          <p:cNvSpPr txBox="1">
            <a:spLocks/>
          </p:cNvSpPr>
          <p:nvPr/>
        </p:nvSpPr>
        <p:spPr>
          <a:xfrm>
            <a:off x="2325173" y="2393628"/>
            <a:ext cx="3307865" cy="1231082"/>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amount of items in the Quantity column from the table </a:t>
            </a:r>
            <a:r>
              <a:rPr lang="en-US" dirty="0" err="1">
                <a:solidFill>
                  <a:schemeClr val="tx1"/>
                </a:solidFill>
              </a:rPr>
              <a:t>OrderDetails</a:t>
            </a:r>
            <a:r>
              <a:rPr lang="en-US" dirty="0">
                <a:solidFill>
                  <a:schemeClr val="tx1"/>
                </a:solidFill>
              </a:rPr>
              <a:t>.</a:t>
            </a:r>
          </a:p>
        </p:txBody>
      </p:sp>
      <p:sp>
        <p:nvSpPr>
          <p:cNvPr id="7" name="Content Placeholder 2">
            <a:extLst>
              <a:ext uri="{FF2B5EF4-FFF2-40B4-BE49-F238E27FC236}">
                <a16:creationId xmlns:a16="http://schemas.microsoft.com/office/drawing/2014/main" id="{735A9DDE-518E-479B-8D63-E057F17BE6CF}"/>
              </a:ext>
            </a:extLst>
          </p:cNvPr>
          <p:cNvSpPr txBox="1">
            <a:spLocks/>
          </p:cNvSpPr>
          <p:nvPr/>
        </p:nvSpPr>
        <p:spPr>
          <a:xfrm>
            <a:off x="1351003" y="4644371"/>
            <a:ext cx="4333875" cy="1377040"/>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average of all the numbers in the Price column from the Products table.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0B26221-F7B5-40DE-B01E-DC738BCCF6B2}"/>
                  </a:ext>
                </a:extLst>
              </p14:cNvPr>
              <p14:cNvContentPartPr/>
              <p14:nvPr/>
            </p14:nvContentPartPr>
            <p14:xfrm>
              <a:off x="5240404" y="2387967"/>
              <a:ext cx="17280" cy="52560"/>
            </p14:xfrm>
          </p:contentPart>
        </mc:Choice>
        <mc:Fallback xmlns="">
          <p:pic>
            <p:nvPicPr>
              <p:cNvPr id="14" name="Ink 13">
                <a:extLst>
                  <a:ext uri="{FF2B5EF4-FFF2-40B4-BE49-F238E27FC236}">
                    <a16:creationId xmlns:a16="http://schemas.microsoft.com/office/drawing/2014/main" id="{60B26221-F7B5-40DE-B01E-DC738BCCF6B2}"/>
                  </a:ext>
                </a:extLst>
              </p:cNvPr>
              <p:cNvPicPr/>
              <p:nvPr/>
            </p:nvPicPr>
            <p:blipFill>
              <a:blip r:embed="rId5"/>
              <a:stretch>
                <a:fillRect/>
              </a:stretch>
            </p:blipFill>
            <p:spPr>
              <a:xfrm>
                <a:off x="5231404" y="2378967"/>
                <a:ext cx="34920" cy="70200"/>
              </a:xfrm>
              <a:prstGeom prst="rect">
                <a:avLst/>
              </a:prstGeom>
            </p:spPr>
          </p:pic>
        </mc:Fallback>
      </mc:AlternateContent>
    </p:spTree>
    <p:extLst>
      <p:ext uri="{BB962C8B-B14F-4D97-AF65-F5344CB8AC3E}">
        <p14:creationId xmlns:p14="http://schemas.microsoft.com/office/powerpoint/2010/main" val="38406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8C63-4028-4306-9722-650299FF9C47}"/>
              </a:ext>
            </a:extLst>
          </p:cNvPr>
          <p:cNvSpPr>
            <a:spLocks noGrp="1"/>
          </p:cNvSpPr>
          <p:nvPr>
            <p:ph type="title"/>
          </p:nvPr>
        </p:nvSpPr>
        <p:spPr/>
        <p:txBody>
          <a:bodyPr/>
          <a:lstStyle/>
          <a:p>
            <a:r>
              <a:rPr lang="en-US" dirty="0">
                <a:solidFill>
                  <a:schemeClr val="tx1"/>
                </a:solidFill>
              </a:rPr>
              <a:t>Query Examples – </a:t>
            </a:r>
            <a:br>
              <a:rPr lang="en-US" dirty="0">
                <a:solidFill>
                  <a:schemeClr val="tx1"/>
                </a:solidFill>
              </a:rPr>
            </a:br>
            <a:r>
              <a:rPr lang="en-US" dirty="0">
                <a:solidFill>
                  <a:schemeClr val="tx1"/>
                </a:solidFill>
              </a:rPr>
              <a:t>Aggregate Functions</a:t>
            </a:r>
          </a:p>
        </p:txBody>
      </p:sp>
      <p:pic>
        <p:nvPicPr>
          <p:cNvPr id="4" name="Picture 3">
            <a:extLst>
              <a:ext uri="{FF2B5EF4-FFF2-40B4-BE49-F238E27FC236}">
                <a16:creationId xmlns:a16="http://schemas.microsoft.com/office/drawing/2014/main" id="{8FC94F51-344E-4B5E-A6D9-8FC330A321EA}"/>
              </a:ext>
            </a:extLst>
          </p:cNvPr>
          <p:cNvPicPr>
            <a:picLocks noChangeAspect="1"/>
          </p:cNvPicPr>
          <p:nvPr/>
        </p:nvPicPr>
        <p:blipFill>
          <a:blip r:embed="rId2"/>
          <a:stretch>
            <a:fillRect/>
          </a:stretch>
        </p:blipFill>
        <p:spPr>
          <a:xfrm>
            <a:off x="5548366" y="2392531"/>
            <a:ext cx="5111029" cy="1219345"/>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7E44D175-6BEA-4472-A907-659810D498DF}"/>
              </a:ext>
            </a:extLst>
          </p:cNvPr>
          <p:cNvPicPr>
            <a:picLocks noChangeAspect="1"/>
          </p:cNvPicPr>
          <p:nvPr/>
        </p:nvPicPr>
        <p:blipFill>
          <a:blip r:embed="rId3"/>
          <a:stretch>
            <a:fillRect/>
          </a:stretch>
        </p:blipFill>
        <p:spPr>
          <a:xfrm>
            <a:off x="5558216" y="4084172"/>
            <a:ext cx="5101179" cy="1695582"/>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D78480AE-931C-4EC0-9A22-5E2A36ABA49E}"/>
              </a:ext>
            </a:extLst>
          </p:cNvPr>
          <p:cNvSpPr txBox="1">
            <a:spLocks noGrp="1"/>
          </p:cNvSpPr>
          <p:nvPr>
            <p:ph idx="1"/>
          </p:nvPr>
        </p:nvSpPr>
        <p:spPr>
          <a:xfrm>
            <a:off x="1140751" y="2395823"/>
            <a:ext cx="4333875" cy="1219345"/>
          </a:xfrm>
          <a:prstGeom prst="rect">
            <a:avLst/>
          </a:prstGeom>
        </p:spPr>
        <p:txBody>
          <a:bodyPr vert="horz" lIns="0" tIns="45720" rIns="0" bIns="45720" rtlCol="0" anchor="ct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a:t>
            </a:r>
          </a:p>
        </p:txBody>
      </p:sp>
      <p:sp>
        <p:nvSpPr>
          <p:cNvPr id="7" name="Content Placeholder 2">
            <a:extLst>
              <a:ext uri="{FF2B5EF4-FFF2-40B4-BE49-F238E27FC236}">
                <a16:creationId xmlns:a16="http://schemas.microsoft.com/office/drawing/2014/main" id="{53D265FD-FF7B-47CD-9D75-831FADBA0134}"/>
              </a:ext>
            </a:extLst>
          </p:cNvPr>
          <p:cNvSpPr txBox="1">
            <a:spLocks/>
          </p:cNvSpPr>
          <p:nvPr/>
        </p:nvSpPr>
        <p:spPr>
          <a:xfrm>
            <a:off x="1140750" y="4084173"/>
            <a:ext cx="4333875" cy="1695581"/>
          </a:xfrm>
          <a:prstGeom prst="rect">
            <a:avLst/>
          </a:prstGeom>
        </p:spPr>
        <p:txBody>
          <a:bodyPr vert="horz" lIns="0" tIns="45720" rIns="0" bIns="45720" rtlCol="0" anchor="ctr">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 if the count total is over 5.</a:t>
            </a:r>
          </a:p>
        </p:txBody>
      </p:sp>
    </p:spTree>
    <p:extLst>
      <p:ext uri="{BB962C8B-B14F-4D97-AF65-F5344CB8AC3E}">
        <p14:creationId xmlns:p14="http://schemas.microsoft.com/office/powerpoint/2010/main" val="30945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6BAB4-12A2-439B-A02C-56DB34F5D3C4}"/>
              </a:ext>
            </a:extLst>
          </p:cNvPr>
          <p:cNvPicPr>
            <a:picLocks noChangeAspect="1"/>
          </p:cNvPicPr>
          <p:nvPr/>
        </p:nvPicPr>
        <p:blipFill>
          <a:blip r:embed="rId2"/>
          <a:stretch>
            <a:fillRect/>
          </a:stretch>
        </p:blipFill>
        <p:spPr>
          <a:xfrm>
            <a:off x="1293658" y="4501601"/>
            <a:ext cx="7751541" cy="1642158"/>
          </a:xfrm>
          <a:prstGeom prst="rect">
            <a:avLst/>
          </a:prstGeom>
          <a:ln w="25400">
            <a:solidFill>
              <a:schemeClr val="accent2"/>
            </a:solidFill>
          </a:ln>
          <a:effectLst/>
        </p:spPr>
      </p:pic>
      <p:sp>
        <p:nvSpPr>
          <p:cNvPr id="2" name="Title 1">
            <a:extLst>
              <a:ext uri="{FF2B5EF4-FFF2-40B4-BE49-F238E27FC236}">
                <a16:creationId xmlns:a16="http://schemas.microsoft.com/office/drawing/2014/main" id="{CF977DF3-E62E-4214-9298-D601E92AF543}"/>
              </a:ext>
            </a:extLst>
          </p:cNvPr>
          <p:cNvSpPr>
            <a:spLocks noGrp="1"/>
          </p:cNvSpPr>
          <p:nvPr>
            <p:ph type="title"/>
          </p:nvPr>
        </p:nvSpPr>
        <p:spPr/>
        <p:txBody>
          <a:bodyPr>
            <a:normAutofit/>
          </a:bodyPr>
          <a:lstStyle/>
          <a:p>
            <a:r>
              <a:rPr lang="en-US" dirty="0">
                <a:solidFill>
                  <a:schemeClr val="tx1"/>
                </a:solidFill>
              </a:rPr>
              <a:t>SQL – UPDATE a table</a:t>
            </a:r>
            <a:br>
              <a:rPr lang="en-US" dirty="0"/>
            </a:br>
            <a:r>
              <a:rPr lang="en-US" sz="1400" dirty="0">
                <a:hlinkClick r:id="rId3"/>
              </a:rPr>
              <a:t>https://docs.microsoft.com/en-us/sql/t-sql/queries/update-transact-sql?view=sql-server-ver15</a:t>
            </a:r>
            <a:br>
              <a:rPr lang="en-US" sz="1400" dirty="0"/>
            </a:br>
            <a:r>
              <a:rPr lang="en-US" sz="1200" dirty="0">
                <a:hlinkClick r:id="rId4"/>
              </a:rPr>
              <a:t>https://docs.microsoft.com/en-us/sql/t-sql/queries/update-transact-sql?view=sql-server-ver15#a-using-a-simple-update-statement</a:t>
            </a:r>
            <a:endParaRPr lang="en-US" sz="1400" dirty="0"/>
          </a:p>
        </p:txBody>
      </p:sp>
      <p:pic>
        <p:nvPicPr>
          <p:cNvPr id="4" name="Picture 3">
            <a:extLst>
              <a:ext uri="{FF2B5EF4-FFF2-40B4-BE49-F238E27FC236}">
                <a16:creationId xmlns:a16="http://schemas.microsoft.com/office/drawing/2014/main" id="{D80FB341-8F5E-4DCA-A9CA-463A5CC49684}"/>
              </a:ext>
            </a:extLst>
          </p:cNvPr>
          <p:cNvPicPr>
            <a:picLocks noChangeAspect="1"/>
          </p:cNvPicPr>
          <p:nvPr/>
        </p:nvPicPr>
        <p:blipFill>
          <a:blip r:embed="rId5"/>
          <a:stretch>
            <a:fillRect/>
          </a:stretch>
        </p:blipFill>
        <p:spPr>
          <a:xfrm>
            <a:off x="6317016" y="2102209"/>
            <a:ext cx="4621115" cy="1577218"/>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009836F6-ECE6-4C04-9269-18FE45D07214}"/>
              </a:ext>
            </a:extLst>
          </p:cNvPr>
          <p:cNvSpPr/>
          <p:nvPr/>
        </p:nvSpPr>
        <p:spPr>
          <a:xfrm>
            <a:off x="1293658" y="1906050"/>
            <a:ext cx="4802342" cy="2595551"/>
          </a:xfrm>
          <a:prstGeom prst="rect">
            <a:avLst/>
          </a:prstGeom>
        </p:spPr>
        <p:txBody>
          <a:bodyPr wrap="square" anchor="ctr">
            <a:normAutofit/>
          </a:bodyPr>
          <a:lstStyle/>
          <a:p>
            <a:r>
              <a:rPr lang="en-US" sz="3200" dirty="0">
                <a:solidFill>
                  <a:srgbClr val="FF0000"/>
                </a:solidFill>
              </a:rPr>
              <a:t>UPDATE</a:t>
            </a:r>
            <a:r>
              <a:rPr lang="en-US" sz="3200" dirty="0"/>
              <a:t> changes existing data in a table or view. There are many variations to </a:t>
            </a:r>
            <a:r>
              <a:rPr lang="en-US" sz="3200" dirty="0">
                <a:solidFill>
                  <a:srgbClr val="FF0000"/>
                </a:solidFill>
              </a:rPr>
              <a:t>UPDATE</a:t>
            </a:r>
            <a:r>
              <a:rPr lang="en-US" sz="3200" dirty="0"/>
              <a:t>.</a:t>
            </a:r>
          </a:p>
        </p:txBody>
      </p:sp>
      <p:pic>
        <p:nvPicPr>
          <p:cNvPr id="5" name="Picture 4">
            <a:extLst>
              <a:ext uri="{FF2B5EF4-FFF2-40B4-BE49-F238E27FC236}">
                <a16:creationId xmlns:a16="http://schemas.microsoft.com/office/drawing/2014/main" id="{69DAC2EB-C673-4A0F-A747-337B55145E64}"/>
              </a:ext>
            </a:extLst>
          </p:cNvPr>
          <p:cNvPicPr>
            <a:picLocks noChangeAspect="1"/>
          </p:cNvPicPr>
          <p:nvPr/>
        </p:nvPicPr>
        <p:blipFill>
          <a:blip r:embed="rId6"/>
          <a:stretch>
            <a:fillRect/>
          </a:stretch>
        </p:blipFill>
        <p:spPr>
          <a:xfrm>
            <a:off x="6317016" y="3726084"/>
            <a:ext cx="4621115" cy="1551033"/>
          </a:xfrm>
          <a:prstGeom prst="rect">
            <a:avLst/>
          </a:prstGeom>
          <a:ln w="25400">
            <a:solidFill>
              <a:schemeClr val="accent2"/>
            </a:solidFill>
          </a:ln>
          <a:effectLst/>
        </p:spPr>
      </p:pic>
      <p:sp>
        <p:nvSpPr>
          <p:cNvPr id="9" name="TextBox 8">
            <a:extLst>
              <a:ext uri="{FF2B5EF4-FFF2-40B4-BE49-F238E27FC236}">
                <a16:creationId xmlns:a16="http://schemas.microsoft.com/office/drawing/2014/main" id="{AB279E6B-64B3-47E8-88D3-86675CA2847A}"/>
              </a:ext>
            </a:extLst>
          </p:cNvPr>
          <p:cNvSpPr txBox="1"/>
          <p:nvPr/>
        </p:nvSpPr>
        <p:spPr>
          <a:xfrm>
            <a:off x="2775475" y="5912779"/>
            <a:ext cx="3967089" cy="369332"/>
          </a:xfrm>
          <a:prstGeom prst="rect">
            <a:avLst/>
          </a:prstGeom>
          <a:solidFill>
            <a:schemeClr val="accent2"/>
          </a:solidFill>
        </p:spPr>
        <p:txBody>
          <a:bodyPr wrap="square" rtlCol="0">
            <a:spAutoFit/>
          </a:bodyPr>
          <a:lstStyle/>
          <a:p>
            <a:pPr algn="ctr"/>
            <a:r>
              <a:rPr lang="en-US" b="1" i="1" dirty="0"/>
              <a:t>UPDATE</a:t>
            </a:r>
            <a:r>
              <a:rPr lang="en-US" dirty="0"/>
              <a:t> multiple rows simultaneously.</a:t>
            </a:r>
          </a:p>
        </p:txBody>
      </p:sp>
    </p:spTree>
    <p:extLst>
      <p:ext uri="{BB962C8B-B14F-4D97-AF65-F5344CB8AC3E}">
        <p14:creationId xmlns:p14="http://schemas.microsoft.com/office/powerpoint/2010/main" val="379999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INSERT into a table</a:t>
            </a:r>
            <a:br>
              <a:rPr lang="en-US" dirty="0"/>
            </a:br>
            <a:r>
              <a:rPr lang="en-US" sz="1400" dirty="0">
                <a:hlinkClick r:id="rId2"/>
              </a:rPr>
              <a:t>https://docs.microsoft.com/en-us/sql/t-sql/statements/insert-transact-sql?view=sql-server-ver15#BasicSyntax</a:t>
            </a:r>
            <a:br>
              <a:rPr lang="en-US" sz="1400" dirty="0"/>
            </a:br>
            <a:r>
              <a:rPr lang="en-US" sz="1400" dirty="0">
                <a:hlinkClick r:id="rId2"/>
              </a:rPr>
              <a:t>https://docs.microsoft.com/en-us/sql/t-sql/statements/insert-transact-sql?view=sql-server-ver15#BasicSyntax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691196" y="1906806"/>
            <a:ext cx="6809606" cy="1222089"/>
          </a:xfrm>
        </p:spPr>
        <p:txBody>
          <a:bodyPr anchor="ctr">
            <a:normAutofit/>
          </a:bodyPr>
          <a:lstStyle/>
          <a:p>
            <a:pPr algn="ctr"/>
            <a:r>
              <a:rPr lang="en-US" sz="2800" dirty="0">
                <a:solidFill>
                  <a:srgbClr val="FF0000"/>
                </a:solidFill>
              </a:rPr>
              <a:t>INSERT</a:t>
            </a:r>
            <a:r>
              <a:rPr lang="en-US" sz="2800" dirty="0"/>
              <a:t> </a:t>
            </a:r>
            <a:r>
              <a:rPr lang="en-US" sz="2800" dirty="0">
                <a:solidFill>
                  <a:schemeClr val="tx1"/>
                </a:solidFill>
              </a:rPr>
              <a:t>adds one or more rows to a table or a view in SQL Server. </a:t>
            </a:r>
          </a:p>
        </p:txBody>
      </p:sp>
      <p:pic>
        <p:nvPicPr>
          <p:cNvPr id="4" name="Picture 3">
            <a:extLst>
              <a:ext uri="{FF2B5EF4-FFF2-40B4-BE49-F238E27FC236}">
                <a16:creationId xmlns:a16="http://schemas.microsoft.com/office/drawing/2014/main" id="{12697892-EC38-4029-A0BA-8C3F3E644DBC}"/>
              </a:ext>
            </a:extLst>
          </p:cNvPr>
          <p:cNvPicPr>
            <a:picLocks noChangeAspect="1"/>
          </p:cNvPicPr>
          <p:nvPr/>
        </p:nvPicPr>
        <p:blipFill>
          <a:blip r:embed="rId3"/>
          <a:stretch>
            <a:fillRect/>
          </a:stretch>
        </p:blipFill>
        <p:spPr>
          <a:xfrm>
            <a:off x="1408437" y="3175024"/>
            <a:ext cx="9600476" cy="2772040"/>
          </a:xfrm>
          <a:prstGeom prst="rect">
            <a:avLst/>
          </a:prstGeom>
          <a:ln w="25400">
            <a:solidFill>
              <a:schemeClr val="accent2"/>
            </a:solidFill>
          </a:ln>
          <a:effectLst/>
        </p:spPr>
      </p:pic>
    </p:spTree>
    <p:extLst>
      <p:ext uri="{BB962C8B-B14F-4D97-AF65-F5344CB8AC3E}">
        <p14:creationId xmlns:p14="http://schemas.microsoft.com/office/powerpoint/2010/main" val="414268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DELETE from a table</a:t>
            </a:r>
            <a:br>
              <a:rPr lang="en-US" dirty="0"/>
            </a:br>
            <a:r>
              <a:rPr lang="en-US" sz="1400" dirty="0">
                <a:hlinkClick r:id="rId2"/>
              </a:rPr>
              <a:t>https://docs.microsoft.com/en-us/sql/t-sql/statements/delete-transact-sql?view=sql-server-ver15</a:t>
            </a:r>
            <a:br>
              <a:rPr lang="en-US" sz="1400" dirty="0"/>
            </a:br>
            <a:r>
              <a:rPr lang="en-US" sz="1400" dirty="0">
                <a:hlinkClick r:id="rId3"/>
              </a:rPr>
              <a:t>https://docs.microsoft.com/en-us/sql/t-sql/statements/delete-transact-sql?view=sql-server-ver15#BasicSyntax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2093153" y="1898138"/>
            <a:ext cx="8005692" cy="1267094"/>
          </a:xfrm>
        </p:spPr>
        <p:txBody>
          <a:bodyPr anchor="ctr">
            <a:normAutofit/>
          </a:bodyPr>
          <a:lstStyle/>
          <a:p>
            <a:pPr algn="ctr"/>
            <a:r>
              <a:rPr lang="en-US" sz="2800" dirty="0">
                <a:solidFill>
                  <a:srgbClr val="FF0000"/>
                </a:solidFill>
              </a:rPr>
              <a:t>DELETE</a:t>
            </a:r>
            <a:r>
              <a:rPr lang="en-US" sz="2800" dirty="0"/>
              <a:t> </a:t>
            </a:r>
            <a:r>
              <a:rPr lang="en-US" sz="2800" dirty="0">
                <a:solidFill>
                  <a:schemeClr val="tx1"/>
                </a:solidFill>
              </a:rPr>
              <a:t>removes one or more rows from a table or view in SQL Server.</a:t>
            </a:r>
          </a:p>
        </p:txBody>
      </p:sp>
      <p:pic>
        <p:nvPicPr>
          <p:cNvPr id="5" name="Picture 4">
            <a:extLst>
              <a:ext uri="{FF2B5EF4-FFF2-40B4-BE49-F238E27FC236}">
                <a16:creationId xmlns:a16="http://schemas.microsoft.com/office/drawing/2014/main" id="{52540123-CEA5-438D-A2C1-4C08BE3D4E1C}"/>
              </a:ext>
            </a:extLst>
          </p:cNvPr>
          <p:cNvPicPr>
            <a:picLocks noChangeAspect="1"/>
          </p:cNvPicPr>
          <p:nvPr/>
        </p:nvPicPr>
        <p:blipFill>
          <a:blip r:embed="rId4"/>
          <a:stretch>
            <a:fillRect/>
          </a:stretch>
        </p:blipFill>
        <p:spPr>
          <a:xfrm>
            <a:off x="1770183" y="3165233"/>
            <a:ext cx="8651631" cy="2958265"/>
          </a:xfrm>
          <a:prstGeom prst="rect">
            <a:avLst/>
          </a:prstGeom>
          <a:ln w="25400">
            <a:solidFill>
              <a:schemeClr val="accent2"/>
            </a:solidFill>
          </a:ln>
          <a:effectLst/>
        </p:spPr>
      </p:pic>
    </p:spTree>
    <p:extLst>
      <p:ext uri="{BB962C8B-B14F-4D97-AF65-F5344CB8AC3E}">
        <p14:creationId xmlns:p14="http://schemas.microsoft.com/office/powerpoint/2010/main" val="13123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CDE5-1D0B-48C1-96F3-73A7E0310ED2}"/>
              </a:ext>
            </a:extLst>
          </p:cNvPr>
          <p:cNvSpPr>
            <a:spLocks noGrp="1"/>
          </p:cNvSpPr>
          <p:nvPr>
            <p:ph type="title"/>
          </p:nvPr>
        </p:nvSpPr>
        <p:spPr/>
        <p:txBody>
          <a:bodyPr>
            <a:normAutofit/>
          </a:bodyPr>
          <a:lstStyle/>
          <a:p>
            <a:r>
              <a:rPr lang="en-US" dirty="0">
                <a:solidFill>
                  <a:schemeClr val="tx1"/>
                </a:solidFill>
              </a:rPr>
              <a:t>ROW_NUMBER</a:t>
            </a:r>
            <a:br>
              <a:rPr lang="en-US" dirty="0"/>
            </a:br>
            <a:r>
              <a:rPr lang="en-US" sz="1400" dirty="0">
                <a:hlinkClick r:id="rId2"/>
              </a:rPr>
              <a:t>https://docs.microsoft.com/en-us/sql/t-sql/functions/row-number-transact-sql?view=sql-server-ver15</a:t>
            </a:r>
            <a:endParaRPr lang="en-US" dirty="0"/>
          </a:p>
        </p:txBody>
      </p:sp>
      <p:sp>
        <p:nvSpPr>
          <p:cNvPr id="3" name="Content Placeholder 2">
            <a:extLst>
              <a:ext uri="{FF2B5EF4-FFF2-40B4-BE49-F238E27FC236}">
                <a16:creationId xmlns:a16="http://schemas.microsoft.com/office/drawing/2014/main" id="{72EBCA83-F88B-463C-96D7-CE7C49922959}"/>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Assign a row number to every tuple. Then you can search based of the row number</a:t>
            </a:r>
          </a:p>
        </p:txBody>
      </p:sp>
      <p:pic>
        <p:nvPicPr>
          <p:cNvPr id="5" name="Picture 4">
            <a:extLst>
              <a:ext uri="{FF2B5EF4-FFF2-40B4-BE49-F238E27FC236}">
                <a16:creationId xmlns:a16="http://schemas.microsoft.com/office/drawing/2014/main" id="{80904516-D742-4C56-9BCC-5C0BD299AA57}"/>
              </a:ext>
            </a:extLst>
          </p:cNvPr>
          <p:cNvPicPr>
            <a:picLocks noChangeAspect="1"/>
          </p:cNvPicPr>
          <p:nvPr/>
        </p:nvPicPr>
        <p:blipFill>
          <a:blip r:embed="rId3"/>
          <a:stretch>
            <a:fillRect/>
          </a:stretch>
        </p:blipFill>
        <p:spPr>
          <a:xfrm>
            <a:off x="2374844" y="3082223"/>
            <a:ext cx="7442311" cy="2226755"/>
          </a:xfrm>
          <a:prstGeom prst="rect">
            <a:avLst/>
          </a:prstGeom>
          <a:ln w="25400">
            <a:solidFill>
              <a:schemeClr val="accent2"/>
            </a:solidFill>
          </a:ln>
        </p:spPr>
      </p:pic>
    </p:spTree>
    <p:extLst>
      <p:ext uri="{BB962C8B-B14F-4D97-AF65-F5344CB8AC3E}">
        <p14:creationId xmlns:p14="http://schemas.microsoft.com/office/powerpoint/2010/main" val="29854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FE4-78D4-4B81-A0BD-7861A899BD25}"/>
              </a:ext>
            </a:extLst>
          </p:cNvPr>
          <p:cNvSpPr>
            <a:spLocks noGrp="1"/>
          </p:cNvSpPr>
          <p:nvPr>
            <p:ph type="title"/>
          </p:nvPr>
        </p:nvSpPr>
        <p:spPr/>
        <p:txBody>
          <a:bodyPr>
            <a:normAutofit/>
          </a:bodyPr>
          <a:lstStyle/>
          <a:p>
            <a:r>
              <a:rPr lang="en-US" dirty="0">
                <a:solidFill>
                  <a:schemeClr val="tx1"/>
                </a:solidFill>
              </a:rPr>
              <a:t>CASE Statements</a:t>
            </a:r>
            <a:br>
              <a:rPr lang="en-US" dirty="0">
                <a:solidFill>
                  <a:schemeClr val="tx1"/>
                </a:solidFill>
              </a:rPr>
            </a:br>
            <a:r>
              <a:rPr lang="en-US" sz="1400" dirty="0">
                <a:solidFill>
                  <a:schemeClr val="tx1"/>
                </a:solidFill>
                <a:hlinkClick r:id="rId2"/>
              </a:rPr>
              <a:t>https://www.w3schools.com/sql/sql_case.asp</a:t>
            </a:r>
            <a:endParaRPr lang="en-US" dirty="0">
              <a:solidFill>
                <a:schemeClr val="tx1"/>
              </a:solidFill>
            </a:endParaRPr>
          </a:p>
        </p:txBody>
      </p:sp>
      <p:sp>
        <p:nvSpPr>
          <p:cNvPr id="3" name="Content Placeholder 2">
            <a:extLst>
              <a:ext uri="{FF2B5EF4-FFF2-40B4-BE49-F238E27FC236}">
                <a16:creationId xmlns:a16="http://schemas.microsoft.com/office/drawing/2014/main" id="{8D17FA90-BFAF-43BF-8CDE-692C5FED2488}"/>
              </a:ext>
            </a:extLst>
          </p:cNvPr>
          <p:cNvSpPr>
            <a:spLocks noGrp="1"/>
          </p:cNvSpPr>
          <p:nvPr>
            <p:ph idx="1"/>
          </p:nvPr>
        </p:nvSpPr>
        <p:spPr>
          <a:xfrm>
            <a:off x="1546746" y="2108201"/>
            <a:ext cx="9608934" cy="3760891"/>
          </a:xfrm>
        </p:spPr>
        <p:txBody>
          <a:bodyPr>
            <a:normAutofit/>
          </a:bodyPr>
          <a:lstStyle/>
          <a:p>
            <a:pPr>
              <a:lnSpc>
                <a:spcPct val="100000"/>
              </a:lnSpc>
            </a:pPr>
            <a:r>
              <a:rPr lang="en-US" sz="2400" dirty="0">
                <a:solidFill>
                  <a:srgbClr val="FF0000"/>
                </a:solidFill>
              </a:rPr>
              <a:t>SELECT </a:t>
            </a:r>
            <a:r>
              <a:rPr lang="en-US" sz="2400" dirty="0" err="1">
                <a:solidFill>
                  <a:srgbClr val="FF0000"/>
                </a:solidFill>
              </a:rPr>
              <a:t>OrderID</a:t>
            </a:r>
            <a:r>
              <a:rPr lang="en-US" sz="2400" dirty="0">
                <a:solidFill>
                  <a:srgbClr val="FF0000"/>
                </a:solidFill>
              </a:rPr>
              <a:t>, Quantity,</a:t>
            </a:r>
          </a:p>
          <a:p>
            <a:pPr>
              <a:lnSpc>
                <a:spcPct val="100000"/>
              </a:lnSpc>
            </a:pPr>
            <a:r>
              <a:rPr lang="en-US" sz="2400" dirty="0">
                <a:solidFill>
                  <a:srgbClr val="FF0000"/>
                </a:solidFill>
              </a:rPr>
              <a:t>CASE</a:t>
            </a:r>
          </a:p>
          <a:p>
            <a:pPr>
              <a:lnSpc>
                <a:spcPct val="100000"/>
              </a:lnSpc>
            </a:pPr>
            <a:r>
              <a:rPr lang="en-US" sz="2400" dirty="0">
                <a:solidFill>
                  <a:srgbClr val="FF0000"/>
                </a:solidFill>
              </a:rPr>
              <a:t>    WHEN Quantity &gt; 30 THEN 'The quantity is greater than 30'</a:t>
            </a:r>
          </a:p>
          <a:p>
            <a:pPr>
              <a:lnSpc>
                <a:spcPct val="100000"/>
              </a:lnSpc>
            </a:pPr>
            <a:r>
              <a:rPr lang="en-US" sz="2400" dirty="0">
                <a:solidFill>
                  <a:srgbClr val="FF0000"/>
                </a:solidFill>
              </a:rPr>
              <a:t>    WHEN Quantity = 30 THEN 'The quantity is 30'</a:t>
            </a:r>
          </a:p>
          <a:p>
            <a:pPr>
              <a:lnSpc>
                <a:spcPct val="100000"/>
              </a:lnSpc>
            </a:pPr>
            <a:r>
              <a:rPr lang="en-US" sz="2400" dirty="0">
                <a:solidFill>
                  <a:srgbClr val="FF0000"/>
                </a:solidFill>
              </a:rPr>
              <a:t>    ELSE 'The quantity is under 30'</a:t>
            </a:r>
          </a:p>
          <a:p>
            <a:pPr>
              <a:lnSpc>
                <a:spcPct val="100000"/>
              </a:lnSpc>
            </a:pPr>
            <a:r>
              <a:rPr lang="en-US" sz="2400" dirty="0">
                <a:solidFill>
                  <a:srgbClr val="FF0000"/>
                </a:solidFill>
              </a:rPr>
              <a:t>END AS </a:t>
            </a:r>
            <a:r>
              <a:rPr lang="en-US" sz="2400" dirty="0" err="1">
                <a:solidFill>
                  <a:srgbClr val="FF0000"/>
                </a:solidFill>
              </a:rPr>
              <a:t>QuantityText</a:t>
            </a:r>
            <a:endParaRPr lang="en-US" sz="2400" dirty="0">
              <a:solidFill>
                <a:srgbClr val="FF0000"/>
              </a:solidFill>
            </a:endParaRPr>
          </a:p>
          <a:p>
            <a:pPr>
              <a:lnSpc>
                <a:spcPct val="100000"/>
              </a:lnSpc>
            </a:pPr>
            <a:r>
              <a:rPr lang="en-US" sz="2400" dirty="0">
                <a:solidFill>
                  <a:srgbClr val="FF0000"/>
                </a:solidFill>
              </a:rPr>
              <a:t>FROM </a:t>
            </a:r>
            <a:r>
              <a:rPr lang="en-US" sz="2400" dirty="0" err="1">
                <a:solidFill>
                  <a:srgbClr val="FF0000"/>
                </a:solidFill>
              </a:rPr>
              <a:t>OrderDetails</a:t>
            </a:r>
            <a:r>
              <a:rPr lang="en-US" sz="2400" dirty="0">
                <a:solidFill>
                  <a:srgbClr val="FF0000"/>
                </a:solidFill>
              </a:rPr>
              <a:t>;</a:t>
            </a:r>
          </a:p>
        </p:txBody>
      </p:sp>
    </p:spTree>
    <p:extLst>
      <p:ext uri="{BB962C8B-B14F-4D97-AF65-F5344CB8AC3E}">
        <p14:creationId xmlns:p14="http://schemas.microsoft.com/office/powerpoint/2010/main" val="366524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BC9-0468-4F46-9232-15A1C46326E4}"/>
              </a:ext>
            </a:extLst>
          </p:cNvPr>
          <p:cNvSpPr>
            <a:spLocks noGrp="1"/>
          </p:cNvSpPr>
          <p:nvPr>
            <p:ph type="title"/>
          </p:nvPr>
        </p:nvSpPr>
        <p:spPr/>
        <p:txBody>
          <a:bodyPr/>
          <a:lstStyle/>
          <a:p>
            <a:r>
              <a:rPr lang="en-US" dirty="0">
                <a:solidFill>
                  <a:schemeClr val="tx1"/>
                </a:solidFill>
              </a:rPr>
              <a:t>IN(), NOT IN()</a:t>
            </a:r>
          </a:p>
        </p:txBody>
      </p:sp>
      <p:sp>
        <p:nvSpPr>
          <p:cNvPr id="3" name="Content Placeholder 2">
            <a:extLst>
              <a:ext uri="{FF2B5EF4-FFF2-40B4-BE49-F238E27FC236}">
                <a16:creationId xmlns:a16="http://schemas.microsoft.com/office/drawing/2014/main" id="{28D16DA4-3689-4D49-98D4-2B7CE4644478}"/>
              </a:ext>
            </a:extLst>
          </p:cNvPr>
          <p:cNvSpPr>
            <a:spLocks noGrp="1"/>
          </p:cNvSpPr>
          <p:nvPr>
            <p:ph idx="1"/>
          </p:nvPr>
        </p:nvSpPr>
        <p:spPr/>
        <p:txBody>
          <a:bodyPr>
            <a:normAutofit/>
          </a:bodyPr>
          <a:lstStyle/>
          <a:p>
            <a:r>
              <a:rPr lang="en-US" sz="2400" dirty="0">
                <a:solidFill>
                  <a:srgbClr val="FF0000"/>
                </a:solidFill>
              </a:rPr>
              <a:t>Select * from Customers where name IN (‘Moore’, ‘Smith’, ‘Hunter’);</a:t>
            </a:r>
          </a:p>
        </p:txBody>
      </p:sp>
    </p:spTree>
    <p:extLst>
      <p:ext uri="{BB962C8B-B14F-4D97-AF65-F5344CB8AC3E}">
        <p14:creationId xmlns:p14="http://schemas.microsoft.com/office/powerpoint/2010/main" val="38802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0678" y="34669"/>
            <a:ext cx="8337146" cy="4953000"/>
          </a:xfrm>
        </p:spPr>
        <p:txBody>
          <a:bodyPr anchor="ctr">
            <a:noAutofit/>
          </a:bodyPr>
          <a:lstStyle/>
          <a:p>
            <a:r>
              <a:rPr lang="en-US" sz="3600" i="1" dirty="0">
                <a:solidFill>
                  <a:schemeClr val="bg1"/>
                </a:solidFill>
              </a:rPr>
              <a:t>Software used to maintain relational databases is a Relational Database Management System (RDBMS). Many relational database systems use Structured Query Language (SQL) for querying and maintaining the database.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331" y="4953000"/>
            <a:ext cx="12188952" cy="1905000"/>
          </a:xfrm>
        </p:spPr>
        <p:txBody>
          <a:bodyPr anchor="ctr">
            <a:normAutofit/>
          </a:bodyPr>
          <a:lstStyle/>
          <a:p>
            <a:pPr algn="ctr"/>
            <a:r>
              <a:rPr lang="en-US" sz="1400" dirty="0">
                <a:hlinkClick r:id="rId2"/>
              </a:rPr>
              <a:t>https://docs.microsoft.com/en-us/sql/t-sql/language-reference?</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E9F7-B100-4049-BEA3-B29F23E9CC95}"/>
              </a:ext>
            </a:extLst>
          </p:cNvPr>
          <p:cNvSpPr>
            <a:spLocks noGrp="1"/>
          </p:cNvSpPr>
          <p:nvPr>
            <p:ph type="title"/>
          </p:nvPr>
        </p:nvSpPr>
        <p:spPr/>
        <p:txBody>
          <a:bodyPr/>
          <a:lstStyle/>
          <a:p>
            <a:r>
              <a:rPr lang="en-US" dirty="0">
                <a:solidFill>
                  <a:schemeClr val="tx1"/>
                </a:solidFill>
              </a:rPr>
              <a:t>Between</a:t>
            </a:r>
          </a:p>
        </p:txBody>
      </p:sp>
      <p:sp>
        <p:nvSpPr>
          <p:cNvPr id="3" name="Content Placeholder 2">
            <a:extLst>
              <a:ext uri="{FF2B5EF4-FFF2-40B4-BE49-F238E27FC236}">
                <a16:creationId xmlns:a16="http://schemas.microsoft.com/office/drawing/2014/main" id="{90FD68A7-2E99-4036-8F0F-F8F6412B878E}"/>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BETWEEN is inclusive of the two bounding values.</a:t>
            </a:r>
          </a:p>
          <a:p>
            <a:endParaRPr lang="en-US" dirty="0">
              <a:solidFill>
                <a:schemeClr val="tx1"/>
              </a:solidFill>
            </a:endParaRPr>
          </a:p>
          <a:p>
            <a:r>
              <a:rPr lang="en-US" sz="2400" dirty="0">
                <a:solidFill>
                  <a:srgbClr val="FF0000"/>
                </a:solidFill>
              </a:rPr>
              <a:t>Select productid from orders where productid BETWEEN 5 and 10;</a:t>
            </a:r>
          </a:p>
          <a:p>
            <a:r>
              <a:rPr lang="en-US" sz="2400" dirty="0">
                <a:solidFill>
                  <a:srgbClr val="FF0000"/>
                </a:solidFill>
              </a:rPr>
              <a:t>Select productid from orders where </a:t>
            </a:r>
            <a:r>
              <a:rPr lang="en-US" sz="2400" dirty="0" err="1">
                <a:solidFill>
                  <a:srgbClr val="FF0000"/>
                </a:solidFill>
              </a:rPr>
              <a:t>productName</a:t>
            </a:r>
            <a:r>
              <a:rPr lang="en-US" sz="2400" dirty="0">
                <a:solidFill>
                  <a:srgbClr val="FF0000"/>
                </a:solidFill>
              </a:rPr>
              <a:t> BETWEEN ‘B’ and ‘L’;</a:t>
            </a:r>
          </a:p>
        </p:txBody>
      </p:sp>
    </p:spTree>
    <p:extLst>
      <p:ext uri="{BB962C8B-B14F-4D97-AF65-F5344CB8AC3E}">
        <p14:creationId xmlns:p14="http://schemas.microsoft.com/office/powerpoint/2010/main" val="189570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B2EA-CBDE-464A-B6E1-098C6784E332}"/>
              </a:ext>
            </a:extLst>
          </p:cNvPr>
          <p:cNvSpPr>
            <a:spLocks noGrp="1"/>
          </p:cNvSpPr>
          <p:nvPr>
            <p:ph type="title"/>
          </p:nvPr>
        </p:nvSpPr>
        <p:spPr/>
        <p:txBody>
          <a:bodyPr/>
          <a:lstStyle/>
          <a:p>
            <a:r>
              <a:rPr lang="en-US" dirty="0">
                <a:solidFill>
                  <a:schemeClr val="tx1"/>
                </a:solidFill>
              </a:rPr>
              <a:t>LIKE</a:t>
            </a:r>
          </a:p>
        </p:txBody>
      </p:sp>
      <p:sp>
        <p:nvSpPr>
          <p:cNvPr id="3" name="Content Placeholder 2">
            <a:extLst>
              <a:ext uri="{FF2B5EF4-FFF2-40B4-BE49-F238E27FC236}">
                <a16:creationId xmlns:a16="http://schemas.microsoft.com/office/drawing/2014/main" id="{44DDF588-C624-43D0-9C5F-F8E3D238717A}"/>
              </a:ext>
            </a:extLst>
          </p:cNvPr>
          <p:cNvSpPr>
            <a:spLocks noGrp="1"/>
          </p:cNvSpPr>
          <p:nvPr>
            <p:ph idx="1"/>
          </p:nvPr>
        </p:nvSpPr>
        <p:spPr/>
        <p:txBody>
          <a:bodyPr/>
          <a:lstStyle/>
          <a:p>
            <a:pPr lvl="1">
              <a:buFont typeface="Arial" panose="020B0604020202020204" pitchFamily="34" charset="0"/>
              <a:buChar char="•"/>
            </a:pPr>
            <a:r>
              <a:rPr lang="en-US" dirty="0">
                <a:solidFill>
                  <a:srgbClr val="FF0000"/>
                </a:solidFill>
              </a:rPr>
              <a:t>_</a:t>
            </a:r>
            <a:r>
              <a:rPr lang="en-US" dirty="0">
                <a:solidFill>
                  <a:schemeClr val="tx1"/>
                </a:solidFill>
              </a:rPr>
              <a:t> means a single char.</a:t>
            </a:r>
          </a:p>
          <a:p>
            <a:pPr lvl="1">
              <a:buFont typeface="Arial" panose="020B0604020202020204" pitchFamily="34" charset="0"/>
              <a:buChar char="•"/>
            </a:pPr>
            <a:r>
              <a:rPr lang="en-US" dirty="0">
                <a:solidFill>
                  <a:srgbClr val="FF0000"/>
                </a:solidFill>
              </a:rPr>
              <a:t>%</a:t>
            </a:r>
            <a:r>
              <a:rPr lang="en-US" dirty="0">
                <a:solidFill>
                  <a:schemeClr val="tx1"/>
                </a:solidFill>
              </a:rPr>
              <a:t> means any number of chars.</a:t>
            </a:r>
          </a:p>
          <a:p>
            <a:pPr marL="201168" lvl="1" indent="0">
              <a:buNone/>
            </a:pPr>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a:t>
            </a:r>
          </a:p>
          <a:p>
            <a:r>
              <a:rPr lang="en-US" sz="2400" dirty="0">
                <a:solidFill>
                  <a:srgbClr val="FF0000"/>
                </a:solidFill>
              </a:rPr>
              <a:t>Select </a:t>
            </a:r>
            <a:r>
              <a:rPr lang="en-US" sz="2400" dirty="0" err="1">
                <a:solidFill>
                  <a:srgbClr val="FF0000"/>
                </a:solidFill>
              </a:rPr>
              <a:t>productPrice</a:t>
            </a:r>
            <a:r>
              <a:rPr lang="en-US" sz="2400" dirty="0">
                <a:solidFill>
                  <a:srgbClr val="FF0000"/>
                </a:solidFill>
              </a:rPr>
              <a:t> from orders where </a:t>
            </a:r>
            <a:r>
              <a:rPr lang="en-US" sz="2400" dirty="0" err="1">
                <a:solidFill>
                  <a:srgbClr val="FF0000"/>
                </a:solidFill>
              </a:rPr>
              <a:t>productPrice</a:t>
            </a:r>
            <a:r>
              <a:rPr lang="en-US" sz="2400" dirty="0">
                <a:solidFill>
                  <a:srgbClr val="FF0000"/>
                </a:solidFill>
              </a:rPr>
              <a:t> LIKE ‘3.%’;</a:t>
            </a:r>
          </a:p>
        </p:txBody>
      </p:sp>
    </p:spTree>
    <p:extLst>
      <p:ext uri="{BB962C8B-B14F-4D97-AF65-F5344CB8AC3E}">
        <p14:creationId xmlns:p14="http://schemas.microsoft.com/office/powerpoint/2010/main" val="251994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D8DB-EBF8-472A-A379-536CBF754A32}"/>
              </a:ext>
            </a:extLst>
          </p:cNvPr>
          <p:cNvSpPr>
            <a:spLocks noGrp="1"/>
          </p:cNvSpPr>
          <p:nvPr>
            <p:ph type="title"/>
          </p:nvPr>
        </p:nvSpPr>
        <p:spPr/>
        <p:txBody>
          <a:bodyPr/>
          <a:lstStyle/>
          <a:p>
            <a:r>
              <a:rPr lang="en-US" dirty="0">
                <a:solidFill>
                  <a:schemeClr val="tx1"/>
                </a:solidFill>
              </a:rPr>
              <a:t>Ordering Data</a:t>
            </a:r>
          </a:p>
        </p:txBody>
      </p:sp>
      <p:sp>
        <p:nvSpPr>
          <p:cNvPr id="3" name="Content Placeholder 2">
            <a:extLst>
              <a:ext uri="{FF2B5EF4-FFF2-40B4-BE49-F238E27FC236}">
                <a16:creationId xmlns:a16="http://schemas.microsoft.com/office/drawing/2014/main" id="{F988E56B-EA80-44A7-8E6B-E4CC5BC91394}"/>
              </a:ext>
            </a:extLst>
          </p:cNvPr>
          <p:cNvSpPr>
            <a:spLocks noGrp="1"/>
          </p:cNvSpPr>
          <p:nvPr>
            <p:ph idx="1"/>
          </p:nvPr>
        </p:nvSpPr>
        <p:spPr/>
        <p:txBody>
          <a:bodyPr/>
          <a:lstStyle/>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ASC;</a:t>
            </a:r>
          </a:p>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DESC;</a:t>
            </a:r>
          </a:p>
          <a:p>
            <a:endParaRPr lang="en-US" dirty="0">
              <a:solidFill>
                <a:schemeClr val="tx1"/>
              </a:solidFill>
            </a:endParaRPr>
          </a:p>
        </p:txBody>
      </p:sp>
    </p:spTree>
    <p:extLst>
      <p:ext uri="{BB962C8B-B14F-4D97-AF65-F5344CB8AC3E}">
        <p14:creationId xmlns:p14="http://schemas.microsoft.com/office/powerpoint/2010/main" val="166980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D514-F4E1-4A0F-A412-F5904FEDAACA}"/>
              </a:ext>
            </a:extLst>
          </p:cNvPr>
          <p:cNvSpPr>
            <a:spLocks noGrp="1"/>
          </p:cNvSpPr>
          <p:nvPr>
            <p:ph type="title"/>
          </p:nvPr>
        </p:nvSpPr>
        <p:spPr/>
        <p:txBody>
          <a:bodyPr/>
          <a:lstStyle/>
          <a:p>
            <a:r>
              <a:rPr lang="en-US" dirty="0">
                <a:solidFill>
                  <a:schemeClr val="tx1"/>
                </a:solidFill>
              </a:rPr>
              <a:t>Distinct</a:t>
            </a:r>
          </a:p>
        </p:txBody>
      </p:sp>
      <p:sp>
        <p:nvSpPr>
          <p:cNvPr id="3" name="Content Placeholder 2">
            <a:extLst>
              <a:ext uri="{FF2B5EF4-FFF2-40B4-BE49-F238E27FC236}">
                <a16:creationId xmlns:a16="http://schemas.microsoft.com/office/drawing/2014/main" id="{AA61D1DF-5937-446B-9858-52DA1F725233}"/>
              </a:ext>
            </a:extLst>
          </p:cNvPr>
          <p:cNvSpPr>
            <a:spLocks noGrp="1"/>
          </p:cNvSpPr>
          <p:nvPr>
            <p:ph idx="1"/>
          </p:nvPr>
        </p:nvSpPr>
        <p:spPr/>
        <p:txBody>
          <a:bodyPr/>
          <a:lstStyle/>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a:t>
            </a:r>
          </a:p>
          <a:p>
            <a:pPr lvl="2">
              <a:buFont typeface="Arial" panose="020B0604020202020204" pitchFamily="34" charset="0"/>
              <a:buChar char="•"/>
            </a:pPr>
            <a:endParaRPr lang="en-US" sz="2400" dirty="0">
              <a:solidFill>
                <a:srgbClr val="FF0000"/>
              </a:solidFill>
            </a:endParaRPr>
          </a:p>
          <a:p>
            <a:pPr lvl="2">
              <a:buFont typeface="Arial" panose="020B0604020202020204" pitchFamily="34" charset="0"/>
              <a:buChar char="•"/>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a:t>
            </a:r>
            <a:r>
              <a:rPr lang="en-US" sz="2400" dirty="0" err="1">
                <a:solidFill>
                  <a:srgbClr val="FF0000"/>
                </a:solidFill>
              </a:rPr>
              <a:t>productId</a:t>
            </a:r>
            <a:r>
              <a:rPr lang="en-US" sz="2400" dirty="0">
                <a:solidFill>
                  <a:srgbClr val="FF0000"/>
                </a:solidFill>
              </a:rPr>
              <a:t> from orders </a:t>
            </a:r>
          </a:p>
          <a:p>
            <a:pPr lvl="2">
              <a:buFont typeface="Arial" panose="020B0604020202020204" pitchFamily="34" charset="0"/>
              <a:buChar char="•"/>
            </a:pPr>
            <a:r>
              <a:rPr lang="en-US" sz="2400" dirty="0">
                <a:solidFill>
                  <a:srgbClr val="FF0000"/>
                </a:solidFill>
              </a:rPr>
              <a:t>where </a:t>
            </a:r>
            <a:r>
              <a:rPr lang="en-US" sz="2400" dirty="0" err="1">
                <a:solidFill>
                  <a:srgbClr val="FF0000"/>
                </a:solidFill>
              </a:rPr>
              <a:t>productName</a:t>
            </a:r>
            <a:r>
              <a:rPr lang="en-US" sz="2400" dirty="0">
                <a:solidFill>
                  <a:srgbClr val="FF0000"/>
                </a:solidFill>
              </a:rPr>
              <a:t> LIKE ‘Comp%’; </a:t>
            </a:r>
          </a:p>
          <a:p>
            <a:r>
              <a:rPr lang="en-US" dirty="0">
                <a:solidFill>
                  <a:schemeClr val="tx1"/>
                </a:solidFill>
              </a:rPr>
              <a:t>(this gives distinct </a:t>
            </a:r>
            <a:r>
              <a:rPr lang="en-US" dirty="0" err="1">
                <a:solidFill>
                  <a:schemeClr val="tx1"/>
                </a:solidFill>
              </a:rPr>
              <a:t>productName</a:t>
            </a:r>
            <a:r>
              <a:rPr lang="en-US" dirty="0">
                <a:solidFill>
                  <a:schemeClr val="tx1"/>
                </a:solidFill>
              </a:rPr>
              <a:t> but the productid can be the same.)</a:t>
            </a:r>
          </a:p>
          <a:p>
            <a:endParaRPr lang="en-US" dirty="0">
              <a:solidFill>
                <a:schemeClr val="tx1"/>
              </a:solidFill>
            </a:endParaRPr>
          </a:p>
        </p:txBody>
      </p:sp>
    </p:spTree>
    <p:extLst>
      <p:ext uri="{BB962C8B-B14F-4D97-AF65-F5344CB8AC3E}">
        <p14:creationId xmlns:p14="http://schemas.microsoft.com/office/powerpoint/2010/main" val="98188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378B-B734-4C4B-9CDF-8BA8E5154186}"/>
              </a:ext>
            </a:extLst>
          </p:cNvPr>
          <p:cNvSpPr>
            <a:spLocks noGrp="1"/>
          </p:cNvSpPr>
          <p:nvPr>
            <p:ph type="title"/>
          </p:nvPr>
        </p:nvSpPr>
        <p:spPr/>
        <p:txBody>
          <a:bodyPr/>
          <a:lstStyle/>
          <a:p>
            <a:r>
              <a:rPr lang="en-US" dirty="0">
                <a:solidFill>
                  <a:schemeClr val="tx1"/>
                </a:solidFill>
              </a:rPr>
              <a:t>LIMIT and OFFSET</a:t>
            </a:r>
          </a:p>
        </p:txBody>
      </p:sp>
      <p:sp>
        <p:nvSpPr>
          <p:cNvPr id="3" name="Content Placeholder 2">
            <a:extLst>
              <a:ext uri="{FF2B5EF4-FFF2-40B4-BE49-F238E27FC236}">
                <a16:creationId xmlns:a16="http://schemas.microsoft.com/office/drawing/2014/main" id="{DF2A6880-8FAC-48FC-8EAF-56F18DB2DD25}"/>
              </a:ext>
            </a:extLst>
          </p:cNvPr>
          <p:cNvSpPr>
            <a:spLocks noGrp="1"/>
          </p:cNvSpPr>
          <p:nvPr>
            <p:ph idx="1"/>
          </p:nvPr>
        </p:nvSpPr>
        <p:spPr/>
        <p:txBody>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a:t>
            </a:r>
          </a:p>
          <a:p>
            <a:pPr lvl="1">
              <a:buFont typeface="Arial" panose="020B0604020202020204" pitchFamily="34" charset="0"/>
              <a:buChar char="•"/>
            </a:pPr>
            <a:r>
              <a:rPr lang="en-US" dirty="0">
                <a:solidFill>
                  <a:schemeClr val="tx1"/>
                </a:solidFill>
              </a:rPr>
              <a:t>Returns only the first 5.</a:t>
            </a:r>
          </a:p>
          <a:p>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OFFSET 6; </a:t>
            </a:r>
          </a:p>
          <a:p>
            <a:pPr lvl="1">
              <a:buFont typeface="Arial" panose="020B0604020202020204" pitchFamily="34" charset="0"/>
              <a:buChar char="•"/>
            </a:pPr>
            <a:r>
              <a:rPr lang="en-US" dirty="0">
                <a:solidFill>
                  <a:schemeClr val="tx1"/>
                </a:solidFill>
              </a:rPr>
              <a:t>Returns 5 but starting with the… 7</a:t>
            </a:r>
            <a:r>
              <a:rPr lang="en-US" baseline="30000" dirty="0">
                <a:solidFill>
                  <a:schemeClr val="tx1"/>
                </a:solidFill>
              </a:rPr>
              <a:t>th</a:t>
            </a:r>
            <a:r>
              <a:rPr lang="en-US" dirty="0">
                <a:solidFill>
                  <a:schemeClr val="tx1"/>
                </a:solidFill>
              </a:rPr>
              <a:t> …so… 7</a:t>
            </a:r>
            <a:r>
              <a:rPr lang="en-US" baseline="30000" dirty="0">
                <a:solidFill>
                  <a:schemeClr val="tx1"/>
                </a:solidFill>
              </a:rPr>
              <a:t>th</a:t>
            </a:r>
            <a:r>
              <a:rPr lang="en-US" dirty="0">
                <a:solidFill>
                  <a:schemeClr val="tx1"/>
                </a:solidFill>
              </a:rPr>
              <a:t>, 8</a:t>
            </a:r>
            <a:r>
              <a:rPr lang="en-US" baseline="30000" dirty="0">
                <a:solidFill>
                  <a:schemeClr val="tx1"/>
                </a:solidFill>
              </a:rPr>
              <a:t>th</a:t>
            </a:r>
            <a:r>
              <a:rPr lang="en-US" dirty="0">
                <a:solidFill>
                  <a:schemeClr val="tx1"/>
                </a:solidFill>
              </a:rPr>
              <a:t>, 9</a:t>
            </a:r>
            <a:r>
              <a:rPr lang="en-US" baseline="30000" dirty="0">
                <a:solidFill>
                  <a:schemeClr val="tx1"/>
                </a:solidFill>
              </a:rPr>
              <a:t>th</a:t>
            </a:r>
            <a:r>
              <a:rPr lang="en-US" dirty="0">
                <a:solidFill>
                  <a:schemeClr val="tx1"/>
                </a:solidFill>
              </a:rPr>
              <a:t>, 10</a:t>
            </a:r>
            <a:r>
              <a:rPr lang="en-US" baseline="30000" dirty="0">
                <a:solidFill>
                  <a:schemeClr val="tx1"/>
                </a:solidFill>
              </a:rPr>
              <a:t>th</a:t>
            </a:r>
            <a:r>
              <a:rPr lang="en-US" dirty="0">
                <a:solidFill>
                  <a:schemeClr val="tx1"/>
                </a:solidFill>
              </a:rPr>
              <a:t>, and 11</a:t>
            </a:r>
            <a:r>
              <a:rPr lang="en-US" baseline="30000" dirty="0">
                <a:solidFill>
                  <a:schemeClr val="tx1"/>
                </a:solidFill>
              </a:rPr>
              <a:t>th</a:t>
            </a:r>
            <a:r>
              <a:rPr lang="en-US" dirty="0">
                <a:solidFill>
                  <a:schemeClr val="tx1"/>
                </a:solidFill>
              </a:rPr>
              <a:t>, etc.</a:t>
            </a:r>
          </a:p>
          <a:p>
            <a:endParaRPr lang="en-US" dirty="0">
              <a:solidFill>
                <a:schemeClr val="tx1"/>
              </a:solidFill>
            </a:endParaRPr>
          </a:p>
        </p:txBody>
      </p:sp>
    </p:spTree>
    <p:extLst>
      <p:ext uri="{BB962C8B-B14F-4D97-AF65-F5344CB8AC3E}">
        <p14:creationId xmlns:p14="http://schemas.microsoft.com/office/powerpoint/2010/main" val="4162720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51B-C9C9-4B9D-9537-C4A95918DCFE}"/>
              </a:ext>
            </a:extLst>
          </p:cNvPr>
          <p:cNvSpPr>
            <a:spLocks noGrp="1"/>
          </p:cNvSpPr>
          <p:nvPr>
            <p:ph type="title"/>
          </p:nvPr>
        </p:nvSpPr>
        <p:spPr/>
        <p:txBody>
          <a:bodyPr/>
          <a:lstStyle/>
          <a:p>
            <a:r>
              <a:rPr lang="en-US" dirty="0">
                <a:solidFill>
                  <a:schemeClr val="tx1"/>
                </a:solidFill>
              </a:rPr>
              <a:t>Aliases</a:t>
            </a:r>
          </a:p>
        </p:txBody>
      </p:sp>
      <p:sp>
        <p:nvSpPr>
          <p:cNvPr id="3" name="Content Placeholder 2">
            <a:extLst>
              <a:ext uri="{FF2B5EF4-FFF2-40B4-BE49-F238E27FC236}">
                <a16:creationId xmlns:a16="http://schemas.microsoft.com/office/drawing/2014/main" id="{93D3AB4A-6C62-425A-9972-BC955340DB50}"/>
              </a:ext>
            </a:extLst>
          </p:cNvPr>
          <p:cNvSpPr>
            <a:spLocks noGrp="1"/>
          </p:cNvSpPr>
          <p:nvPr>
            <p:ph idx="1"/>
          </p:nvPr>
        </p:nvSpPr>
        <p:spPr/>
        <p:txBody>
          <a:bodyPr>
            <a:normAutofit/>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AS </a:t>
            </a:r>
            <a:r>
              <a:rPr lang="en-US" sz="2400" dirty="0" err="1">
                <a:solidFill>
                  <a:srgbClr val="FF0000"/>
                </a:solidFill>
              </a:rPr>
              <a:t>JimmyJohn</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a:t>
            </a:r>
          </a:p>
        </p:txBody>
      </p:sp>
    </p:spTree>
    <p:extLst>
      <p:ext uri="{BB962C8B-B14F-4D97-AF65-F5344CB8AC3E}">
        <p14:creationId xmlns:p14="http://schemas.microsoft.com/office/powerpoint/2010/main" val="3804140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C928-DA56-474B-B9A1-CADE28764A34}"/>
              </a:ext>
            </a:extLst>
          </p:cNvPr>
          <p:cNvSpPr>
            <a:spLocks noGrp="1"/>
          </p:cNvSpPr>
          <p:nvPr>
            <p:ph type="title"/>
          </p:nvPr>
        </p:nvSpPr>
        <p:spPr/>
        <p:txBody>
          <a:bodyPr/>
          <a:lstStyle/>
          <a:p>
            <a:r>
              <a:rPr lang="en-US" dirty="0">
                <a:solidFill>
                  <a:schemeClr val="tx1"/>
                </a:solidFill>
              </a:rPr>
              <a:t>EXTRACT()</a:t>
            </a:r>
          </a:p>
        </p:txBody>
      </p:sp>
      <p:sp>
        <p:nvSpPr>
          <p:cNvPr id="3" name="Content Placeholder 2">
            <a:extLst>
              <a:ext uri="{FF2B5EF4-FFF2-40B4-BE49-F238E27FC236}">
                <a16:creationId xmlns:a16="http://schemas.microsoft.com/office/drawing/2014/main" id="{229097A6-6821-4686-9AD4-83512172F026}"/>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Extract a subcomponent of a date value. Like the YEAR, MONTH, DAY, WEEK, QUARTER</a:t>
            </a:r>
          </a:p>
          <a:p>
            <a:r>
              <a:rPr lang="en-US" sz="2400" dirty="0">
                <a:solidFill>
                  <a:srgbClr val="FF0000"/>
                </a:solidFill>
              </a:rPr>
              <a:t>EXTRACT(YEAR FROM &lt;</a:t>
            </a:r>
            <a:r>
              <a:rPr lang="en-US" sz="2400" dirty="0" err="1">
                <a:solidFill>
                  <a:srgbClr val="FF0000"/>
                </a:solidFill>
              </a:rPr>
              <a:t>dateColumn</a:t>
            </a:r>
            <a:r>
              <a:rPr lang="en-US" sz="2400" dirty="0">
                <a:solidFill>
                  <a:srgbClr val="FF0000"/>
                </a:solidFill>
              </a:rPr>
              <a:t>&gt;);</a:t>
            </a:r>
          </a:p>
        </p:txBody>
      </p:sp>
    </p:spTree>
    <p:extLst>
      <p:ext uri="{BB962C8B-B14F-4D97-AF65-F5344CB8AC3E}">
        <p14:creationId xmlns:p14="http://schemas.microsoft.com/office/powerpoint/2010/main" val="164916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4F63-D903-480E-8939-DA273B51C4EC}"/>
              </a:ext>
            </a:extLst>
          </p:cNvPr>
          <p:cNvSpPr>
            <a:spLocks noGrp="1"/>
          </p:cNvSpPr>
          <p:nvPr>
            <p:ph type="title"/>
          </p:nvPr>
        </p:nvSpPr>
        <p:spPr/>
        <p:txBody>
          <a:bodyPr/>
          <a:lstStyle/>
          <a:p>
            <a:r>
              <a:rPr lang="en-US" dirty="0">
                <a:solidFill>
                  <a:schemeClr val="tx1"/>
                </a:solidFill>
              </a:rPr>
              <a:t>AGE()</a:t>
            </a:r>
          </a:p>
        </p:txBody>
      </p:sp>
      <p:sp>
        <p:nvSpPr>
          <p:cNvPr id="3" name="Content Placeholder 2">
            <a:extLst>
              <a:ext uri="{FF2B5EF4-FFF2-40B4-BE49-F238E27FC236}">
                <a16:creationId xmlns:a16="http://schemas.microsoft.com/office/drawing/2014/main" id="{66CCBE79-31B2-40FD-90F7-844D9754C993}"/>
              </a:ext>
            </a:extLst>
          </p:cNvPr>
          <p:cNvSpPr>
            <a:spLocks noGrp="1"/>
          </p:cNvSpPr>
          <p:nvPr>
            <p:ph idx="1"/>
          </p:nvPr>
        </p:nvSpPr>
        <p:spPr/>
        <p:txBody>
          <a:bodyPr/>
          <a:lstStyle/>
          <a:p>
            <a:r>
              <a:rPr lang="en-US" dirty="0">
                <a:solidFill>
                  <a:schemeClr val="tx1"/>
                </a:solidFill>
              </a:rPr>
              <a:t>Calculates and returns the current age of a given timestamp.</a:t>
            </a:r>
          </a:p>
          <a:p>
            <a:endParaRPr lang="en-US" dirty="0">
              <a:solidFill>
                <a:schemeClr val="tx1"/>
              </a:solidFill>
            </a:endParaRPr>
          </a:p>
        </p:txBody>
      </p:sp>
    </p:spTree>
    <p:extLst>
      <p:ext uri="{BB962C8B-B14F-4D97-AF65-F5344CB8AC3E}">
        <p14:creationId xmlns:p14="http://schemas.microsoft.com/office/powerpoint/2010/main" val="2827453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9283-16B2-49EE-960E-1C67C0E7B997}"/>
              </a:ext>
            </a:extLst>
          </p:cNvPr>
          <p:cNvSpPr>
            <a:spLocks noGrp="1"/>
          </p:cNvSpPr>
          <p:nvPr>
            <p:ph type="title"/>
          </p:nvPr>
        </p:nvSpPr>
        <p:spPr/>
        <p:txBody>
          <a:bodyPr/>
          <a:lstStyle/>
          <a:p>
            <a:r>
              <a:rPr lang="en-US" dirty="0">
                <a:solidFill>
                  <a:schemeClr val="tx1"/>
                </a:solidFill>
              </a:rPr>
              <a:t>ROUND()</a:t>
            </a:r>
          </a:p>
        </p:txBody>
      </p:sp>
      <p:sp>
        <p:nvSpPr>
          <p:cNvPr id="3" name="Content Placeholder 2">
            <a:extLst>
              <a:ext uri="{FF2B5EF4-FFF2-40B4-BE49-F238E27FC236}">
                <a16:creationId xmlns:a16="http://schemas.microsoft.com/office/drawing/2014/main" id="{49C052DB-1A0A-4DF4-9F5F-0C421B2BEAAD}"/>
              </a:ext>
            </a:extLst>
          </p:cNvPr>
          <p:cNvSpPr>
            <a:spLocks noGrp="1"/>
          </p:cNvSpPr>
          <p:nvPr>
            <p:ph idx="1"/>
          </p:nvPr>
        </p:nvSpPr>
        <p:spPr/>
        <p:txBody>
          <a:bodyPr/>
          <a:lstStyle/>
          <a:p>
            <a:r>
              <a:rPr lang="en-US" sz="2000" dirty="0">
                <a:solidFill>
                  <a:srgbClr val="FF0000"/>
                </a:solidFill>
              </a:rPr>
              <a:t>SELECT ROUND(</a:t>
            </a:r>
            <a:r>
              <a:rPr lang="en-US" sz="2000" dirty="0" err="1">
                <a:solidFill>
                  <a:srgbClr val="FF0000"/>
                </a:solidFill>
              </a:rPr>
              <a:t>rental_rate</a:t>
            </a:r>
            <a:r>
              <a:rPr lang="en-US" sz="2000" dirty="0">
                <a:solidFill>
                  <a:srgbClr val="FF0000"/>
                </a:solidFill>
              </a:rPr>
              <a:t>/replacement_cost,2) FROM film;</a:t>
            </a:r>
          </a:p>
          <a:p>
            <a:endParaRPr lang="en-US" dirty="0">
              <a:solidFill>
                <a:schemeClr val="tx1"/>
              </a:solidFill>
            </a:endParaRPr>
          </a:p>
        </p:txBody>
      </p:sp>
    </p:spTree>
    <p:extLst>
      <p:ext uri="{BB962C8B-B14F-4D97-AF65-F5344CB8AC3E}">
        <p14:creationId xmlns:p14="http://schemas.microsoft.com/office/powerpoint/2010/main" val="183866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C192-2BCF-46CA-B9CA-A7E207635550}"/>
              </a:ext>
            </a:extLst>
          </p:cNvPr>
          <p:cNvSpPr>
            <a:spLocks noGrp="1"/>
          </p:cNvSpPr>
          <p:nvPr>
            <p:ph type="title"/>
          </p:nvPr>
        </p:nvSpPr>
        <p:spPr/>
        <p:txBody>
          <a:bodyPr/>
          <a:lstStyle/>
          <a:p>
            <a:r>
              <a:rPr lang="en-US" dirty="0">
                <a:solidFill>
                  <a:schemeClr val="tx1"/>
                </a:solidFill>
              </a:rPr>
              <a:t>Math functions</a:t>
            </a:r>
          </a:p>
        </p:txBody>
      </p:sp>
      <p:sp>
        <p:nvSpPr>
          <p:cNvPr id="3" name="Content Placeholder 2">
            <a:extLst>
              <a:ext uri="{FF2B5EF4-FFF2-40B4-BE49-F238E27FC236}">
                <a16:creationId xmlns:a16="http://schemas.microsoft.com/office/drawing/2014/main" id="{F47B5A41-F08A-4819-93EF-5BCCFD53317F}"/>
              </a:ext>
            </a:extLst>
          </p:cNvPr>
          <p:cNvSpPr>
            <a:spLocks noGrp="1"/>
          </p:cNvSpPr>
          <p:nvPr>
            <p:ph idx="1"/>
          </p:nvPr>
        </p:nvSpPr>
        <p:spPr>
          <a:xfrm>
            <a:off x="1833562" y="2108201"/>
            <a:ext cx="9322117" cy="3760891"/>
          </a:xfrm>
        </p:spPr>
        <p:txBody>
          <a:bodyPr/>
          <a:lstStyle/>
          <a:p>
            <a:r>
              <a:rPr lang="en-US" sz="2400" dirty="0">
                <a:solidFill>
                  <a:srgbClr val="FF0000"/>
                </a:solidFill>
              </a:rPr>
              <a:t>SELECT * FROM film;</a:t>
            </a:r>
          </a:p>
          <a:p>
            <a:r>
              <a:rPr lang="en-US" sz="2400" dirty="0">
                <a:solidFill>
                  <a:srgbClr val="FF0000"/>
                </a:solidFill>
              </a:rPr>
              <a:t>SELECT </a:t>
            </a:r>
            <a:r>
              <a:rPr lang="en-US" sz="2400" dirty="0" err="1">
                <a:solidFill>
                  <a:srgbClr val="FF0000"/>
                </a:solidFill>
              </a:rPr>
              <a:t>rental_rate</a:t>
            </a:r>
            <a:r>
              <a:rPr lang="en-US" sz="2400" dirty="0">
                <a:solidFill>
                  <a:srgbClr val="FF0000"/>
                </a:solidFill>
              </a:rPr>
              <a:t>/</a:t>
            </a:r>
            <a:r>
              <a:rPr lang="en-US" sz="2400" dirty="0" err="1">
                <a:solidFill>
                  <a:srgbClr val="FF0000"/>
                </a:solidFill>
              </a:rPr>
              <a:t>replacement_cost</a:t>
            </a:r>
            <a:r>
              <a:rPr lang="en-US" sz="2400" dirty="0">
                <a:solidFill>
                  <a:srgbClr val="FF0000"/>
                </a:solidFill>
              </a:rPr>
              <a:t> FROM film;</a:t>
            </a:r>
          </a:p>
          <a:p>
            <a:r>
              <a:rPr lang="en-US" sz="2400" dirty="0">
                <a:solidFill>
                  <a:srgbClr val="FF0000"/>
                </a:solidFill>
              </a:rPr>
              <a:t>SELECT </a:t>
            </a:r>
            <a:r>
              <a:rPr lang="en-US" sz="2400" dirty="0" err="1">
                <a:solidFill>
                  <a:srgbClr val="FF0000"/>
                </a:solidFill>
              </a:rPr>
              <a:t>film_id</a:t>
            </a:r>
            <a:r>
              <a:rPr lang="en-US" sz="2400" dirty="0">
                <a:solidFill>
                  <a:srgbClr val="FF0000"/>
                </a:solidFill>
              </a:rPr>
              <a:t>*10 AS "multiplied!" FROM film;</a:t>
            </a:r>
          </a:p>
        </p:txBody>
      </p:sp>
    </p:spTree>
    <p:extLst>
      <p:ext uri="{BB962C8B-B14F-4D97-AF65-F5344CB8AC3E}">
        <p14:creationId xmlns:p14="http://schemas.microsoft.com/office/powerpoint/2010/main" val="365225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D5-CF7E-4E9D-885C-184EB0691587}"/>
              </a:ext>
            </a:extLst>
          </p:cNvPr>
          <p:cNvSpPr>
            <a:spLocks noGrp="1"/>
          </p:cNvSpPr>
          <p:nvPr>
            <p:ph type="title"/>
          </p:nvPr>
        </p:nvSpPr>
        <p:spPr/>
        <p:txBody>
          <a:bodyPr>
            <a:normAutofit fontScale="90000"/>
          </a:bodyPr>
          <a:lstStyle/>
          <a:p>
            <a:r>
              <a:rPr lang="en-US" dirty="0">
                <a:solidFill>
                  <a:schemeClr val="tx1"/>
                </a:solidFill>
              </a:rPr>
              <a:t>(RDBMS) Relational Database Management System – History</a:t>
            </a:r>
            <a:br>
              <a:rPr lang="en-US" dirty="0"/>
            </a:br>
            <a:r>
              <a:rPr lang="en-US" sz="1600" dirty="0">
                <a:hlinkClick r:id="rId2"/>
              </a:rPr>
              <a:t>https://en.wikipedia.org/wiki/Relational_database</a:t>
            </a:r>
            <a:endParaRPr lang="en-US" dirty="0"/>
          </a:p>
        </p:txBody>
      </p:sp>
      <p:sp>
        <p:nvSpPr>
          <p:cNvPr id="3" name="Content Placeholder 2">
            <a:extLst>
              <a:ext uri="{FF2B5EF4-FFF2-40B4-BE49-F238E27FC236}">
                <a16:creationId xmlns:a16="http://schemas.microsoft.com/office/drawing/2014/main" id="{916504AD-D0D2-4B73-9414-B5A2262ACEE0}"/>
              </a:ext>
            </a:extLst>
          </p:cNvPr>
          <p:cNvSpPr>
            <a:spLocks noGrp="1"/>
          </p:cNvSpPr>
          <p:nvPr>
            <p:ph idx="1"/>
          </p:nvPr>
        </p:nvSpPr>
        <p:spPr>
          <a:xfrm>
            <a:off x="1473441" y="2108201"/>
            <a:ext cx="5737751" cy="4236974"/>
          </a:xfrm>
        </p:spPr>
        <p:txBody>
          <a:bodyPr anchor="ctr">
            <a:normAutofit/>
          </a:bodyPr>
          <a:lstStyle/>
          <a:p>
            <a:pPr marL="0" indent="0">
              <a:buNone/>
            </a:pPr>
            <a:r>
              <a:rPr lang="en-US" sz="2800" dirty="0">
                <a:solidFill>
                  <a:schemeClr val="tx1"/>
                </a:solidFill>
              </a:rPr>
              <a:t>Relational databases are based on the relational model of data, as proposed by E. F. Codd in 1970. </a:t>
            </a:r>
          </a:p>
          <a:p>
            <a:pPr marL="0" indent="0">
              <a:buNone/>
            </a:pPr>
            <a:r>
              <a:rPr lang="en-US" sz="2800" dirty="0">
                <a:solidFill>
                  <a:schemeClr val="tx1"/>
                </a:solidFill>
              </a:rPr>
              <a:t>Edgar Frank "Ted" Codd (August 23, 1923 – April 18, 2003) was a British computer scientist and winner of the 1981 Turing Award.</a:t>
            </a:r>
          </a:p>
        </p:txBody>
      </p:sp>
      <p:pic>
        <p:nvPicPr>
          <p:cNvPr id="1026" name="Picture 2" descr="Image result for e.f. codd">
            <a:extLst>
              <a:ext uri="{FF2B5EF4-FFF2-40B4-BE49-F238E27FC236}">
                <a16:creationId xmlns:a16="http://schemas.microsoft.com/office/drawing/2014/main" id="{A27BB445-7277-4212-8833-A9ADB788F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35890" y="1671898"/>
            <a:ext cx="3580172" cy="501471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9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CDAD-1E2A-4BF2-8FCB-F02845C546D3}"/>
              </a:ext>
            </a:extLst>
          </p:cNvPr>
          <p:cNvSpPr>
            <a:spLocks noGrp="1"/>
          </p:cNvSpPr>
          <p:nvPr>
            <p:ph type="title"/>
          </p:nvPr>
        </p:nvSpPr>
        <p:spPr/>
        <p:txBody>
          <a:bodyPr>
            <a:normAutofit/>
          </a:bodyPr>
          <a:lstStyle/>
          <a:p>
            <a:r>
              <a:rPr lang="en-US" dirty="0">
                <a:solidFill>
                  <a:schemeClr val="tx1"/>
                </a:solidFill>
              </a:rPr>
              <a:t>String functions</a:t>
            </a:r>
            <a:br>
              <a:rPr lang="en-US" dirty="0"/>
            </a:br>
            <a:r>
              <a:rPr lang="en-US" sz="1400" dirty="0">
                <a:hlinkClick r:id="rId2"/>
              </a:rPr>
              <a:t>https://www.postgresql.org/docs/current/functions-string.html</a:t>
            </a:r>
            <a:endParaRPr lang="en-US" dirty="0"/>
          </a:p>
        </p:txBody>
      </p:sp>
      <p:sp>
        <p:nvSpPr>
          <p:cNvPr id="3" name="Content Placeholder 2">
            <a:extLst>
              <a:ext uri="{FF2B5EF4-FFF2-40B4-BE49-F238E27FC236}">
                <a16:creationId xmlns:a16="http://schemas.microsoft.com/office/drawing/2014/main" id="{8D0B5ABD-AB4C-42C7-A726-2AC2530373CB}"/>
              </a:ext>
            </a:extLst>
          </p:cNvPr>
          <p:cNvSpPr>
            <a:spLocks noGrp="1"/>
          </p:cNvSpPr>
          <p:nvPr>
            <p:ph idx="1"/>
          </p:nvPr>
        </p:nvSpPr>
        <p:spPr/>
        <p:txBody>
          <a:bodyPr/>
          <a:lstStyle/>
          <a:p>
            <a:r>
              <a:rPr lang="en-US" dirty="0">
                <a:solidFill>
                  <a:schemeClr val="tx1"/>
                </a:solidFill>
              </a:rPr>
              <a:t>You can concatenate columns or data to a string for custom output!</a:t>
            </a:r>
          </a:p>
        </p:txBody>
      </p:sp>
    </p:spTree>
    <p:extLst>
      <p:ext uri="{BB962C8B-B14F-4D97-AF65-F5344CB8AC3E}">
        <p14:creationId xmlns:p14="http://schemas.microsoft.com/office/powerpoint/2010/main" val="346552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A4E-4179-4680-B918-5F15F902BAE4}"/>
              </a:ext>
            </a:extLst>
          </p:cNvPr>
          <p:cNvSpPr>
            <a:spLocks noGrp="1"/>
          </p:cNvSpPr>
          <p:nvPr>
            <p:ph type="title"/>
          </p:nvPr>
        </p:nvSpPr>
        <p:spPr/>
        <p:txBody>
          <a:bodyPr/>
          <a:lstStyle/>
          <a:p>
            <a:r>
              <a:rPr lang="en-US" dirty="0">
                <a:solidFill>
                  <a:schemeClr val="tx1"/>
                </a:solidFill>
              </a:rPr>
              <a:t>COALESCE()</a:t>
            </a:r>
          </a:p>
        </p:txBody>
      </p:sp>
      <p:sp>
        <p:nvSpPr>
          <p:cNvPr id="3" name="Content Placeholder 2">
            <a:extLst>
              <a:ext uri="{FF2B5EF4-FFF2-40B4-BE49-F238E27FC236}">
                <a16:creationId xmlns:a16="http://schemas.microsoft.com/office/drawing/2014/main" id="{441BD063-C317-42A7-9C9F-0A002BF6FFB0}"/>
              </a:ext>
            </a:extLst>
          </p:cNvPr>
          <p:cNvSpPr>
            <a:spLocks noGrp="1"/>
          </p:cNvSpPr>
          <p:nvPr>
            <p:ph idx="1"/>
          </p:nvPr>
        </p:nvSpPr>
        <p:spPr/>
        <p:txBody>
          <a:bodyPr/>
          <a:lstStyle/>
          <a:p>
            <a:r>
              <a:rPr lang="en-US" dirty="0">
                <a:solidFill>
                  <a:schemeClr val="tx1"/>
                </a:solidFill>
              </a:rPr>
              <a:t>SELECT item,(price – COALESCE(discount,0) AS final FROM </a:t>
            </a:r>
            <a:r>
              <a:rPr lang="en-US" dirty="0" err="1">
                <a:solidFill>
                  <a:schemeClr val="tx1"/>
                </a:solidFill>
              </a:rPr>
              <a:t>tableName</a:t>
            </a:r>
            <a:endParaRPr lang="en-US" dirty="0">
              <a:solidFill>
                <a:schemeClr val="tx1"/>
              </a:solidFill>
            </a:endParaRPr>
          </a:p>
          <a:p>
            <a:r>
              <a:rPr lang="en-US" dirty="0">
                <a:solidFill>
                  <a:schemeClr val="tx1"/>
                </a:solidFill>
              </a:rPr>
              <a:t>COALESCE() replaces a null value with the given value. It is valuable when doing calculations on a column that might have null values.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9336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DA86-EC4C-4639-9C44-CEE086C827F0}"/>
              </a:ext>
            </a:extLst>
          </p:cNvPr>
          <p:cNvSpPr>
            <a:spLocks noGrp="1"/>
          </p:cNvSpPr>
          <p:nvPr>
            <p:ph type="title"/>
          </p:nvPr>
        </p:nvSpPr>
        <p:spPr/>
        <p:txBody>
          <a:bodyPr/>
          <a:lstStyle/>
          <a:p>
            <a:r>
              <a:rPr lang="en-US" dirty="0">
                <a:solidFill>
                  <a:schemeClr val="tx1"/>
                </a:solidFill>
              </a:rPr>
              <a:t>CAST()</a:t>
            </a:r>
          </a:p>
        </p:txBody>
      </p:sp>
      <p:sp>
        <p:nvSpPr>
          <p:cNvPr id="3" name="Content Placeholder 2">
            <a:extLst>
              <a:ext uri="{FF2B5EF4-FFF2-40B4-BE49-F238E27FC236}">
                <a16:creationId xmlns:a16="http://schemas.microsoft.com/office/drawing/2014/main" id="{5689902C-1EC1-48D7-BEF8-700B50ABE1F4}"/>
              </a:ext>
            </a:extLst>
          </p:cNvPr>
          <p:cNvSpPr>
            <a:spLocks noGrp="1"/>
          </p:cNvSpPr>
          <p:nvPr>
            <p:ph idx="1"/>
          </p:nvPr>
        </p:nvSpPr>
        <p:spPr/>
        <p:txBody>
          <a:bodyPr/>
          <a:lstStyle/>
          <a:p>
            <a:r>
              <a:rPr lang="en-US" dirty="0">
                <a:solidFill>
                  <a:schemeClr val="tx1"/>
                </a:solidFill>
              </a:rPr>
              <a:t>To cast one data type to another type.</a:t>
            </a:r>
          </a:p>
          <a:p>
            <a:r>
              <a:rPr lang="en-US" dirty="0">
                <a:solidFill>
                  <a:srgbClr val="FF0000"/>
                </a:solidFill>
              </a:rPr>
              <a:t>SELECT CAST(‘5’ AS INTEGER)</a:t>
            </a:r>
          </a:p>
          <a:p>
            <a:r>
              <a:rPr lang="en-US" dirty="0">
                <a:solidFill>
                  <a:srgbClr val="FF0000"/>
                </a:solidFill>
              </a:rPr>
              <a:t>SELECT CAST(</a:t>
            </a:r>
            <a:r>
              <a:rPr lang="en-US" dirty="0" err="1">
                <a:solidFill>
                  <a:srgbClr val="FF0000"/>
                </a:solidFill>
              </a:rPr>
              <a:t>dateColumn</a:t>
            </a:r>
            <a:r>
              <a:rPr lang="en-US" dirty="0">
                <a:solidFill>
                  <a:srgbClr val="FF0000"/>
                </a:solidFill>
              </a:rPr>
              <a:t> AS TIMESTAMP)</a:t>
            </a:r>
          </a:p>
          <a:p>
            <a:endParaRPr lang="en-US" dirty="0"/>
          </a:p>
          <a:p>
            <a:r>
              <a:rPr lang="en-US" dirty="0">
                <a:solidFill>
                  <a:schemeClr val="tx1"/>
                </a:solidFill>
              </a:rPr>
              <a:t>You can cast an integer as a string to </a:t>
            </a:r>
            <a:r>
              <a:rPr lang="en-US" dirty="0" err="1">
                <a:solidFill>
                  <a:schemeClr val="tx1"/>
                </a:solidFill>
              </a:rPr>
              <a:t>coundt</a:t>
            </a:r>
            <a:r>
              <a:rPr lang="en-US" dirty="0">
                <a:solidFill>
                  <a:schemeClr val="tx1"/>
                </a:solidFill>
              </a:rPr>
              <a:t> how many digits it is.</a:t>
            </a:r>
          </a:p>
          <a:p>
            <a:r>
              <a:rPr lang="en-US" dirty="0">
                <a:solidFill>
                  <a:srgbClr val="FF0000"/>
                </a:solidFill>
              </a:rPr>
              <a:t>SELECT CHAR_LENGTH(CAST(</a:t>
            </a:r>
            <a:r>
              <a:rPr lang="en-US" dirty="0" err="1">
                <a:solidFill>
                  <a:srgbClr val="FF0000"/>
                </a:solidFill>
              </a:rPr>
              <a:t>inventory_id</a:t>
            </a:r>
            <a:r>
              <a:rPr lang="en-US" dirty="0">
                <a:solidFill>
                  <a:srgbClr val="FF0000"/>
                </a:solidFill>
              </a:rPr>
              <a:t> AS VARCHAR)) FROM rental</a:t>
            </a:r>
          </a:p>
          <a:p>
            <a:r>
              <a:rPr lang="en-US" dirty="0"/>
              <a:t>.</a:t>
            </a:r>
          </a:p>
          <a:p>
            <a:endParaRPr lang="en-US" dirty="0"/>
          </a:p>
        </p:txBody>
      </p:sp>
    </p:spTree>
    <p:extLst>
      <p:ext uri="{BB962C8B-B14F-4D97-AF65-F5344CB8AC3E}">
        <p14:creationId xmlns:p14="http://schemas.microsoft.com/office/powerpoint/2010/main" val="1910337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D32D-0990-470A-B6D4-3727596A3A78}"/>
              </a:ext>
            </a:extLst>
          </p:cNvPr>
          <p:cNvSpPr>
            <a:spLocks noGrp="1"/>
          </p:cNvSpPr>
          <p:nvPr>
            <p:ph type="title"/>
          </p:nvPr>
        </p:nvSpPr>
        <p:spPr/>
        <p:txBody>
          <a:bodyPr/>
          <a:lstStyle/>
          <a:p>
            <a:r>
              <a:rPr lang="en-US" dirty="0">
                <a:solidFill>
                  <a:schemeClr val="tx1"/>
                </a:solidFill>
              </a:rPr>
              <a:t>NULLIF()</a:t>
            </a:r>
          </a:p>
        </p:txBody>
      </p:sp>
      <p:sp>
        <p:nvSpPr>
          <p:cNvPr id="3" name="Content Placeholder 2">
            <a:extLst>
              <a:ext uri="{FF2B5EF4-FFF2-40B4-BE49-F238E27FC236}">
                <a16:creationId xmlns:a16="http://schemas.microsoft.com/office/drawing/2014/main" id="{6D04D3E0-3C3A-47F2-A6B3-6247A9D5530D}"/>
              </a:ext>
            </a:extLst>
          </p:cNvPr>
          <p:cNvSpPr>
            <a:spLocks noGrp="1"/>
          </p:cNvSpPr>
          <p:nvPr>
            <p:ph idx="1"/>
          </p:nvPr>
        </p:nvSpPr>
        <p:spPr/>
        <p:txBody>
          <a:bodyPr/>
          <a:lstStyle/>
          <a:p>
            <a:r>
              <a:rPr lang="en-US" dirty="0">
                <a:solidFill>
                  <a:schemeClr val="tx1"/>
                </a:solidFill>
              </a:rPr>
              <a:t>NULLIF(arg1, arg2) takes 2 </a:t>
            </a:r>
            <a:r>
              <a:rPr lang="en-US" dirty="0" err="1">
                <a:solidFill>
                  <a:schemeClr val="tx1"/>
                </a:solidFill>
              </a:rPr>
              <a:t>args</a:t>
            </a:r>
            <a:r>
              <a:rPr lang="en-US" dirty="0">
                <a:solidFill>
                  <a:schemeClr val="tx1"/>
                </a:solidFill>
              </a:rPr>
              <a:t> and returns null if they are equal. Otherwise, returns the first arg.</a:t>
            </a:r>
          </a:p>
          <a:p>
            <a:r>
              <a:rPr lang="en-US" dirty="0">
                <a:solidFill>
                  <a:schemeClr val="tx1"/>
                </a:solidFill>
              </a:rPr>
              <a:t>NULLIF(1,2) returns 1.</a:t>
            </a:r>
          </a:p>
          <a:p>
            <a:r>
              <a:rPr lang="en-US" dirty="0">
                <a:solidFill>
                  <a:schemeClr val="tx1"/>
                </a:solidFill>
              </a:rPr>
              <a:t>NULLIF(2,2) returns null.</a:t>
            </a:r>
          </a:p>
        </p:txBody>
      </p:sp>
    </p:spTree>
    <p:extLst>
      <p:ext uri="{BB962C8B-B14F-4D97-AF65-F5344CB8AC3E}">
        <p14:creationId xmlns:p14="http://schemas.microsoft.com/office/powerpoint/2010/main" val="25994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3818-B493-4635-AFB8-BF8E59BEB9E3}"/>
              </a:ext>
            </a:extLst>
          </p:cNvPr>
          <p:cNvSpPr>
            <a:spLocks noGrp="1"/>
          </p:cNvSpPr>
          <p:nvPr>
            <p:ph type="title"/>
          </p:nvPr>
        </p:nvSpPr>
        <p:spPr/>
        <p:txBody>
          <a:bodyPr>
            <a:normAutofit/>
          </a:bodyPr>
          <a:lstStyle/>
          <a:p>
            <a:r>
              <a:rPr lang="en-US" dirty="0">
                <a:solidFill>
                  <a:schemeClr val="tx1"/>
                </a:solidFill>
              </a:rPr>
              <a:t>Chinook DB Seeder Code</a:t>
            </a:r>
            <a:br>
              <a:rPr lang="en-US" dirty="0"/>
            </a:br>
            <a:r>
              <a:rPr lang="en-US" sz="1400" dirty="0">
                <a:hlinkClick r:id="rId2"/>
              </a:rPr>
              <a:t>https://raw.githubusercontent.com/2002-feb24-net/trainer-code/master/2-sql/Chinook_SqlServer.sql</a:t>
            </a:r>
            <a:endParaRPr lang="en-US" sz="1400" dirty="0"/>
          </a:p>
        </p:txBody>
      </p:sp>
      <p:sp>
        <p:nvSpPr>
          <p:cNvPr id="3" name="Content Placeholder 2">
            <a:extLst>
              <a:ext uri="{FF2B5EF4-FFF2-40B4-BE49-F238E27FC236}">
                <a16:creationId xmlns:a16="http://schemas.microsoft.com/office/drawing/2014/main" id="{6270B0A9-33DE-4944-A205-278FA1DEF041}"/>
              </a:ext>
            </a:extLst>
          </p:cNvPr>
          <p:cNvSpPr>
            <a:spLocks noGrp="1"/>
          </p:cNvSpPr>
          <p:nvPr>
            <p:ph idx="1"/>
          </p:nvPr>
        </p:nvSpPr>
        <p:spPr>
          <a:xfrm>
            <a:off x="1387635" y="2569421"/>
            <a:ext cx="9570720" cy="2429961"/>
          </a:xfrm>
          <a:solidFill>
            <a:schemeClr val="bg1"/>
          </a:solidFill>
          <a:ln w="25400">
            <a:solidFill>
              <a:schemeClr val="accent2"/>
            </a:solidFill>
          </a:ln>
        </p:spPr>
        <p:txBody>
          <a:bodyPr anchor="ctr">
            <a:normAutofit/>
          </a:bodyPr>
          <a:lstStyle/>
          <a:p>
            <a:r>
              <a:rPr lang="en-US" dirty="0">
                <a:solidFill>
                  <a:schemeClr val="tx1"/>
                </a:solidFill>
              </a:rPr>
              <a:t>Download and set up SQL Server Management Studio – </a:t>
            </a:r>
            <a:r>
              <a:rPr lang="en-US" dirty="0">
                <a:hlinkClick r:id="rId3"/>
              </a:rPr>
              <a:t>https://aka.ms/ssmsfullsetup</a:t>
            </a:r>
            <a:endParaRPr lang="en-US" dirty="0"/>
          </a:p>
          <a:p>
            <a:r>
              <a:rPr lang="en-US" b="1" dirty="0">
                <a:solidFill>
                  <a:schemeClr val="tx1"/>
                </a:solidFill>
              </a:rPr>
              <a:t>Download &amp; Install SQL Server Express</a:t>
            </a:r>
            <a:endParaRPr lang="en-US" dirty="0">
              <a:solidFill>
                <a:schemeClr val="tx1"/>
              </a:solidFill>
            </a:endParaRPr>
          </a:p>
          <a:p>
            <a:pPr>
              <a:lnSpc>
                <a:spcPct val="120000"/>
              </a:lnSpc>
              <a:spcBef>
                <a:spcPts val="0"/>
              </a:spcBef>
              <a:spcAft>
                <a:spcPts val="0"/>
              </a:spcAft>
            </a:pPr>
            <a:r>
              <a:rPr lang="en-US" dirty="0">
                <a:solidFill>
                  <a:schemeClr val="tx1"/>
                </a:solidFill>
              </a:rPr>
              <a:t>To download SQL Server Express, click on the following link:</a:t>
            </a:r>
          </a:p>
          <a:p>
            <a:pPr>
              <a:lnSpc>
                <a:spcPct val="120000"/>
              </a:lnSpc>
              <a:spcBef>
                <a:spcPts val="0"/>
              </a:spcBef>
              <a:spcAft>
                <a:spcPts val="0"/>
              </a:spcAft>
            </a:pPr>
            <a:r>
              <a:rPr lang="en-US" dirty="0">
                <a:solidFill>
                  <a:schemeClr val="tx1"/>
                </a:solidFill>
                <a:hlinkClick r:id="rId4"/>
              </a:rPr>
              <a:t>https://www.microsoft.com/en-us/download/details.aspx?id=101064</a:t>
            </a:r>
            <a:endParaRPr lang="en-US" dirty="0"/>
          </a:p>
        </p:txBody>
      </p:sp>
    </p:spTree>
    <p:extLst>
      <p:ext uri="{BB962C8B-B14F-4D97-AF65-F5344CB8AC3E}">
        <p14:creationId xmlns:p14="http://schemas.microsoft.com/office/powerpoint/2010/main" val="3533517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BD2-52E9-457B-ACB8-7EFBF72CA031}"/>
              </a:ext>
            </a:extLst>
          </p:cNvPr>
          <p:cNvSpPr>
            <a:spLocks noGrp="1"/>
          </p:cNvSpPr>
          <p:nvPr>
            <p:ph type="title"/>
          </p:nvPr>
        </p:nvSpPr>
        <p:spPr/>
        <p:txBody>
          <a:bodyPr/>
          <a:lstStyle/>
          <a:p>
            <a:r>
              <a:rPr lang="en-US" dirty="0">
                <a:solidFill>
                  <a:schemeClr val="tx1"/>
                </a:solidFill>
              </a:rPr>
              <a:t>DML Activity</a:t>
            </a:r>
          </a:p>
        </p:txBody>
      </p:sp>
      <p:sp>
        <p:nvSpPr>
          <p:cNvPr id="3" name="Content Placeholder 2">
            <a:extLst>
              <a:ext uri="{FF2B5EF4-FFF2-40B4-BE49-F238E27FC236}">
                <a16:creationId xmlns:a16="http://schemas.microsoft.com/office/drawing/2014/main" id="{B8254521-BEE0-40FB-AC0F-9D1F76F4D31E}"/>
              </a:ext>
            </a:extLst>
          </p:cNvPr>
          <p:cNvSpPr>
            <a:spLocks noGrp="1"/>
          </p:cNvSpPr>
          <p:nvPr>
            <p:ph idx="1"/>
          </p:nvPr>
        </p:nvSpPr>
        <p:spPr>
          <a:xfrm>
            <a:off x="1097280" y="2108201"/>
            <a:ext cx="10058400" cy="4315345"/>
          </a:xfrm>
        </p:spPr>
        <p:txBody>
          <a:bodyPr>
            <a:normAutofit fontScale="92500" lnSpcReduction="10000"/>
          </a:bodyPr>
          <a:lstStyle/>
          <a:p>
            <a:r>
              <a:rPr lang="en-US" dirty="0">
                <a:solidFill>
                  <a:schemeClr val="tx1"/>
                </a:solidFill>
              </a:rPr>
              <a:t>Basic exercises in groups of 3 (Chinook database):</a:t>
            </a:r>
          </a:p>
          <a:p>
            <a:r>
              <a:rPr lang="en-US" sz="2200" dirty="0">
                <a:solidFill>
                  <a:schemeClr val="tx1"/>
                </a:solidFill>
              </a:rPr>
              <a:t>-- 1. List all customers (full names, customer ID, and country) who are not in the US</a:t>
            </a:r>
          </a:p>
          <a:p>
            <a:r>
              <a:rPr lang="en-US" sz="2200" dirty="0">
                <a:solidFill>
                  <a:schemeClr val="tx1"/>
                </a:solidFill>
              </a:rPr>
              <a:t>-- 2. List all customers from brazil</a:t>
            </a:r>
          </a:p>
          <a:p>
            <a:r>
              <a:rPr lang="en-US" sz="2200" dirty="0">
                <a:solidFill>
                  <a:schemeClr val="tx1"/>
                </a:solidFill>
              </a:rPr>
              <a:t>-- 3. List all sales agents</a:t>
            </a:r>
          </a:p>
          <a:p>
            <a:r>
              <a:rPr lang="en-US" sz="2200" dirty="0">
                <a:solidFill>
                  <a:schemeClr val="tx1"/>
                </a:solidFill>
              </a:rPr>
              <a:t>-- 4. Show a list of all countries in billing addresses on invoices.</a:t>
            </a:r>
          </a:p>
          <a:p>
            <a:r>
              <a:rPr lang="en-US" sz="2200" dirty="0">
                <a:solidFill>
                  <a:schemeClr val="tx1"/>
                </a:solidFill>
              </a:rPr>
              <a:t>-- 5. How many invoices were there in 2009, and what was the sales total for that year?</a:t>
            </a:r>
          </a:p>
          <a:p>
            <a:r>
              <a:rPr lang="en-US" sz="2200" dirty="0">
                <a:solidFill>
                  <a:schemeClr val="tx1"/>
                </a:solidFill>
              </a:rPr>
              <a:t>-- 6. How many line items were there for invoice #37?</a:t>
            </a:r>
          </a:p>
          <a:p>
            <a:r>
              <a:rPr lang="en-US" sz="2200" dirty="0">
                <a:solidFill>
                  <a:schemeClr val="tx1"/>
                </a:solidFill>
              </a:rPr>
              <a:t>-- 7. How many invoices per country?</a:t>
            </a:r>
          </a:p>
          <a:p>
            <a:r>
              <a:rPr lang="en-US" sz="2200" dirty="0">
                <a:solidFill>
                  <a:schemeClr val="tx1"/>
                </a:solidFill>
              </a:rPr>
              <a:t>-- 8. Show total sales per country, ordered by highest sales first.</a:t>
            </a:r>
          </a:p>
        </p:txBody>
      </p:sp>
    </p:spTree>
    <p:extLst>
      <p:ext uri="{BB962C8B-B14F-4D97-AF65-F5344CB8AC3E}">
        <p14:creationId xmlns:p14="http://schemas.microsoft.com/office/powerpoint/2010/main" val="1172049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3" name="Content Placeholder 2">
            <a:extLst>
              <a:ext uri="{FF2B5EF4-FFF2-40B4-BE49-F238E27FC236}">
                <a16:creationId xmlns:a16="http://schemas.microsoft.com/office/drawing/2014/main" id="{AEE43A21-E4E1-429C-9054-01C16068FFCC}"/>
              </a:ext>
            </a:extLst>
          </p:cNvPr>
          <p:cNvSpPr>
            <a:spLocks noGrp="1"/>
          </p:cNvSpPr>
          <p:nvPr>
            <p:ph idx="1"/>
          </p:nvPr>
        </p:nvSpPr>
        <p:spPr>
          <a:xfrm>
            <a:off x="1411941" y="2056953"/>
            <a:ext cx="10058400" cy="4283335"/>
          </a:xfrm>
          <a:solidFill>
            <a:schemeClr val="bg2"/>
          </a:solidFill>
        </p:spPr>
        <p:txBody>
          <a:bodyPr>
            <a:noAutofit/>
          </a:bodyPr>
          <a:lstStyle/>
          <a:p>
            <a:pPr marL="201168" lvl="1" indent="0">
              <a:spcBef>
                <a:spcPts val="0"/>
              </a:spcBef>
              <a:spcAft>
                <a:spcPts val="0"/>
              </a:spcAft>
              <a:buNone/>
            </a:pPr>
            <a:r>
              <a:rPr lang="en-US" sz="1800" dirty="0">
                <a:solidFill>
                  <a:srgbClr val="FF0000"/>
                </a:solidFill>
              </a:rPr>
              <a:t>SELECT * FROM Customer;</a:t>
            </a:r>
          </a:p>
          <a:p>
            <a:pPr marL="201168" lvl="1" indent="0">
              <a:spcBef>
                <a:spcPts val="0"/>
              </a:spcBef>
              <a:spcAft>
                <a:spcPts val="0"/>
              </a:spcAft>
              <a:buNone/>
            </a:pPr>
            <a:r>
              <a:rPr lang="en-US" sz="1800" dirty="0"/>
              <a:t>1. list all customers (full names, customer ID, and country) who are not in the US</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CustomerId</a:t>
            </a:r>
            <a:r>
              <a:rPr lang="en-US" sz="1800" dirty="0">
                <a:solidFill>
                  <a:srgbClr val="FF0000"/>
                </a:solidFill>
              </a:rPr>
              <a:t>, FirstName, </a:t>
            </a:r>
            <a:r>
              <a:rPr lang="en-US" sz="1800" dirty="0" err="1">
                <a:solidFill>
                  <a:srgbClr val="FF0000"/>
                </a:solidFill>
              </a:rPr>
              <a:t>LastName</a:t>
            </a:r>
            <a:r>
              <a:rPr lang="en-US" sz="1800" dirty="0">
                <a:solidFill>
                  <a:srgbClr val="FF0000"/>
                </a:solidFill>
              </a:rPr>
              <a:t>, Country FROM Customer </a:t>
            </a:r>
          </a:p>
          <a:p>
            <a:pPr marL="201168" lvl="1" indent="0">
              <a:spcBef>
                <a:spcPts val="0"/>
              </a:spcBef>
              <a:spcAft>
                <a:spcPts val="0"/>
              </a:spcAft>
              <a:buNone/>
            </a:pPr>
            <a:r>
              <a:rPr lang="en-US" sz="1800" dirty="0">
                <a:solidFill>
                  <a:srgbClr val="FF0000"/>
                </a:solidFill>
              </a:rPr>
              <a:t>WHERE Country != 'USA’; (also acceptable “Country NOT ‘USA’;”)</a:t>
            </a:r>
          </a:p>
          <a:p>
            <a:pPr marL="201168" lvl="1" indent="0">
              <a:spcBef>
                <a:spcPts val="0"/>
              </a:spcBef>
              <a:spcAft>
                <a:spcPts val="0"/>
              </a:spcAft>
              <a:buNone/>
            </a:pPr>
            <a:r>
              <a:rPr lang="en-US" sz="1800" dirty="0"/>
              <a:t>2. list all customers from brazil</a:t>
            </a:r>
          </a:p>
          <a:p>
            <a:pPr marL="201168" lvl="1" indent="0">
              <a:spcBef>
                <a:spcPts val="0"/>
              </a:spcBef>
              <a:spcAft>
                <a:spcPts val="0"/>
              </a:spcAft>
              <a:buNone/>
            </a:pPr>
            <a:r>
              <a:rPr lang="en-US" sz="1800" dirty="0"/>
              <a:t>3. list all sales agents</a:t>
            </a:r>
          </a:p>
          <a:p>
            <a:pPr marL="201168" lvl="1" indent="0">
              <a:spcBef>
                <a:spcPts val="0"/>
              </a:spcBef>
              <a:spcAft>
                <a:spcPts val="0"/>
              </a:spcAft>
              <a:buNone/>
            </a:pPr>
            <a:r>
              <a:rPr lang="en-US" sz="1800" dirty="0">
                <a:solidFill>
                  <a:srgbClr val="FF0000"/>
                </a:solidFill>
              </a:rPr>
              <a:t>SELECT * FROM Employee WHERE Title LIKE '%</a:t>
            </a:r>
            <a:r>
              <a:rPr lang="en-US" sz="1800" dirty="0" err="1">
                <a:solidFill>
                  <a:srgbClr val="FF0000"/>
                </a:solidFill>
              </a:rPr>
              <a:t>Sales%Agent</a:t>
            </a:r>
            <a:r>
              <a:rPr lang="en-US" sz="1800" dirty="0">
                <a:solidFill>
                  <a:srgbClr val="FF0000"/>
                </a:solidFill>
              </a:rPr>
              <a:t>%';</a:t>
            </a:r>
          </a:p>
          <a:p>
            <a:pPr marL="201168" lvl="1" indent="0">
              <a:spcBef>
                <a:spcPts val="0"/>
              </a:spcBef>
              <a:spcAft>
                <a:spcPts val="0"/>
              </a:spcAft>
              <a:buNone/>
            </a:pPr>
            <a:r>
              <a:rPr lang="en-US" sz="1800" dirty="0">
                <a:solidFill>
                  <a:srgbClr val="00B050"/>
                </a:solidFill>
              </a:rPr>
              <a:t>-- pattern matching with the LIKE operator</a:t>
            </a:r>
          </a:p>
          <a:p>
            <a:pPr marL="201168" lvl="1" indent="0">
              <a:spcBef>
                <a:spcPts val="0"/>
              </a:spcBef>
              <a:spcAft>
                <a:spcPts val="0"/>
              </a:spcAft>
              <a:buNone/>
            </a:pPr>
            <a:r>
              <a:rPr lang="en-US" sz="1800" dirty="0">
                <a:solidFill>
                  <a:srgbClr val="00B050"/>
                </a:solidFill>
              </a:rPr>
              <a:t>-- % - 0 to n number of any characters</a:t>
            </a:r>
          </a:p>
          <a:p>
            <a:pPr marL="201168" lvl="1" indent="0">
              <a:spcBef>
                <a:spcPts val="0"/>
              </a:spcBef>
              <a:spcAft>
                <a:spcPts val="0"/>
              </a:spcAft>
              <a:buNone/>
            </a:pPr>
            <a:r>
              <a:rPr lang="en-US" sz="1800" dirty="0">
                <a:solidFill>
                  <a:srgbClr val="00B050"/>
                </a:solidFill>
              </a:rPr>
              <a:t>-- [</a:t>
            </a:r>
            <a:r>
              <a:rPr lang="en-US" sz="1800" dirty="0" err="1">
                <a:solidFill>
                  <a:srgbClr val="00B050"/>
                </a:solidFill>
              </a:rPr>
              <a:t>abc</a:t>
            </a:r>
            <a:r>
              <a:rPr lang="en-US" sz="1800" dirty="0">
                <a:solidFill>
                  <a:srgbClr val="00B050"/>
                </a:solidFill>
              </a:rPr>
              <a:t>] - one of a, b, or c</a:t>
            </a:r>
          </a:p>
          <a:p>
            <a:pPr marL="201168" lvl="1" indent="0">
              <a:spcBef>
                <a:spcPts val="0"/>
              </a:spcBef>
              <a:spcAft>
                <a:spcPts val="0"/>
              </a:spcAft>
              <a:buNone/>
            </a:pPr>
            <a:r>
              <a:rPr lang="en-US" sz="1800" dirty="0">
                <a:solidFill>
                  <a:srgbClr val="00B050"/>
                </a:solidFill>
              </a:rPr>
              <a:t>-- _ - one of any character</a:t>
            </a:r>
          </a:p>
          <a:p>
            <a:pPr marL="201168" lvl="1" indent="0">
              <a:spcBef>
                <a:spcPts val="0"/>
              </a:spcBef>
              <a:spcAft>
                <a:spcPts val="0"/>
              </a:spcAft>
              <a:buNone/>
            </a:pPr>
            <a:r>
              <a:rPr lang="en-US" sz="1800" dirty="0"/>
              <a:t>4. show a list of all countries in billing addresses on invoices.</a:t>
            </a:r>
          </a:p>
          <a:p>
            <a:pPr marL="201168" lvl="1" indent="0">
              <a:spcBef>
                <a:spcPts val="0"/>
              </a:spcBef>
              <a:spcAft>
                <a:spcPts val="0"/>
              </a:spcAft>
              <a:buNone/>
            </a:pPr>
            <a:r>
              <a:rPr lang="en-US" sz="1800" dirty="0">
                <a:solidFill>
                  <a:srgbClr val="FF0000"/>
                </a:solidFill>
              </a:rPr>
              <a:t>SELECT DISTINCT </a:t>
            </a:r>
            <a:r>
              <a:rPr lang="en-US" sz="1800" dirty="0" err="1">
                <a:solidFill>
                  <a:srgbClr val="FF0000"/>
                </a:solidFill>
              </a:rPr>
              <a:t>BillingCountry</a:t>
            </a:r>
            <a:r>
              <a:rPr lang="en-US" sz="1800" dirty="0">
                <a:solidFill>
                  <a:srgbClr val="FF0000"/>
                </a:solidFill>
              </a:rPr>
              <a:t> FROM Invoice;</a:t>
            </a:r>
          </a:p>
          <a:p>
            <a:pPr marL="201168" lvl="1" indent="0">
              <a:spcBef>
                <a:spcPts val="0"/>
              </a:spcBef>
              <a:spcAft>
                <a:spcPts val="0"/>
              </a:spcAft>
              <a:buNone/>
            </a:pPr>
            <a:r>
              <a:rPr lang="en-US" sz="1800" dirty="0">
                <a:solidFill>
                  <a:srgbClr val="00B050"/>
                </a:solidFill>
              </a:rPr>
              <a:t>-- also</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BillingCountry</a:t>
            </a:r>
            <a:r>
              <a:rPr lang="en-US" sz="1800" dirty="0">
                <a:solidFill>
                  <a:srgbClr val="FF0000"/>
                </a:solidFill>
              </a:rPr>
              <a:t> FROM Invoice GROUP BY </a:t>
            </a:r>
            <a:r>
              <a:rPr lang="en-US" sz="1800" dirty="0" err="1">
                <a:solidFill>
                  <a:srgbClr val="FF0000"/>
                </a:solidFill>
              </a:rPr>
              <a:t>BillingCountry</a:t>
            </a:r>
            <a:r>
              <a:rPr lang="en-US" sz="1800" dirty="0">
                <a:solidFill>
                  <a:srgbClr val="FF0000"/>
                </a:solidFill>
              </a:rPr>
              <a:t>;</a:t>
            </a:r>
          </a:p>
        </p:txBody>
      </p:sp>
    </p:spTree>
    <p:extLst>
      <p:ext uri="{BB962C8B-B14F-4D97-AF65-F5344CB8AC3E}">
        <p14:creationId xmlns:p14="http://schemas.microsoft.com/office/powerpoint/2010/main" val="398282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4" name="Rectangle 3">
            <a:extLst>
              <a:ext uri="{FF2B5EF4-FFF2-40B4-BE49-F238E27FC236}">
                <a16:creationId xmlns:a16="http://schemas.microsoft.com/office/drawing/2014/main" id="{18E2E5E8-1671-4EA1-BF55-8D411F2F8379}"/>
              </a:ext>
            </a:extLst>
          </p:cNvPr>
          <p:cNvSpPr/>
          <p:nvPr/>
        </p:nvSpPr>
        <p:spPr>
          <a:xfrm>
            <a:off x="569971" y="1916669"/>
            <a:ext cx="10994500" cy="4801314"/>
          </a:xfrm>
          <a:prstGeom prst="rect">
            <a:avLst/>
          </a:prstGeom>
          <a:solidFill>
            <a:schemeClr val="bg2"/>
          </a:solidFill>
        </p:spPr>
        <p:txBody>
          <a:bodyPr wrap="square">
            <a:spAutoFit/>
          </a:bodyPr>
          <a:lstStyle/>
          <a:p>
            <a:r>
              <a:rPr lang="en-US" dirty="0">
                <a:solidFill>
                  <a:srgbClr val="00B050"/>
                </a:solidFill>
              </a:rPr>
              <a:t>-- SELECT DISTINCT means, after you get all the result rows, </a:t>
            </a:r>
          </a:p>
          <a:p>
            <a:r>
              <a:rPr lang="en-US" dirty="0">
                <a:solidFill>
                  <a:srgbClr val="00B050"/>
                </a:solidFill>
              </a:rPr>
              <a:t>remove duplicate rows (where ALL column values match)</a:t>
            </a:r>
          </a:p>
          <a:p>
            <a:r>
              <a:rPr lang="en-US" dirty="0"/>
              <a:t>5. How many invoices were there in 2009, </a:t>
            </a:r>
          </a:p>
          <a:p>
            <a:r>
              <a:rPr lang="en-US" dirty="0"/>
              <a:t> </a:t>
            </a:r>
            <a:r>
              <a:rPr lang="en-US" dirty="0">
                <a:solidFill>
                  <a:srgbClr val="FF0000"/>
                </a:solidFill>
              </a:rPr>
              <a:t>SELECT count(</a:t>
            </a:r>
            <a:r>
              <a:rPr lang="en-US" dirty="0" err="1">
                <a:solidFill>
                  <a:srgbClr val="FF0000"/>
                </a:solidFill>
              </a:rPr>
              <a:t>InvoiceDate</a:t>
            </a:r>
            <a:r>
              <a:rPr lang="en-US" dirty="0">
                <a:solidFill>
                  <a:srgbClr val="FF0000"/>
                </a:solidFill>
              </a:rPr>
              <a:t>) FROM Invoice;</a:t>
            </a:r>
          </a:p>
          <a:p>
            <a:r>
              <a:rPr lang="en-US" dirty="0"/>
              <a:t>6. What was the sales total for 2009? </a:t>
            </a:r>
          </a:p>
          <a:p>
            <a:r>
              <a:rPr lang="en-US" dirty="0"/>
              <a:t>(extra challenge: find the invoice count sales total for every year, using one query)</a:t>
            </a:r>
          </a:p>
          <a:p>
            <a:r>
              <a:rPr lang="en-US" dirty="0">
                <a:solidFill>
                  <a:srgbClr val="FF0000"/>
                </a:solidFill>
              </a:rPr>
              <a:t>SELECT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in 2009” FROM Invoice</a:t>
            </a:r>
          </a:p>
          <a:p>
            <a:r>
              <a:rPr lang="en-US" dirty="0">
                <a:solidFill>
                  <a:srgbClr val="FF0000"/>
                </a:solidFill>
              </a:rPr>
              <a:t>WHERE </a:t>
            </a:r>
            <a:r>
              <a:rPr lang="en-US" dirty="0" err="1">
                <a:solidFill>
                  <a:srgbClr val="FF0000"/>
                </a:solidFill>
              </a:rPr>
              <a:t>InvoiceDate</a:t>
            </a:r>
            <a:r>
              <a:rPr lang="en-US" dirty="0">
                <a:solidFill>
                  <a:srgbClr val="FF0000"/>
                </a:solidFill>
              </a:rPr>
              <a:t> BETWEEN '2009-01-01' AND '2010-01-01’; WHERE YEAR(</a:t>
            </a:r>
            <a:r>
              <a:rPr lang="en-US" dirty="0" err="1">
                <a:solidFill>
                  <a:srgbClr val="FF0000"/>
                </a:solidFill>
              </a:rPr>
              <a:t>InvoiceDate</a:t>
            </a:r>
            <a:r>
              <a:rPr lang="en-US" dirty="0">
                <a:solidFill>
                  <a:srgbClr val="FF0000"/>
                </a:solidFill>
              </a:rPr>
              <a:t>) = 2009;</a:t>
            </a:r>
          </a:p>
          <a:p>
            <a:r>
              <a:rPr lang="en-US" dirty="0">
                <a:solidFill>
                  <a:srgbClr val="00B050"/>
                </a:solidFill>
              </a:rPr>
              <a:t>--also</a:t>
            </a:r>
          </a:p>
          <a:p>
            <a:r>
              <a:rPr lang="en-US" dirty="0">
                <a:solidFill>
                  <a:srgbClr val="FF0000"/>
                </a:solidFill>
              </a:rPr>
              <a:t>SELECT YEAR(</a:t>
            </a:r>
            <a:r>
              <a:rPr lang="en-US" dirty="0" err="1">
                <a:solidFill>
                  <a:srgbClr val="FF0000"/>
                </a:solidFill>
              </a:rPr>
              <a:t>InvoiceDate</a:t>
            </a:r>
            <a:r>
              <a:rPr lang="en-US" dirty="0">
                <a:solidFill>
                  <a:srgbClr val="FF0000"/>
                </a:solidFill>
              </a:rPr>
              <a:t>) AS Year,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FROM Invoice</a:t>
            </a:r>
          </a:p>
          <a:p>
            <a:r>
              <a:rPr lang="en-US" dirty="0">
                <a:solidFill>
                  <a:srgbClr val="FF0000"/>
                </a:solidFill>
              </a:rPr>
              <a:t>GROUP BY MONTH (</a:t>
            </a:r>
            <a:r>
              <a:rPr lang="en-US" dirty="0" err="1">
                <a:solidFill>
                  <a:srgbClr val="FF0000"/>
                </a:solidFill>
              </a:rPr>
              <a:t>InvoiceDate</a:t>
            </a:r>
            <a:r>
              <a:rPr lang="en-US" dirty="0">
                <a:solidFill>
                  <a:srgbClr val="FF0000"/>
                </a:solidFill>
              </a:rPr>
              <a:t>);</a:t>
            </a:r>
          </a:p>
          <a:p>
            <a:r>
              <a:rPr lang="en-US" dirty="0"/>
              <a:t>7. how many line items were there for invoice #37?</a:t>
            </a:r>
          </a:p>
          <a:p>
            <a:r>
              <a:rPr lang="en-US" dirty="0">
                <a:solidFill>
                  <a:srgbClr val="FF0000"/>
                </a:solidFill>
              </a:rPr>
              <a:t>SELECT Count(Quantity) As </a:t>
            </a:r>
            <a:r>
              <a:rPr lang="en-US" dirty="0" err="1">
                <a:solidFill>
                  <a:srgbClr val="FF0000"/>
                </a:solidFill>
              </a:rPr>
              <a:t>TotalItems</a:t>
            </a:r>
            <a:r>
              <a:rPr lang="en-US" dirty="0">
                <a:solidFill>
                  <a:srgbClr val="FF0000"/>
                </a:solidFill>
              </a:rPr>
              <a:t> FROM </a:t>
            </a:r>
            <a:r>
              <a:rPr lang="en-US" dirty="0" err="1">
                <a:solidFill>
                  <a:srgbClr val="FF0000"/>
                </a:solidFill>
              </a:rPr>
              <a:t>InvoiceLine</a:t>
            </a:r>
            <a:r>
              <a:rPr lang="en-US" dirty="0">
                <a:solidFill>
                  <a:srgbClr val="FF0000"/>
                </a:solidFill>
              </a:rPr>
              <a:t> WHERE </a:t>
            </a:r>
            <a:r>
              <a:rPr lang="en-US" dirty="0" err="1">
                <a:solidFill>
                  <a:srgbClr val="FF0000"/>
                </a:solidFill>
              </a:rPr>
              <a:t>InvoiceId</a:t>
            </a:r>
            <a:r>
              <a:rPr lang="en-US" dirty="0">
                <a:solidFill>
                  <a:srgbClr val="FF0000"/>
                </a:solidFill>
              </a:rPr>
              <a:t> = ‘37’;</a:t>
            </a:r>
          </a:p>
          <a:p>
            <a:r>
              <a:rPr lang="en-US" dirty="0"/>
              <a:t>8. How many invoices per country?</a:t>
            </a:r>
          </a:p>
          <a:p>
            <a:r>
              <a:rPr lang="en-US" dirty="0">
                <a:solidFill>
                  <a:srgbClr val="FF0000"/>
                </a:solidFill>
              </a:rPr>
              <a:t>SELECT </a:t>
            </a:r>
            <a:r>
              <a:rPr lang="en-US" dirty="0" err="1">
                <a:solidFill>
                  <a:srgbClr val="FF0000"/>
                </a:solidFill>
              </a:rPr>
              <a:t>BillingCountry</a:t>
            </a:r>
            <a:r>
              <a:rPr lang="en-US" dirty="0">
                <a:solidFill>
                  <a:srgbClr val="FF0000"/>
                </a:solidFill>
              </a:rPr>
              <a:t>, count(</a:t>
            </a:r>
            <a:r>
              <a:rPr lang="en-US" dirty="0" err="1">
                <a:solidFill>
                  <a:srgbClr val="FF0000"/>
                </a:solidFill>
              </a:rPr>
              <a:t>BillingCountry</a:t>
            </a:r>
            <a:r>
              <a:rPr lang="en-US" dirty="0">
                <a:solidFill>
                  <a:srgbClr val="FF0000"/>
                </a:solidFill>
              </a:rPr>
              <a:t>) as “Number of Orders” FROM </a:t>
            </a:r>
            <a:r>
              <a:rPr lang="en-US" dirty="0" err="1">
                <a:solidFill>
                  <a:srgbClr val="FF0000"/>
                </a:solidFill>
              </a:rPr>
              <a:t>dbo.Invoice</a:t>
            </a:r>
            <a:r>
              <a:rPr lang="en-US" dirty="0">
                <a:solidFill>
                  <a:srgbClr val="FF0000"/>
                </a:solidFill>
              </a:rPr>
              <a:t> GROUP BY </a:t>
            </a:r>
            <a:r>
              <a:rPr lang="en-US" dirty="0" err="1">
                <a:solidFill>
                  <a:srgbClr val="FF0000"/>
                </a:solidFill>
              </a:rPr>
              <a:t>BillingCountry</a:t>
            </a:r>
            <a:endParaRPr lang="en-US" dirty="0">
              <a:solidFill>
                <a:srgbClr val="FF0000"/>
              </a:solidFill>
            </a:endParaRPr>
          </a:p>
          <a:p>
            <a:r>
              <a:rPr lang="en-US" dirty="0"/>
              <a:t>9. Show total sales per country, ordered by highest sales first.</a:t>
            </a:r>
          </a:p>
          <a:p>
            <a:r>
              <a:rPr lang="en-US" dirty="0">
                <a:solidFill>
                  <a:srgbClr val="FF0000"/>
                </a:solidFill>
              </a:rPr>
              <a:t>SELECT </a:t>
            </a:r>
            <a:r>
              <a:rPr lang="en-US" dirty="0" err="1">
                <a:solidFill>
                  <a:srgbClr val="FF0000"/>
                </a:solidFill>
              </a:rPr>
              <a:t>BillingCountry</a:t>
            </a:r>
            <a:r>
              <a:rPr lang="en-US" dirty="0">
                <a:solidFill>
                  <a:srgbClr val="FF0000"/>
                </a:solidFill>
              </a:rPr>
              <a:t>, SUM(Total) FROM Invoice GROUP BY </a:t>
            </a:r>
            <a:r>
              <a:rPr lang="en-US" dirty="0" err="1">
                <a:solidFill>
                  <a:srgbClr val="FF0000"/>
                </a:solidFill>
              </a:rPr>
              <a:t>BillingCountry</a:t>
            </a:r>
            <a:r>
              <a:rPr lang="en-US" dirty="0">
                <a:solidFill>
                  <a:srgbClr val="FF0000"/>
                </a:solidFill>
              </a:rPr>
              <a:t> ORDER BY SUM(Total) DESC;</a:t>
            </a:r>
            <a:endParaRPr lang="en-US" dirty="0"/>
          </a:p>
        </p:txBody>
      </p:sp>
    </p:spTree>
    <p:extLst>
      <p:ext uri="{BB962C8B-B14F-4D97-AF65-F5344CB8AC3E}">
        <p14:creationId xmlns:p14="http://schemas.microsoft.com/office/powerpoint/2010/main" val="266841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42B8-8699-4A42-8907-DE8FC495C4BD}"/>
              </a:ext>
            </a:extLst>
          </p:cNvPr>
          <p:cNvSpPr>
            <a:spLocks noGrp="1"/>
          </p:cNvSpPr>
          <p:nvPr>
            <p:ph type="title"/>
          </p:nvPr>
        </p:nvSpPr>
        <p:spPr/>
        <p:txBody>
          <a:bodyPr>
            <a:normAutofit/>
          </a:bodyPr>
          <a:lstStyle/>
          <a:p>
            <a:r>
              <a:rPr lang="en-US" dirty="0">
                <a:solidFill>
                  <a:schemeClr val="tx1"/>
                </a:solidFill>
              </a:rPr>
              <a:t>SQL (Structured Query Language)</a:t>
            </a:r>
            <a:br>
              <a:rPr lang="en-US" dirty="0">
                <a:solidFill>
                  <a:schemeClr val="tx1"/>
                </a:solidFill>
              </a:rPr>
            </a:br>
            <a:r>
              <a:rPr lang="en-US" sz="1400" dirty="0">
                <a:hlinkClick r:id="rId2"/>
              </a:rPr>
              <a:t>https://en.wikipedia.org/wiki/SQL</a:t>
            </a:r>
            <a:endParaRPr lang="en-US" dirty="0"/>
          </a:p>
        </p:txBody>
      </p:sp>
      <p:sp>
        <p:nvSpPr>
          <p:cNvPr id="4" name="AutoShape 2" descr="{\displaystyle \left.{\begin{array}{rl}\textstyle {\mathtt {UPDATE~clause}}&amp;\{{\mathtt {UPDATE\ country}}\\\textstyle {\mathtt {SET~clause}}&amp;\{{\mathtt {SET\ population=~}}\overbrace {\mathtt {population+1}} ^{\mathtt {expression}}\\\textstyle {\mathtt {WHERE~clause}}&amp;\{{\mathtt {WHERE\ \underbrace {{name=}\overbrace {'USA'} ^{expression}} _{predicate};}}\end{array}}\right\}{\textstyle {\texttt {statement}}}}">
            <a:extLst>
              <a:ext uri="{FF2B5EF4-FFF2-40B4-BE49-F238E27FC236}">
                <a16:creationId xmlns:a16="http://schemas.microsoft.com/office/drawing/2014/main" id="{5807BF5A-A856-4B01-B3A1-F53E2C46EDF1}"/>
              </a:ext>
            </a:extLst>
          </p:cNvPr>
          <p:cNvSpPr>
            <a:spLocks noChangeAspect="1" noChangeArrowheads="1"/>
          </p:cNvSpPr>
          <p:nvPr/>
        </p:nvSpPr>
        <p:spPr bwMode="auto">
          <a:xfrm>
            <a:off x="5943600" y="3276600"/>
            <a:ext cx="2066544" cy="2066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5FA93D15-064B-4F5F-BB16-B498D9834D66}"/>
              </a:ext>
            </a:extLst>
          </p:cNvPr>
          <p:cNvSpPr/>
          <p:nvPr/>
        </p:nvSpPr>
        <p:spPr>
          <a:xfrm>
            <a:off x="1097280" y="2061769"/>
            <a:ext cx="10058399" cy="1631216"/>
          </a:xfrm>
          <a:prstGeom prst="rect">
            <a:avLst/>
          </a:prstGeom>
        </p:spPr>
        <p:txBody>
          <a:bodyPr wrap="square" anchor="ctr">
            <a:spAutoFit/>
          </a:bodyPr>
          <a:lstStyle/>
          <a:p>
            <a:r>
              <a:rPr lang="en-US" sz="2000" dirty="0"/>
              <a:t>SQL was originally based upon relational algebra and tuple relational calculus. SQL is a declarative language. We say what data we want, not how to get it. We cannot manage </a:t>
            </a:r>
            <a:r>
              <a:rPr lang="en-US" sz="2000" u="sng" dirty="0"/>
              <a:t>how</a:t>
            </a:r>
            <a:r>
              <a:rPr lang="en-US" sz="2000" dirty="0"/>
              <a:t> SQL obtains the data. </a:t>
            </a:r>
          </a:p>
          <a:p>
            <a:r>
              <a:rPr lang="en-US" sz="2000" dirty="0"/>
              <a:t>The scope of SQL includes data query, data manipulation (insert, update and delete), data definition (schema creation and modification), and data access control. </a:t>
            </a:r>
          </a:p>
        </p:txBody>
      </p:sp>
      <p:pic>
        <p:nvPicPr>
          <p:cNvPr id="8" name="Picture 7">
            <a:extLst>
              <a:ext uri="{FF2B5EF4-FFF2-40B4-BE49-F238E27FC236}">
                <a16:creationId xmlns:a16="http://schemas.microsoft.com/office/drawing/2014/main" id="{2DC3C64A-D9AF-4198-A808-62E433E35AD7}"/>
              </a:ext>
            </a:extLst>
          </p:cNvPr>
          <p:cNvPicPr>
            <a:picLocks noChangeAspect="1"/>
          </p:cNvPicPr>
          <p:nvPr/>
        </p:nvPicPr>
        <p:blipFill>
          <a:blip r:embed="rId3"/>
          <a:stretch>
            <a:fillRect/>
          </a:stretch>
        </p:blipFill>
        <p:spPr>
          <a:xfrm>
            <a:off x="4561878" y="4053528"/>
            <a:ext cx="6272823" cy="1843859"/>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31415200-E6E1-460A-9B05-65263375354B}"/>
              </a:ext>
            </a:extLst>
          </p:cNvPr>
          <p:cNvSpPr/>
          <p:nvPr/>
        </p:nvSpPr>
        <p:spPr>
          <a:xfrm>
            <a:off x="1248090" y="3910518"/>
            <a:ext cx="3224235" cy="1938992"/>
          </a:xfrm>
          <a:prstGeom prst="rect">
            <a:avLst/>
          </a:prstGeom>
        </p:spPr>
        <p:txBody>
          <a:bodyPr wrap="square">
            <a:spAutoFit/>
          </a:bodyPr>
          <a:lstStyle/>
          <a:p>
            <a:r>
              <a:rPr lang="en-US" sz="2000" dirty="0"/>
              <a:t>SQL consists of two main types of statements:</a:t>
            </a:r>
          </a:p>
          <a:p>
            <a:pPr marL="342900" indent="-342900">
              <a:buFont typeface="Arial" panose="020B0604020202020204" pitchFamily="34" charset="0"/>
              <a:buChar char="•"/>
            </a:pPr>
            <a:r>
              <a:rPr lang="en-US" sz="2000" dirty="0"/>
              <a:t>Data Definition Language (DDL) </a:t>
            </a:r>
          </a:p>
          <a:p>
            <a:pPr marL="342900" indent="-342900">
              <a:buFont typeface="Arial" panose="020B0604020202020204" pitchFamily="34" charset="0"/>
              <a:buChar char="•"/>
            </a:pPr>
            <a:r>
              <a:rPr lang="en-US" sz="2000" dirty="0"/>
              <a:t>Data Manipulation Language (DML). </a:t>
            </a:r>
          </a:p>
        </p:txBody>
      </p:sp>
    </p:spTree>
    <p:extLst>
      <p:ext uri="{BB962C8B-B14F-4D97-AF65-F5344CB8AC3E}">
        <p14:creationId xmlns:p14="http://schemas.microsoft.com/office/powerpoint/2010/main" val="21284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8487-3069-47C0-BE27-120A534B9455}"/>
              </a:ext>
            </a:extLst>
          </p:cNvPr>
          <p:cNvSpPr>
            <a:spLocks noGrp="1"/>
          </p:cNvSpPr>
          <p:nvPr>
            <p:ph type="title"/>
          </p:nvPr>
        </p:nvSpPr>
        <p:spPr/>
        <p:txBody>
          <a:bodyPr>
            <a:noAutofit/>
          </a:bodyPr>
          <a:lstStyle/>
          <a:p>
            <a:br>
              <a:rPr lang="en-US" sz="1400" dirty="0">
                <a:hlinkClick r:id="rId2"/>
              </a:rPr>
            </a:br>
            <a:r>
              <a:rPr lang="en-US" sz="4800" dirty="0">
                <a:solidFill>
                  <a:schemeClr val="tx1"/>
                </a:solidFill>
              </a:rPr>
              <a:t>Microsoft and T-SQL </a:t>
            </a:r>
            <a:br>
              <a:rPr lang="en-US" sz="1400" dirty="0">
                <a:hlinkClick r:id="rId2"/>
              </a:rPr>
            </a:br>
            <a:r>
              <a:rPr lang="en-US" sz="1400" dirty="0">
                <a:hlinkClick r:id="rId2"/>
              </a:rPr>
              <a:t>https://docs.microsoft.com/en-us/sql/t-sql/language-reference?view=sql-server-ver15#tools-that-use-t-sql</a:t>
            </a:r>
            <a:endParaRPr lang="en-US" sz="1400" dirty="0"/>
          </a:p>
        </p:txBody>
      </p:sp>
      <p:sp>
        <p:nvSpPr>
          <p:cNvPr id="3" name="Content Placeholder 2">
            <a:extLst>
              <a:ext uri="{FF2B5EF4-FFF2-40B4-BE49-F238E27FC236}">
                <a16:creationId xmlns:a16="http://schemas.microsoft.com/office/drawing/2014/main" id="{B92E79B3-7B09-4C49-B3A8-EC6F6655B0FB}"/>
              </a:ext>
            </a:extLst>
          </p:cNvPr>
          <p:cNvSpPr>
            <a:spLocks noGrp="1"/>
          </p:cNvSpPr>
          <p:nvPr>
            <p:ph idx="1"/>
          </p:nvPr>
        </p:nvSpPr>
        <p:spPr>
          <a:xfrm>
            <a:off x="1204755" y="1905918"/>
            <a:ext cx="4975708" cy="4483865"/>
          </a:xfrm>
        </p:spPr>
        <p:txBody>
          <a:bodyPr anchor="ctr">
            <a:normAutofit fontScale="85000" lnSpcReduction="20000"/>
          </a:bodyPr>
          <a:lstStyle/>
          <a:p>
            <a:r>
              <a:rPr lang="en-US" sz="2400" dirty="0">
                <a:solidFill>
                  <a:schemeClr val="tx1"/>
                </a:solidFill>
              </a:rPr>
              <a:t>T-SQL is central to using Microsoft SQL products and services. All tools that communicate with a SQL database send T-SQL commands. SQL works on top of T-SQL. </a:t>
            </a:r>
          </a:p>
          <a:p>
            <a:r>
              <a:rPr lang="en-US" sz="2400" dirty="0">
                <a:solidFill>
                  <a:schemeClr val="tx1"/>
                </a:solidFill>
              </a:rPr>
              <a:t>Some of the Microsoft tools that issue T-SQL commands are:</a:t>
            </a:r>
          </a:p>
          <a:p>
            <a:pPr lvl="1">
              <a:buFont typeface="Arial" panose="020B0604020202020204" pitchFamily="34" charset="0"/>
              <a:buChar char="•"/>
            </a:pPr>
            <a:r>
              <a:rPr lang="en-US" sz="2000" dirty="0">
                <a:solidFill>
                  <a:schemeClr val="tx1"/>
                </a:solidFill>
              </a:rPr>
              <a:t>SQL Server Management Studio (SSMS)</a:t>
            </a:r>
          </a:p>
          <a:p>
            <a:pPr lvl="1">
              <a:buFont typeface="Arial" panose="020B0604020202020204" pitchFamily="34" charset="0"/>
              <a:buChar char="•"/>
            </a:pPr>
            <a:r>
              <a:rPr lang="en-US" sz="2000" dirty="0">
                <a:solidFill>
                  <a:schemeClr val="tx1"/>
                </a:solidFill>
              </a:rPr>
              <a:t>SQL Server Data Tools (SSDT)</a:t>
            </a:r>
          </a:p>
          <a:p>
            <a:pPr lvl="1">
              <a:buFont typeface="Arial" panose="020B0604020202020204" pitchFamily="34" charset="0"/>
              <a:buChar char="•"/>
            </a:pPr>
            <a:r>
              <a:rPr lang="en-US" sz="2000" dirty="0">
                <a:solidFill>
                  <a:schemeClr val="tx1"/>
                </a:solidFill>
              </a:rPr>
              <a:t>Azure Data Studio</a:t>
            </a:r>
          </a:p>
          <a:p>
            <a:pPr lvl="1">
              <a:buFont typeface="Arial" panose="020B0604020202020204" pitchFamily="34" charset="0"/>
              <a:buChar char="•"/>
            </a:pPr>
            <a:r>
              <a:rPr lang="en-US" sz="2000" dirty="0" err="1">
                <a:solidFill>
                  <a:schemeClr val="tx1"/>
                </a:solidFill>
              </a:rPr>
              <a:t>Dataverse</a:t>
            </a:r>
            <a:r>
              <a:rPr lang="en-US" sz="2000" dirty="0">
                <a:solidFill>
                  <a:schemeClr val="tx1"/>
                </a:solidFill>
              </a:rPr>
              <a:t> (formerly Common Data Service)</a:t>
            </a:r>
          </a:p>
          <a:p>
            <a:pPr lvl="1">
              <a:buFont typeface="Arial" panose="020B0604020202020204" pitchFamily="34" charset="0"/>
              <a:buChar char="•"/>
            </a:pPr>
            <a:r>
              <a:rPr lang="en-US" sz="2000" dirty="0">
                <a:solidFill>
                  <a:schemeClr val="tx1"/>
                </a:solidFill>
              </a:rPr>
              <a:t>SharePoint</a:t>
            </a:r>
          </a:p>
          <a:p>
            <a:pPr lvl="1">
              <a:buFont typeface="Arial" panose="020B0604020202020204" pitchFamily="34" charset="0"/>
              <a:buChar char="•"/>
            </a:pPr>
            <a:endParaRPr lang="en-US" sz="2000" dirty="0">
              <a:solidFill>
                <a:schemeClr val="tx1"/>
              </a:solidFill>
            </a:endParaRPr>
          </a:p>
          <a:p>
            <a:pPr marL="201168" lvl="1" indent="0">
              <a:buNone/>
            </a:pPr>
            <a:r>
              <a:rPr lang="en-US" sz="1900" dirty="0">
                <a:solidFill>
                  <a:schemeClr val="tx1"/>
                </a:solidFill>
                <a:highlight>
                  <a:srgbClr val="FFFF00"/>
                </a:highlight>
              </a:rPr>
              <a:t>*You can type a T-SQL keyword in the SSMS Query Editor window and press F1 to get data about any T-SQL Keyword.</a:t>
            </a:r>
          </a:p>
        </p:txBody>
      </p:sp>
      <p:pic>
        <p:nvPicPr>
          <p:cNvPr id="5" name="Picture 4">
            <a:extLst>
              <a:ext uri="{FF2B5EF4-FFF2-40B4-BE49-F238E27FC236}">
                <a16:creationId xmlns:a16="http://schemas.microsoft.com/office/drawing/2014/main" id="{16E84B2A-1D24-49A9-8B70-92594D57FAE1}"/>
              </a:ext>
            </a:extLst>
          </p:cNvPr>
          <p:cNvPicPr>
            <a:picLocks noChangeAspect="1"/>
          </p:cNvPicPr>
          <p:nvPr/>
        </p:nvPicPr>
        <p:blipFill>
          <a:blip r:embed="rId3"/>
          <a:stretch>
            <a:fillRect/>
          </a:stretch>
        </p:blipFill>
        <p:spPr>
          <a:xfrm>
            <a:off x="6375096" y="2108202"/>
            <a:ext cx="4593749" cy="4062916"/>
          </a:xfrm>
          <a:prstGeom prst="rect">
            <a:avLst/>
          </a:prstGeom>
          <a:ln w="25400">
            <a:solidFill>
              <a:schemeClr val="accent2"/>
            </a:solidFill>
          </a:ln>
          <a:effectLst/>
        </p:spPr>
      </p:pic>
    </p:spTree>
    <p:extLst>
      <p:ext uri="{BB962C8B-B14F-4D97-AF65-F5344CB8AC3E}">
        <p14:creationId xmlns:p14="http://schemas.microsoft.com/office/powerpoint/2010/main" val="143332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09D84C6-622D-414B-BE63-09257D6EA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956" y="163552"/>
            <a:ext cx="7562087" cy="653089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50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9B-52AC-4A91-9089-89A6D8DFB846}"/>
              </a:ext>
            </a:extLst>
          </p:cNvPr>
          <p:cNvSpPr>
            <a:spLocks noGrp="1"/>
          </p:cNvSpPr>
          <p:nvPr>
            <p:ph type="title"/>
          </p:nvPr>
        </p:nvSpPr>
        <p:spPr>
          <a:xfrm>
            <a:off x="1097280" y="286603"/>
            <a:ext cx="10507866" cy="1450757"/>
          </a:xfrm>
        </p:spPr>
        <p:txBody>
          <a:bodyPr>
            <a:normAutofit/>
          </a:bodyPr>
          <a:lstStyle/>
          <a:p>
            <a:r>
              <a:rPr lang="en-US" dirty="0">
                <a:solidFill>
                  <a:schemeClr val="tx1"/>
                </a:solidFill>
              </a:rPr>
              <a:t>Data Manipulation Language (DML)</a:t>
            </a:r>
            <a:br>
              <a:rPr lang="en-US" dirty="0"/>
            </a:br>
            <a:r>
              <a:rPr lang="en-US" sz="1400" dirty="0">
                <a:hlinkClick r:id="rId2"/>
              </a:rPr>
              <a:t>https://docs.microsoft.com/en-us/sql/t-sql/statements/statements?view=sql-server-ver15#data-manipulation-language</a:t>
            </a:r>
            <a:endParaRPr lang="en-US" dirty="0"/>
          </a:p>
        </p:txBody>
      </p:sp>
      <p:sp>
        <p:nvSpPr>
          <p:cNvPr id="3" name="Content Placeholder 2">
            <a:extLst>
              <a:ext uri="{FF2B5EF4-FFF2-40B4-BE49-F238E27FC236}">
                <a16:creationId xmlns:a16="http://schemas.microsoft.com/office/drawing/2014/main" id="{5550D55F-D84C-4492-A884-1913DF449E76}"/>
              </a:ext>
            </a:extLst>
          </p:cNvPr>
          <p:cNvSpPr>
            <a:spLocks noGrp="1"/>
          </p:cNvSpPr>
          <p:nvPr>
            <p:ph idx="1"/>
          </p:nvPr>
        </p:nvSpPr>
        <p:spPr>
          <a:xfrm>
            <a:off x="1161418" y="1902542"/>
            <a:ext cx="9994262" cy="4498257"/>
          </a:xfrm>
        </p:spPr>
        <p:txBody>
          <a:bodyPr anchor="ctr">
            <a:normAutofit/>
          </a:bodyPr>
          <a:lstStyle/>
          <a:p>
            <a:r>
              <a:rPr lang="en-US" sz="2800" b="1" i="1" dirty="0">
                <a:solidFill>
                  <a:schemeClr val="tx1"/>
                </a:solidFill>
              </a:rPr>
              <a:t>Data Manipulation Language (DML)</a:t>
            </a:r>
            <a:r>
              <a:rPr lang="en-US" sz="2800" dirty="0">
                <a:solidFill>
                  <a:schemeClr val="tx1"/>
                </a:solidFill>
              </a:rPr>
              <a:t> is used to query a Database, to retrieve data, and to modify data from an SQL Database. Use </a:t>
            </a:r>
            <a:r>
              <a:rPr lang="en-US" sz="2800" b="1" i="1" dirty="0">
                <a:solidFill>
                  <a:schemeClr val="tx1"/>
                </a:solidFill>
              </a:rPr>
              <a:t>Data Manipulation Language</a:t>
            </a:r>
            <a:r>
              <a:rPr lang="en-US" sz="2800" dirty="0">
                <a:solidFill>
                  <a:schemeClr val="tx1"/>
                </a:solidFill>
              </a:rPr>
              <a:t> statements to query the rows in the database and: </a:t>
            </a:r>
          </a:p>
          <a:p>
            <a:pPr lvl="1">
              <a:buFont typeface="Arial" panose="020B0604020202020204" pitchFamily="34" charset="0"/>
              <a:buChar char="•"/>
            </a:pPr>
            <a:r>
              <a:rPr lang="en-US" sz="2400" dirty="0">
                <a:hlinkClick r:id="rId3"/>
              </a:rPr>
              <a:t>INSERT</a:t>
            </a:r>
            <a:r>
              <a:rPr lang="en-US" sz="2400" dirty="0"/>
              <a:t> </a:t>
            </a:r>
            <a:r>
              <a:rPr lang="en-US" sz="2400" dirty="0">
                <a:solidFill>
                  <a:schemeClr val="tx1"/>
                </a:solidFill>
              </a:rPr>
              <a:t>– Adds one or more rows to a table or a view.</a:t>
            </a:r>
          </a:p>
          <a:p>
            <a:pPr lvl="1">
              <a:buFont typeface="Arial" panose="020B0604020202020204" pitchFamily="34" charset="0"/>
              <a:buChar char="•"/>
            </a:pPr>
            <a:r>
              <a:rPr lang="en-US" sz="2400" dirty="0">
                <a:hlinkClick r:id="rId4"/>
              </a:rPr>
              <a:t>DELETE</a:t>
            </a:r>
            <a:r>
              <a:rPr lang="en-US" sz="2400" dirty="0"/>
              <a:t> </a:t>
            </a:r>
            <a:r>
              <a:rPr lang="en-US" sz="2400" dirty="0">
                <a:solidFill>
                  <a:schemeClr val="tx1"/>
                </a:solidFill>
              </a:rPr>
              <a:t>– Removes one or more rows from a table or view in SQL Server.</a:t>
            </a:r>
          </a:p>
          <a:p>
            <a:pPr lvl="1">
              <a:buFont typeface="Arial" panose="020B0604020202020204" pitchFamily="34" charset="0"/>
              <a:buChar char="•"/>
            </a:pPr>
            <a:r>
              <a:rPr lang="en-US" sz="2400" dirty="0">
                <a:hlinkClick r:id="rId5"/>
              </a:rPr>
              <a:t>UPDATE</a:t>
            </a:r>
            <a:r>
              <a:rPr lang="en-US" sz="2400" dirty="0"/>
              <a:t> </a:t>
            </a:r>
            <a:r>
              <a:rPr lang="en-US" sz="2400" dirty="0">
                <a:solidFill>
                  <a:schemeClr val="tx1"/>
                </a:solidFill>
              </a:rPr>
              <a:t>– Changes existing data in a table. </a:t>
            </a:r>
          </a:p>
          <a:p>
            <a:pPr lvl="1">
              <a:buFont typeface="Arial" panose="020B0604020202020204" pitchFamily="34" charset="0"/>
              <a:buChar char="•"/>
            </a:pPr>
            <a:r>
              <a:rPr lang="en-US" sz="2400" dirty="0">
                <a:hlinkClick r:id="rId6"/>
              </a:rPr>
              <a:t>TRUNCATE</a:t>
            </a:r>
            <a:r>
              <a:rPr lang="en-US" sz="2400" dirty="0"/>
              <a:t> </a:t>
            </a:r>
            <a:r>
              <a:rPr lang="en-US" sz="2400" dirty="0">
                <a:solidFill>
                  <a:schemeClr val="tx1"/>
                </a:solidFill>
              </a:rPr>
              <a:t>- Removes all rows from a table without deleting the table. Similar to the </a:t>
            </a:r>
            <a:r>
              <a:rPr lang="en-US" sz="2400" dirty="0">
                <a:solidFill>
                  <a:srgbClr val="FF0000"/>
                </a:solidFill>
              </a:rPr>
              <a:t>DELETE</a:t>
            </a:r>
            <a:r>
              <a:rPr lang="en-US" sz="2400" dirty="0"/>
              <a:t> </a:t>
            </a:r>
            <a:r>
              <a:rPr lang="en-US" sz="2400" dirty="0">
                <a:solidFill>
                  <a:schemeClr val="tx1"/>
                </a:solidFill>
              </a:rPr>
              <a:t>statement with no </a:t>
            </a:r>
            <a:r>
              <a:rPr lang="en-US" sz="2400" dirty="0">
                <a:solidFill>
                  <a:srgbClr val="FF0000"/>
                </a:solidFill>
              </a:rPr>
              <a:t>WHERE</a:t>
            </a:r>
            <a:r>
              <a:rPr lang="en-US" sz="2400" dirty="0"/>
              <a:t> </a:t>
            </a:r>
            <a:r>
              <a:rPr lang="en-US" sz="2400" dirty="0">
                <a:solidFill>
                  <a:schemeClr val="tx1"/>
                </a:solidFill>
              </a:rPr>
              <a:t>clause, but faster.</a:t>
            </a:r>
          </a:p>
        </p:txBody>
      </p:sp>
    </p:spTree>
    <p:extLst>
      <p:ext uri="{BB962C8B-B14F-4D97-AF65-F5344CB8AC3E}">
        <p14:creationId xmlns:p14="http://schemas.microsoft.com/office/powerpoint/2010/main" val="343777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302-C42E-4B75-B006-03DF3B813F2C}"/>
              </a:ext>
            </a:extLst>
          </p:cNvPr>
          <p:cNvSpPr>
            <a:spLocks noGrp="1"/>
          </p:cNvSpPr>
          <p:nvPr>
            <p:ph type="title"/>
          </p:nvPr>
        </p:nvSpPr>
        <p:spPr/>
        <p:txBody>
          <a:bodyPr>
            <a:normAutofit/>
          </a:bodyPr>
          <a:lstStyle/>
          <a:p>
            <a:r>
              <a:rPr lang="en-US" dirty="0">
                <a:solidFill>
                  <a:schemeClr val="tx1"/>
                </a:solidFill>
              </a:rPr>
              <a:t>SQL - SELECT, FROM, WHERE</a:t>
            </a:r>
            <a:br>
              <a:rPr lang="en-US" dirty="0"/>
            </a:br>
            <a:r>
              <a:rPr lang="en-US" sz="1200" dirty="0">
                <a:hlinkClick r:id="rId2"/>
              </a:rPr>
              <a:t>https://docs.microsoft.com/en-us/sql/t-sql/queries/select-transact-sql?view=sql-server-ver15#logical-processing-order-of-the-select-statement</a:t>
            </a:r>
            <a:endParaRPr lang="en-US" dirty="0"/>
          </a:p>
        </p:txBody>
      </p:sp>
      <p:sp>
        <p:nvSpPr>
          <p:cNvPr id="3" name="Content Placeholder 2">
            <a:extLst>
              <a:ext uri="{FF2B5EF4-FFF2-40B4-BE49-F238E27FC236}">
                <a16:creationId xmlns:a16="http://schemas.microsoft.com/office/drawing/2014/main" id="{5C09E894-E520-4E3B-862A-E89CB003B4F0}"/>
              </a:ext>
            </a:extLst>
          </p:cNvPr>
          <p:cNvSpPr>
            <a:spLocks noGrp="1"/>
          </p:cNvSpPr>
          <p:nvPr>
            <p:ph idx="1"/>
          </p:nvPr>
        </p:nvSpPr>
        <p:spPr>
          <a:xfrm>
            <a:off x="1097280" y="1928474"/>
            <a:ext cx="9968062" cy="2388354"/>
          </a:xfrm>
        </p:spPr>
        <p:txBody>
          <a:bodyPr anchor="ctr">
            <a:normAutofit fontScale="92500" lnSpcReduction="10000"/>
          </a:bodyPr>
          <a:lstStyle/>
          <a:p>
            <a:r>
              <a:rPr lang="en-US" sz="2800" dirty="0">
                <a:solidFill>
                  <a:schemeClr val="tx1"/>
                </a:solidFill>
              </a:rPr>
              <a:t>The three most common keywords in SQL Queries are </a:t>
            </a:r>
            <a:r>
              <a:rPr lang="en-US" sz="2800" dirty="0">
                <a:solidFill>
                  <a:srgbClr val="FF0000"/>
                </a:solidFill>
              </a:rPr>
              <a:t>SELECT</a:t>
            </a:r>
            <a:r>
              <a:rPr lang="en-US" sz="2800" dirty="0">
                <a:solidFill>
                  <a:schemeClr val="tx1"/>
                </a:solidFill>
              </a:rPr>
              <a:t>,</a:t>
            </a:r>
            <a:r>
              <a:rPr lang="en-US" sz="2800" dirty="0"/>
              <a:t> </a:t>
            </a:r>
            <a:r>
              <a:rPr lang="en-US" sz="2800" dirty="0">
                <a:solidFill>
                  <a:srgbClr val="FF0000"/>
                </a:solidFill>
              </a:rPr>
              <a:t>FROM</a:t>
            </a:r>
            <a:r>
              <a:rPr lang="en-US" sz="2800" dirty="0">
                <a:solidFill>
                  <a:schemeClr val="tx1"/>
                </a:solidFill>
              </a:rPr>
              <a:t>, and </a:t>
            </a:r>
            <a:r>
              <a:rPr lang="en-US" sz="2800" dirty="0">
                <a:solidFill>
                  <a:srgbClr val="FF0000"/>
                </a:solidFill>
              </a:rPr>
              <a:t>WHERE</a:t>
            </a:r>
            <a:r>
              <a:rPr lang="en-US" sz="2800" dirty="0">
                <a:solidFill>
                  <a:schemeClr val="tx1"/>
                </a:solidFill>
              </a:rPr>
              <a:t>.</a:t>
            </a:r>
          </a:p>
          <a:p>
            <a:pPr lvl="1">
              <a:buFont typeface="Arial" panose="020B0604020202020204" pitchFamily="34" charset="0"/>
              <a:buChar char="•"/>
            </a:pPr>
            <a:r>
              <a:rPr lang="en-US" sz="2400" dirty="0">
                <a:solidFill>
                  <a:srgbClr val="FF0000"/>
                </a:solidFill>
              </a:rPr>
              <a:t>SELECT</a:t>
            </a:r>
            <a:r>
              <a:rPr lang="en-US" sz="2400" dirty="0">
                <a:solidFill>
                  <a:schemeClr val="tx1"/>
                </a:solidFill>
              </a:rPr>
              <a:t> - Retrieves rows from the database</a:t>
            </a:r>
          </a:p>
          <a:p>
            <a:pPr lvl="1">
              <a:buFont typeface="Arial" panose="020B0604020202020204" pitchFamily="34" charset="0"/>
              <a:buChar char="•"/>
            </a:pPr>
            <a:r>
              <a:rPr lang="en-US" sz="2400" dirty="0">
                <a:solidFill>
                  <a:srgbClr val="FF0000"/>
                </a:solidFill>
              </a:rPr>
              <a:t>FROM</a:t>
            </a:r>
            <a:r>
              <a:rPr lang="en-US" sz="2400" dirty="0"/>
              <a:t> </a:t>
            </a:r>
            <a:r>
              <a:rPr lang="en-US" sz="2400" dirty="0">
                <a:solidFill>
                  <a:schemeClr val="tx1"/>
                </a:solidFill>
              </a:rPr>
              <a:t>– Usually required on the </a:t>
            </a:r>
            <a:r>
              <a:rPr lang="en-US" sz="2400" dirty="0">
                <a:solidFill>
                  <a:srgbClr val="FF0000"/>
                </a:solidFill>
              </a:rPr>
              <a:t>SELECT</a:t>
            </a:r>
            <a:r>
              <a:rPr lang="en-US" sz="2400" dirty="0"/>
              <a:t> </a:t>
            </a:r>
            <a:r>
              <a:rPr lang="en-US" sz="2400" dirty="0">
                <a:solidFill>
                  <a:schemeClr val="tx1"/>
                </a:solidFill>
              </a:rPr>
              <a:t>statement. Specifies from which table(s) the results will come.</a:t>
            </a:r>
          </a:p>
          <a:p>
            <a:pPr lvl="1">
              <a:buFont typeface="Arial" panose="020B0604020202020204" pitchFamily="34" charset="0"/>
              <a:buChar char="•"/>
            </a:pPr>
            <a:r>
              <a:rPr lang="en-US" sz="2400" dirty="0">
                <a:solidFill>
                  <a:srgbClr val="FF0000"/>
                </a:solidFill>
              </a:rPr>
              <a:t>WHERE</a:t>
            </a:r>
            <a:r>
              <a:rPr lang="en-US" sz="2400" dirty="0">
                <a:solidFill>
                  <a:schemeClr val="tx1"/>
                </a:solidFill>
              </a:rPr>
              <a:t> - Specifies the search </a:t>
            </a:r>
            <a:r>
              <a:rPr lang="en-US" sz="2400" u="sng" dirty="0">
                <a:solidFill>
                  <a:schemeClr val="tx1"/>
                </a:solidFill>
              </a:rPr>
              <a:t>conditions</a:t>
            </a:r>
            <a:r>
              <a:rPr lang="en-US" sz="2400" dirty="0">
                <a:solidFill>
                  <a:schemeClr val="tx1"/>
                </a:solidFill>
              </a:rPr>
              <a:t> for the rows returned by the query.</a:t>
            </a:r>
          </a:p>
        </p:txBody>
      </p:sp>
      <p:pic>
        <p:nvPicPr>
          <p:cNvPr id="4" name="Picture 3">
            <a:extLst>
              <a:ext uri="{FF2B5EF4-FFF2-40B4-BE49-F238E27FC236}">
                <a16:creationId xmlns:a16="http://schemas.microsoft.com/office/drawing/2014/main" id="{534FC705-2CD4-4BF8-9FE5-510EA7330E89}"/>
              </a:ext>
            </a:extLst>
          </p:cNvPr>
          <p:cNvPicPr>
            <a:picLocks noChangeAspect="1"/>
          </p:cNvPicPr>
          <p:nvPr/>
        </p:nvPicPr>
        <p:blipFill>
          <a:blip r:embed="rId3"/>
          <a:stretch>
            <a:fillRect/>
          </a:stretch>
        </p:blipFill>
        <p:spPr>
          <a:xfrm>
            <a:off x="2496182" y="4566107"/>
            <a:ext cx="7260596" cy="1554536"/>
          </a:xfrm>
          <a:prstGeom prst="rect">
            <a:avLst/>
          </a:prstGeom>
          <a:ln w="25400">
            <a:solidFill>
              <a:schemeClr val="accent2"/>
            </a:solidFill>
          </a:ln>
          <a:effectLst/>
        </p:spPr>
      </p:pic>
    </p:spTree>
    <p:extLst>
      <p:ext uri="{BB962C8B-B14F-4D97-AF65-F5344CB8AC3E}">
        <p14:creationId xmlns:p14="http://schemas.microsoft.com/office/powerpoint/2010/main" val="19009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normAutofit/>
          </a:bodyPr>
          <a:lstStyle/>
          <a:p>
            <a:r>
              <a:rPr lang="en-US" dirty="0">
                <a:solidFill>
                  <a:schemeClr val="tx1"/>
                </a:solidFill>
              </a:rPr>
              <a:t>SQL – Queries</a:t>
            </a:r>
            <a:br>
              <a:rPr lang="en-US" dirty="0"/>
            </a:br>
            <a:r>
              <a:rPr lang="en-US" sz="1400" dirty="0">
                <a:hlinkClick r:id="rId2"/>
              </a:rPr>
              <a:t>https://www.ibm.com/support/knowledgecenter/SSGU8G_12.1.0/com.ibm.dbdk.doc/ids_dbdk_028.htm</a:t>
            </a:r>
            <a:endParaRPr lang="en-US" dirty="0"/>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398080" y="1961534"/>
            <a:ext cx="8748810" cy="2511796"/>
          </a:xfrm>
        </p:spPr>
        <p:txBody>
          <a:bodyPr anchor="t">
            <a:normAutofit fontScale="92500"/>
          </a:bodyPr>
          <a:lstStyle/>
          <a:p>
            <a:r>
              <a:rPr lang="en-US" sz="2800" dirty="0">
                <a:solidFill>
                  <a:schemeClr val="tx1"/>
                </a:solidFill>
              </a:rPr>
              <a:t>SQL Queries have a specific syntax and structure. </a:t>
            </a:r>
          </a:p>
          <a:p>
            <a:pPr marL="749808" lvl="1" indent="-457200">
              <a:buFont typeface="+mj-lt"/>
              <a:buAutoNum type="arabicPeriod"/>
            </a:pPr>
            <a:r>
              <a:rPr lang="en-US" sz="2800" dirty="0">
                <a:solidFill>
                  <a:schemeClr val="tx1"/>
                </a:solidFill>
              </a:rPr>
              <a:t>Start the query with the </a:t>
            </a:r>
            <a:r>
              <a:rPr lang="en-US" sz="2800" dirty="0">
                <a:solidFill>
                  <a:srgbClr val="FF0000"/>
                </a:solidFill>
              </a:rPr>
              <a:t>SELECT</a:t>
            </a:r>
            <a:r>
              <a:rPr lang="en-US" sz="2800" dirty="0"/>
              <a:t> </a:t>
            </a:r>
            <a:r>
              <a:rPr lang="en-US" sz="2800" dirty="0">
                <a:solidFill>
                  <a:schemeClr val="tx1"/>
                </a:solidFill>
              </a:rPr>
              <a:t>keyword,</a:t>
            </a:r>
          </a:p>
          <a:p>
            <a:pPr marL="749808" lvl="1" indent="-457200">
              <a:buFont typeface="+mj-lt"/>
              <a:buAutoNum type="arabicPeriod"/>
            </a:pPr>
            <a:r>
              <a:rPr lang="en-US" sz="2800" dirty="0">
                <a:solidFill>
                  <a:schemeClr val="tx1"/>
                </a:solidFill>
              </a:rPr>
              <a:t>State the names of the columns you want in the result,</a:t>
            </a:r>
          </a:p>
          <a:p>
            <a:pPr marL="749808" lvl="1" indent="-457200">
              <a:buFont typeface="+mj-lt"/>
              <a:buAutoNum type="arabicPeriod"/>
            </a:pPr>
            <a:r>
              <a:rPr lang="en-US" sz="2800" dirty="0">
                <a:solidFill>
                  <a:schemeClr val="tx1"/>
                </a:solidFill>
              </a:rPr>
              <a:t>State </a:t>
            </a:r>
            <a:r>
              <a:rPr lang="en-US" sz="2800" dirty="0">
                <a:solidFill>
                  <a:srgbClr val="FF0000"/>
                </a:solidFill>
              </a:rPr>
              <a:t>FROM</a:t>
            </a:r>
            <a:r>
              <a:rPr lang="en-US" sz="2800" dirty="0"/>
              <a:t> </a:t>
            </a:r>
            <a:r>
              <a:rPr lang="en-US" sz="2800" dirty="0">
                <a:solidFill>
                  <a:schemeClr val="tx1"/>
                </a:solidFill>
              </a:rPr>
              <a:t>which table to get the data,</a:t>
            </a:r>
          </a:p>
          <a:p>
            <a:pPr marL="749808" lvl="1" indent="-457200">
              <a:buFont typeface="+mj-lt"/>
              <a:buAutoNum type="arabicPeriod"/>
            </a:pPr>
            <a:r>
              <a:rPr lang="en-US" sz="2800" dirty="0">
                <a:solidFill>
                  <a:schemeClr val="tx1"/>
                </a:solidFill>
              </a:rPr>
              <a:t>Followed by conditions.</a:t>
            </a:r>
          </a:p>
          <a:p>
            <a:pPr marL="806958" lvl="1" indent="-514350">
              <a:buFont typeface="+mj-lt"/>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pic>
        <p:nvPicPr>
          <p:cNvPr id="10" name="Picture 9">
            <a:extLst>
              <a:ext uri="{FF2B5EF4-FFF2-40B4-BE49-F238E27FC236}">
                <a16:creationId xmlns:a16="http://schemas.microsoft.com/office/drawing/2014/main" id="{E2DA89A4-2A3F-4A5C-A19B-1E175EEA37D4}"/>
              </a:ext>
            </a:extLst>
          </p:cNvPr>
          <p:cNvPicPr>
            <a:picLocks noChangeAspect="1"/>
          </p:cNvPicPr>
          <p:nvPr/>
        </p:nvPicPr>
        <p:blipFill>
          <a:blip r:embed="rId7"/>
          <a:stretch>
            <a:fillRect/>
          </a:stretch>
        </p:blipFill>
        <p:spPr>
          <a:xfrm>
            <a:off x="5873491" y="4473330"/>
            <a:ext cx="5282189" cy="1653268"/>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9B9E1FA3-C76D-407F-963A-3B402B0FD804}"/>
              </a:ext>
            </a:extLst>
          </p:cNvPr>
          <p:cNvSpPr txBox="1"/>
          <p:nvPr/>
        </p:nvSpPr>
        <p:spPr>
          <a:xfrm>
            <a:off x="1551257" y="4649270"/>
            <a:ext cx="4322234" cy="1477328"/>
          </a:xfrm>
          <a:prstGeom prst="rect">
            <a:avLst/>
          </a:prstGeom>
          <a:noFill/>
        </p:spPr>
        <p:txBody>
          <a:bodyPr wrap="square">
            <a:spAutoFit/>
          </a:bodyPr>
          <a:lstStyle/>
          <a:p>
            <a:pPr algn="r"/>
            <a:r>
              <a:rPr lang="en-US" sz="1800" dirty="0"/>
              <a:t>This query returns the </a:t>
            </a:r>
            <a:r>
              <a:rPr lang="en-US" sz="1800" dirty="0" err="1"/>
              <a:t>TerritoryID</a:t>
            </a:r>
            <a:r>
              <a:rPr lang="en-US" sz="1800" dirty="0"/>
              <a:t> and Name columns from the </a:t>
            </a:r>
            <a:r>
              <a:rPr lang="en-US" sz="1800" dirty="0" err="1"/>
              <a:t>Sales.SalesDirectory</a:t>
            </a:r>
            <a:r>
              <a:rPr lang="en-US" sz="1800" dirty="0"/>
              <a:t> table and orders the result by </a:t>
            </a:r>
            <a:r>
              <a:rPr lang="en-US" sz="1800" dirty="0" err="1"/>
              <a:t>TerritoryID</a:t>
            </a:r>
            <a:r>
              <a:rPr lang="en-US" sz="1800" dirty="0"/>
              <a:t>. Default order is ascending.</a:t>
            </a:r>
            <a:endParaRPr lang="en-US" dirty="0"/>
          </a:p>
        </p:txBody>
      </p:sp>
    </p:spTree>
    <p:extLst>
      <p:ext uri="{BB962C8B-B14F-4D97-AF65-F5344CB8AC3E}">
        <p14:creationId xmlns:p14="http://schemas.microsoft.com/office/powerpoint/2010/main" val="1491521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2261</Words>
  <Application>Microsoft Office PowerPoint</Application>
  <PresentationFormat>Widescreen</PresentationFormat>
  <Paragraphs>177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Bookman Old Style</vt:lpstr>
      <vt:lpstr>Calibri</vt:lpstr>
      <vt:lpstr>Franklin Gothic Book</vt:lpstr>
      <vt:lpstr>1_RetrospectVTI</vt:lpstr>
      <vt:lpstr>Relational Database Management System, DML</vt:lpstr>
      <vt:lpstr>Software used to maintain relational databases is a Relational Database Management System (RDBMS). Many relational database systems use Structured Query Language (SQL) for querying and maintaining the database.</vt:lpstr>
      <vt:lpstr>(RDBMS) Relational Database Management System – History https://en.wikipedia.org/wiki/Relational_database</vt:lpstr>
      <vt:lpstr>SQL (Structured Query Language) https://en.wikipedia.org/wiki/SQL</vt:lpstr>
      <vt:lpstr> Microsoft and T-SQL  https://docs.microsoft.com/en-us/sql/t-sql/language-reference?view=sql-server-ver15#tools-that-use-t-sql</vt:lpstr>
      <vt:lpstr>PowerPoint Presentation</vt:lpstr>
      <vt:lpstr>Data Manipulation Language (DML) https://docs.microsoft.com/en-us/sql/t-sql/statements/statements?view=sql-server-ver15#data-manipulation-language</vt:lpstr>
      <vt:lpstr>SQL - SELECT, FROM, WHERE https://docs.microsoft.com/en-us/sql/t-sql/queries/select-transact-sql?view=sql-server-ver15#logical-processing-order-of-the-select-statement</vt:lpstr>
      <vt:lpstr>SQL – Queries https://www.ibm.com/support/knowledgecenter/SSGU8G_12.1.0/com.ibm.dbdk.doc/ids_dbdk_028.htm</vt:lpstr>
      <vt:lpstr>SQL - Queries</vt:lpstr>
      <vt:lpstr>Query Examples</vt:lpstr>
      <vt:lpstr>Query Examples –  Aggregate Functions</vt:lpstr>
      <vt:lpstr>Query Examples –  Aggregate Functions</vt:lpstr>
      <vt:lpstr>SQL – UPDATE a table https://docs.microsoft.com/en-us/sql/t-sql/queries/update-transact-sql?view=sql-server-ver15 https://docs.microsoft.com/en-us/sql/t-sql/queries/update-transact-sql?view=sql-server-ver15#a-using-a-simple-update-statement</vt:lpstr>
      <vt:lpstr>SQL – INSERT into a table https://docs.microsoft.com/en-us/sql/t-sql/statements/insert-transact-sql?view=sql-server-ver15#BasicSyntax https://docs.microsoft.com/en-us/sql/t-sql/statements/insert-transact-sql?view=sql-server-ver15#BasicSyntax</vt:lpstr>
      <vt:lpstr>SQL – DELETE from a table https://docs.microsoft.com/en-us/sql/t-sql/statements/delete-transact-sql?view=sql-server-ver15 https://docs.microsoft.com/en-us/sql/t-sql/statements/delete-transact-sql?view=sql-server-ver15#BasicSyntax</vt:lpstr>
      <vt:lpstr>ROW_NUMBER https://docs.microsoft.com/en-us/sql/t-sql/functions/row-number-transact-sql?view=sql-server-ver15</vt:lpstr>
      <vt:lpstr>CASE Statements https://www.w3schools.com/sql/sql_case.asp</vt:lpstr>
      <vt:lpstr>IN(), NOT IN()</vt:lpstr>
      <vt:lpstr>Between</vt:lpstr>
      <vt:lpstr>LIKE</vt:lpstr>
      <vt:lpstr>Ordering Data</vt:lpstr>
      <vt:lpstr>Distinct</vt:lpstr>
      <vt:lpstr>LIMIT and OFFSET</vt:lpstr>
      <vt:lpstr>Aliases</vt:lpstr>
      <vt:lpstr>EXTRACT()</vt:lpstr>
      <vt:lpstr>AGE()</vt:lpstr>
      <vt:lpstr>ROUND()</vt:lpstr>
      <vt:lpstr>Math functions</vt:lpstr>
      <vt:lpstr>String functions https://www.postgresql.org/docs/current/functions-string.html</vt:lpstr>
      <vt:lpstr>COALESCE()</vt:lpstr>
      <vt:lpstr>CAST()</vt:lpstr>
      <vt:lpstr>NULLIF()</vt:lpstr>
      <vt:lpstr>Chinook DB Seeder Code https://raw.githubusercontent.com/2002-feb24-net/trainer-code/master/2-sql/Chinook_SqlServer.sql</vt:lpstr>
      <vt:lpstr>DML Activity</vt:lpstr>
      <vt:lpstr>DML Activity - Answers</vt:lpstr>
      <vt:lpstr>DML Activity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2020-03-15T00:01:54Z</dcterms:created>
  <dcterms:modified xsi:type="dcterms:W3CDTF">2022-05-05T15:35:54Z</dcterms:modified>
</cp:coreProperties>
</file>