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5FC2C-B66C-4A71-A571-A5F8AF481D85}" v="1" dt="2020-09-12T21:13:55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2" autoAdjust="0"/>
    <p:restoredTop sz="94660"/>
  </p:normalViewPr>
  <p:slideViewPr>
    <p:cSldViewPr snapToGrid="0">
      <p:cViewPr varScale="1">
        <p:scale>
          <a:sx n="60" d="100"/>
          <a:sy n="60" d="100"/>
        </p:scale>
        <p:origin x="2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language-reference?view=sql-server-ver1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ql-ddl-dml-tcl-dcl/" TargetMode="External"/><Relationship Id="rId2" Type="http://schemas.openxmlformats.org/officeDocument/2006/relationships/hyperlink" Target="https://www.databasestar.com/dml-ddl-tcl-command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language-elements/commit-transaction-transact-sql?view=sql-server-ver15" TargetMode="External"/><Relationship Id="rId2" Type="http://schemas.openxmlformats.org/officeDocument/2006/relationships/hyperlink" Target="https://www.geeksforgeeks.org/sql-ddl-dml-tcl-dc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language-elements/commit-transaction-transact-sql?view=sql-server-ver15" TargetMode="External"/><Relationship Id="rId2" Type="http://schemas.openxmlformats.org/officeDocument/2006/relationships/hyperlink" Target="https://www.geeksforgeeks.org/sql-ddl-dml-tcl-dc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language-elements/save-transaction-transact-sql?view=sql-server-ver15" TargetMode="External"/><Relationship Id="rId2" Type="http://schemas.openxmlformats.org/officeDocument/2006/relationships/hyperlink" Target="https://www.geeksforgeeks.org/sql-ddl-dml-tcl-dc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Transaction Control Language (TCS)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0678" y="34669"/>
            <a:ext cx="8337146" cy="4953000"/>
          </a:xfrm>
        </p:spPr>
        <p:txBody>
          <a:bodyPr anchor="ctr">
            <a:no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Software used to maintain relational databases is called a Relational Database Management System (RDBMS). </a:t>
            </a:r>
            <a:br>
              <a:rPr lang="en-US" sz="3600" i="1" dirty="0">
                <a:solidFill>
                  <a:schemeClr val="bg1"/>
                </a:solidFill>
              </a:rPr>
            </a:br>
            <a:r>
              <a:rPr lang="en-US" sz="3600" i="1" dirty="0">
                <a:solidFill>
                  <a:schemeClr val="bg1"/>
                </a:solidFill>
              </a:rPr>
              <a:t>Many relational database systems use Structured Query Language (SQL) for querying and maintaining databases.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331" y="4953000"/>
            <a:ext cx="12188952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https://docs.microsoft.com/en-us/sql/t-sql/language-reference?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7BB53-2357-41B8-A475-310132F6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778197" cy="145075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Transaction Control Language (TCL)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https://www.databasestar.com/dml-ddl-tcl-commands/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https://www.geeksforgeeks.org/sql-ddl-dml-tcl-dcl/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E0537-D606-4EFF-877F-18C590F0F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1899138"/>
            <a:ext cx="4503584" cy="450166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Transaction Control Language commands are used to manage transactions in the database. These are used to manage the changes made by DML-statements. It also allows statements to be grouped together into logical transactions.</a:t>
            </a:r>
          </a:p>
        </p:txBody>
      </p:sp>
      <p:pic>
        <p:nvPicPr>
          <p:cNvPr id="1026" name="Picture 2" descr="Transaction Control Language | Working &amp;amp; Command with Example of TCL">
            <a:extLst>
              <a:ext uri="{FF2B5EF4-FFF2-40B4-BE49-F238E27FC236}">
                <a16:creationId xmlns:a16="http://schemas.microsoft.com/office/drawing/2014/main" id="{45D986D8-BF13-46E4-A0CC-A99316A8F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342" y="2036384"/>
            <a:ext cx="3910950" cy="213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ansaction control language in sql - Computer and Internet">
            <a:extLst>
              <a:ext uri="{FF2B5EF4-FFF2-40B4-BE49-F238E27FC236}">
                <a16:creationId xmlns:a16="http://schemas.microsoft.com/office/drawing/2014/main" id="{C37E444F-3C7F-4258-8696-9FB02BCC7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342" y="4299334"/>
            <a:ext cx="3910950" cy="242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88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08D4-4A5C-4327-B687-8077AD51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Commit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https://www.geeksforgeeks.org/sql-ddl-dml-tcl-dcl/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https://docs.microsoft.com/en-us/sql/t-sql/language-elements/commit-transaction-transact-sql?view=sql-server-ver15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929A5-2E21-4799-B9DC-4186783FD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3277"/>
            <a:ext cx="10058400" cy="2785403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i="1" dirty="0">
                <a:solidFill>
                  <a:schemeClr val="tx1"/>
                </a:solidFill>
              </a:rPr>
              <a:t>Commit</a:t>
            </a:r>
            <a:r>
              <a:rPr lang="en-US" sz="2400" dirty="0">
                <a:solidFill>
                  <a:schemeClr val="tx1"/>
                </a:solidFill>
              </a:rPr>
              <a:t> command is used to permanently save any transaction into the database.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Commit</a:t>
            </a:r>
            <a:r>
              <a:rPr lang="en-US" sz="2400" dirty="0">
                <a:solidFill>
                  <a:schemeClr val="tx1"/>
                </a:solidFill>
              </a:rPr>
              <a:t> marks the end of a successful </a:t>
            </a:r>
            <a:r>
              <a:rPr lang="en-US" sz="2400" b="1" i="1" dirty="0">
                <a:solidFill>
                  <a:schemeClr val="tx1"/>
                </a:solidFill>
              </a:rPr>
              <a:t>implicit </a:t>
            </a:r>
            <a:r>
              <a:rPr lang="en-US" sz="2400" dirty="0">
                <a:solidFill>
                  <a:schemeClr val="tx1"/>
                </a:solidFill>
              </a:rPr>
              <a:t>or </a:t>
            </a:r>
            <a:r>
              <a:rPr lang="en-US" sz="2400" b="1" i="1" dirty="0">
                <a:solidFill>
                  <a:schemeClr val="tx1"/>
                </a:solidFill>
              </a:rPr>
              <a:t>explicit </a:t>
            </a:r>
            <a:r>
              <a:rPr lang="en-US" sz="2400" dirty="0">
                <a:solidFill>
                  <a:schemeClr val="tx1"/>
                </a:solidFill>
              </a:rPr>
              <a:t>transaction. If </a:t>
            </a:r>
            <a:r>
              <a:rPr lang="en-US" sz="2400" dirty="0">
                <a:solidFill>
                  <a:srgbClr val="FF0000"/>
                </a:solidFill>
              </a:rPr>
              <a:t>@@TRANCOUNT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is 1,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COMMIT TRANSACTION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makes all data modifications since the start of the transaction a permanent part of the database, it then frees the transaction's resources and decrements </a:t>
            </a:r>
            <a:r>
              <a:rPr lang="en-US" sz="2400" dirty="0">
                <a:solidFill>
                  <a:srgbClr val="FF0000"/>
                </a:solidFill>
              </a:rPr>
              <a:t>@@TRANCOUNT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to 0. When </a:t>
            </a:r>
            <a:r>
              <a:rPr lang="en-US" sz="2400" dirty="0">
                <a:solidFill>
                  <a:srgbClr val="FF0000"/>
                </a:solidFill>
              </a:rPr>
              <a:t>@@TRANCOUNT</a:t>
            </a:r>
            <a:r>
              <a:rPr lang="en-US" sz="2400" dirty="0">
                <a:solidFill>
                  <a:schemeClr val="tx1"/>
                </a:solidFill>
              </a:rPr>
              <a:t> is greater than 1,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COMMIT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TRANSACTION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decrements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@@TRANCOUNT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only by 1 and the transaction stays active.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475DB-2152-4A71-BEE3-AF6C6890EA19}"/>
              </a:ext>
            </a:extLst>
          </p:cNvPr>
          <p:cNvSpPr txBox="1"/>
          <p:nvPr/>
        </p:nvSpPr>
        <p:spPr>
          <a:xfrm>
            <a:off x="1402079" y="4738987"/>
            <a:ext cx="9448802" cy="1286022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no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COMMIT</a:t>
            </a:r>
            <a:r>
              <a:rPr lang="en-US" dirty="0">
                <a:solidFill>
                  <a:schemeClr val="bg1"/>
                </a:solidFill>
              </a:rPr>
              <a:t> [ { </a:t>
            </a:r>
            <a:r>
              <a:rPr lang="en-US" dirty="0">
                <a:solidFill>
                  <a:srgbClr val="0070C0"/>
                </a:solidFill>
              </a:rPr>
              <a:t>TRAN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>
                <a:solidFill>
                  <a:srgbClr val="0070C0"/>
                </a:solidFill>
              </a:rPr>
              <a:t>TRANSACTION</a:t>
            </a:r>
            <a:r>
              <a:rPr lang="en-US" dirty="0">
                <a:solidFill>
                  <a:schemeClr val="bg1"/>
                </a:solidFill>
              </a:rPr>
              <a:t> }  [ </a:t>
            </a:r>
            <a:r>
              <a:rPr lang="en-US" dirty="0" err="1">
                <a:solidFill>
                  <a:schemeClr val="bg1"/>
                </a:solidFill>
              </a:rPr>
              <a:t>transaction_name</a:t>
            </a:r>
            <a:r>
              <a:rPr lang="en-US" dirty="0">
                <a:solidFill>
                  <a:schemeClr val="bg1"/>
                </a:solidFill>
              </a:rPr>
              <a:t> | @tran_name_variable ] ] [ </a:t>
            </a:r>
            <a:r>
              <a:rPr lang="en-US" dirty="0">
                <a:solidFill>
                  <a:srgbClr val="0070C0"/>
                </a:solidFill>
              </a:rPr>
              <a:t>WITH</a:t>
            </a:r>
            <a:r>
              <a:rPr lang="en-US" dirty="0">
                <a:solidFill>
                  <a:schemeClr val="bg1"/>
                </a:solidFill>
              </a:rPr>
              <a:t> ( </a:t>
            </a:r>
            <a:r>
              <a:rPr lang="en-US" dirty="0">
                <a:solidFill>
                  <a:srgbClr val="0070C0"/>
                </a:solidFill>
              </a:rPr>
              <a:t>DELAYED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>
                <a:solidFill>
                  <a:srgbClr val="0070C0"/>
                </a:solidFill>
              </a:rPr>
              <a:t>DURABILITY</a:t>
            </a:r>
            <a:r>
              <a:rPr lang="en-US" dirty="0">
                <a:solidFill>
                  <a:schemeClr val="bg1"/>
                </a:solidFill>
              </a:rPr>
              <a:t> = { OFF | ON } ) ]  </a:t>
            </a:r>
          </a:p>
          <a:p>
            <a:r>
              <a:rPr lang="en-US" dirty="0">
                <a:solidFill>
                  <a:schemeClr val="bg1"/>
                </a:solidFill>
              </a:rPr>
              <a:t>[ ; ]</a:t>
            </a:r>
          </a:p>
        </p:txBody>
      </p:sp>
    </p:spTree>
    <p:extLst>
      <p:ext uri="{BB962C8B-B14F-4D97-AF65-F5344CB8AC3E}">
        <p14:creationId xmlns:p14="http://schemas.microsoft.com/office/powerpoint/2010/main" val="269004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7361-DD3B-491C-AAC2-483BF488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7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Rollback</a:t>
            </a:r>
            <a:br>
              <a:rPr kumimoji="0" lang="en-US" sz="47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</a:br>
            <a:r>
              <a:rPr kumimoji="0" 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  <a:hlinkClick r:id="rId2"/>
              </a:rPr>
              <a:t>https://www.geeksforgeeks.org/sql-ddl-dml-tcl-dcl/</a:t>
            </a:r>
            <a:br>
              <a:rPr kumimoji="0" 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</a:br>
            <a:r>
              <a:rPr kumimoji="0" 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  <a:hlinkClick r:id="rId3"/>
              </a:rPr>
              <a:t>https://docs.microsoft.com/en-us/sql/t-sql/language-elements/commit-transaction-transact-sql?view=sql-server-ver15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A0AB2-E238-48D9-8F71-80D40381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5480"/>
            <a:ext cx="10058400" cy="2516416"/>
          </a:xfrm>
        </p:spPr>
        <p:txBody>
          <a:bodyPr anchor="ctr"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200" b="1" i="1" dirty="0">
                <a:solidFill>
                  <a:schemeClr val="tx1"/>
                </a:solidFill>
              </a:rPr>
              <a:t>Rollback</a:t>
            </a:r>
            <a:r>
              <a:rPr lang="en-US" sz="2200" dirty="0">
                <a:solidFill>
                  <a:schemeClr val="tx1"/>
                </a:solidFill>
              </a:rPr>
              <a:t> restores the database to the last </a:t>
            </a:r>
            <a:r>
              <a:rPr lang="en-US" sz="2200" b="1" i="1" dirty="0">
                <a:solidFill>
                  <a:schemeClr val="tx1"/>
                </a:solidFill>
              </a:rPr>
              <a:t>committed</a:t>
            </a:r>
            <a:r>
              <a:rPr lang="en-US" sz="2200" dirty="0">
                <a:solidFill>
                  <a:schemeClr val="tx1"/>
                </a:solidFill>
              </a:rPr>
              <a:t> state. </a:t>
            </a:r>
            <a:r>
              <a:rPr lang="en-US" sz="2200" b="1" i="1" dirty="0">
                <a:solidFill>
                  <a:schemeClr val="tx1"/>
                </a:solidFill>
              </a:rPr>
              <a:t>Rollback</a:t>
            </a:r>
            <a:r>
              <a:rPr lang="en-US" sz="2200" dirty="0">
                <a:solidFill>
                  <a:schemeClr val="tx1"/>
                </a:solidFill>
              </a:rPr>
              <a:t> is also used </a:t>
            </a:r>
            <a:r>
              <a:rPr lang="en-US" sz="2200" b="1" i="1" dirty="0" err="1">
                <a:solidFill>
                  <a:schemeClr val="tx1"/>
                </a:solidFill>
              </a:rPr>
              <a:t>savepoint</a:t>
            </a:r>
            <a:r>
              <a:rPr lang="en-US" sz="2200" dirty="0">
                <a:solidFill>
                  <a:schemeClr val="tx1"/>
                </a:solidFill>
              </a:rPr>
              <a:t> to jump to a specific </a:t>
            </a:r>
            <a:r>
              <a:rPr lang="en-US" sz="2200" b="1" i="1" dirty="0" err="1">
                <a:solidFill>
                  <a:schemeClr val="tx1"/>
                </a:solidFill>
              </a:rPr>
              <a:t>savepoint</a:t>
            </a:r>
            <a:r>
              <a:rPr lang="en-US" sz="2200" dirty="0">
                <a:solidFill>
                  <a:schemeClr val="tx1"/>
                </a:solidFill>
              </a:rPr>
              <a:t> in a transaction.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i="1" dirty="0">
                <a:solidFill>
                  <a:schemeClr val="tx1"/>
                </a:solidFill>
              </a:rPr>
              <a:t>Rollback</a:t>
            </a:r>
            <a:r>
              <a:rPr lang="en-US" sz="2200" dirty="0">
                <a:solidFill>
                  <a:schemeClr val="tx1"/>
                </a:solidFill>
              </a:rPr>
              <a:t> rolls back an explicit or implicit transaction to the beginning of the transaction, or to a </a:t>
            </a:r>
            <a:r>
              <a:rPr lang="en-US" sz="2200" b="1" i="1" dirty="0" err="1">
                <a:solidFill>
                  <a:schemeClr val="tx1"/>
                </a:solidFill>
              </a:rPr>
              <a:t>savepoint</a:t>
            </a:r>
            <a:r>
              <a:rPr lang="en-US" sz="2200" dirty="0">
                <a:solidFill>
                  <a:schemeClr val="tx1"/>
                </a:solidFill>
              </a:rPr>
              <a:t> inside the transaction.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ROLLBACK TRANSACTION </a:t>
            </a:r>
            <a:r>
              <a:rPr lang="en-US" sz="2200" dirty="0">
                <a:solidFill>
                  <a:schemeClr val="tx1"/>
                </a:solidFill>
              </a:rPr>
              <a:t>erases all data modifications made from the start of the transaction or to a </a:t>
            </a:r>
            <a:r>
              <a:rPr lang="en-US" sz="2200" b="1" i="1" dirty="0" err="1">
                <a:solidFill>
                  <a:schemeClr val="tx1"/>
                </a:solidFill>
              </a:rPr>
              <a:t>Savepoint</a:t>
            </a:r>
            <a:r>
              <a:rPr lang="en-US" sz="2200" dirty="0">
                <a:solidFill>
                  <a:schemeClr val="tx1"/>
                </a:solidFill>
              </a:rPr>
              <a:t>. It also frees resources held by the transaction.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This does not include changes made to local variables or table variables. These are not erased by this statement.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0EBE2-9514-4E70-AC33-F6F2FEDD4245}"/>
              </a:ext>
            </a:extLst>
          </p:cNvPr>
          <p:cNvSpPr txBox="1"/>
          <p:nvPr/>
        </p:nvSpPr>
        <p:spPr>
          <a:xfrm>
            <a:off x="2752725" y="4534446"/>
            <a:ext cx="6686550" cy="1569660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ROLLBACK</a:t>
            </a:r>
            <a:r>
              <a:rPr lang="en-US" sz="2400" dirty="0">
                <a:solidFill>
                  <a:schemeClr val="bg1"/>
                </a:solidFill>
              </a:rPr>
              <a:t> { </a:t>
            </a:r>
            <a:r>
              <a:rPr lang="en-US" sz="2400" dirty="0">
                <a:solidFill>
                  <a:srgbClr val="0070C0"/>
                </a:solidFill>
              </a:rPr>
              <a:t>TRAN</a:t>
            </a:r>
            <a:r>
              <a:rPr lang="en-US" sz="2400" dirty="0">
                <a:solidFill>
                  <a:schemeClr val="bg1"/>
                </a:solidFill>
              </a:rPr>
              <a:t> | </a:t>
            </a:r>
            <a:r>
              <a:rPr lang="en-US" sz="2400" dirty="0">
                <a:solidFill>
                  <a:srgbClr val="0070C0"/>
                </a:solidFill>
              </a:rPr>
              <a:t>TRANSACTION</a:t>
            </a:r>
            <a:r>
              <a:rPr lang="en-US" sz="2400" dirty="0">
                <a:solidFill>
                  <a:schemeClr val="bg1"/>
                </a:solidFill>
              </a:rPr>
              <a:t> } 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[ </a:t>
            </a:r>
            <a:r>
              <a:rPr lang="en-US" sz="2400" dirty="0" err="1">
                <a:solidFill>
                  <a:schemeClr val="bg1"/>
                </a:solidFill>
              </a:rPr>
              <a:t>transaction_name</a:t>
            </a:r>
            <a:r>
              <a:rPr lang="en-US" sz="2400" dirty="0">
                <a:solidFill>
                  <a:schemeClr val="bg1"/>
                </a:solidFill>
              </a:rPr>
              <a:t> | @tran_name_variable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| </a:t>
            </a:r>
            <a:r>
              <a:rPr lang="en-US" sz="2400" dirty="0" err="1">
                <a:solidFill>
                  <a:schemeClr val="bg1"/>
                </a:solidFill>
              </a:rPr>
              <a:t>savepoint_name</a:t>
            </a:r>
            <a:r>
              <a:rPr lang="en-US" sz="2400" dirty="0">
                <a:solidFill>
                  <a:schemeClr val="bg1"/>
                </a:solidFill>
              </a:rPr>
              <a:t> | @savepoint_variable ] 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[ ; ]</a:t>
            </a:r>
          </a:p>
        </p:txBody>
      </p:sp>
    </p:spTree>
    <p:extLst>
      <p:ext uri="{BB962C8B-B14F-4D97-AF65-F5344CB8AC3E}">
        <p14:creationId xmlns:p14="http://schemas.microsoft.com/office/powerpoint/2010/main" val="133362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7361-DD3B-491C-AAC2-483BF488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47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Save</a:t>
            </a:r>
            <a:br>
              <a:rPr kumimoji="0" lang="en-US" sz="47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</a:br>
            <a:r>
              <a:rPr kumimoji="0" 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  <a:hlinkClick r:id="rId2"/>
              </a:rPr>
              <a:t>https://www.geeksforgeeks.org/sql-ddl-dml-tcl-dcl/</a:t>
            </a:r>
            <a:br>
              <a:rPr kumimoji="0" 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</a:br>
            <a:r>
              <a:rPr kumimoji="0" 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  <a:hlinkClick r:id="rId3"/>
              </a:rPr>
              <a:t>https://docs.microsoft.com/en-us/sql/t-sql/language-elements/save-transaction-transact-sql?view=sql-server-ver15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A0AB2-E238-48D9-8F71-80D40381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0219"/>
            <a:ext cx="10058400" cy="3500584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Save</a:t>
            </a:r>
            <a:r>
              <a:rPr lang="en-US" sz="1800" dirty="0">
                <a:solidFill>
                  <a:schemeClr val="tx1"/>
                </a:solidFill>
              </a:rPr>
              <a:t> is used to temporarily save a transaction so that you can </a:t>
            </a:r>
            <a:r>
              <a:rPr lang="en-US" sz="1800" dirty="0">
                <a:solidFill>
                  <a:srgbClr val="FF0000"/>
                </a:solidFill>
              </a:rPr>
              <a:t>rollback</a:t>
            </a:r>
            <a:r>
              <a:rPr lang="en-US" sz="1800" dirty="0">
                <a:solidFill>
                  <a:schemeClr val="tx1"/>
                </a:solidFill>
              </a:rPr>
              <a:t> to that point whenever necessary.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i="1" dirty="0" err="1">
                <a:solidFill>
                  <a:schemeClr val="tx1"/>
                </a:solidFill>
              </a:rPr>
              <a:t>savepoint</a:t>
            </a:r>
            <a:r>
              <a:rPr lang="en-US" sz="1800" dirty="0">
                <a:solidFill>
                  <a:schemeClr val="tx1"/>
                </a:solidFill>
              </a:rPr>
              <a:t> defines a location to which a </a:t>
            </a:r>
            <a:r>
              <a:rPr lang="en-US" sz="1800" b="1" i="1" dirty="0">
                <a:solidFill>
                  <a:schemeClr val="tx1"/>
                </a:solidFill>
              </a:rPr>
              <a:t>transaction</a:t>
            </a:r>
            <a:r>
              <a:rPr lang="en-US" sz="1800" dirty="0">
                <a:solidFill>
                  <a:schemeClr val="tx1"/>
                </a:solidFill>
              </a:rPr>
              <a:t> can return if part of the </a:t>
            </a:r>
            <a:r>
              <a:rPr lang="en-US" sz="1800" b="1" i="1" dirty="0">
                <a:solidFill>
                  <a:schemeClr val="tx1"/>
                </a:solidFill>
              </a:rPr>
              <a:t>transaction</a:t>
            </a:r>
            <a:r>
              <a:rPr lang="en-US" sz="1800" dirty="0">
                <a:solidFill>
                  <a:schemeClr val="tx1"/>
                </a:solidFill>
              </a:rPr>
              <a:t> is conditionally canceled. You can even set a </a:t>
            </a:r>
            <a:r>
              <a:rPr lang="en-US" sz="1800" b="1" i="1" dirty="0" err="1">
                <a:solidFill>
                  <a:schemeClr val="tx1"/>
                </a:solidFill>
              </a:rPr>
              <a:t>savepoint</a:t>
            </a:r>
            <a:r>
              <a:rPr lang="en-US" sz="1800" b="1" i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within a </a:t>
            </a:r>
            <a:r>
              <a:rPr lang="en-US" sz="1800" b="1" i="1" dirty="0">
                <a:solidFill>
                  <a:schemeClr val="tx1"/>
                </a:solidFill>
              </a:rPr>
              <a:t>transaction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If a </a:t>
            </a:r>
            <a:r>
              <a:rPr lang="en-US" sz="1800" b="1" i="1" dirty="0">
                <a:solidFill>
                  <a:schemeClr val="tx1"/>
                </a:solidFill>
              </a:rPr>
              <a:t>transaction</a:t>
            </a:r>
            <a:r>
              <a:rPr lang="en-US" sz="1800" dirty="0">
                <a:solidFill>
                  <a:schemeClr val="tx1"/>
                </a:solidFill>
              </a:rPr>
              <a:t> is rolled back to a </a:t>
            </a:r>
            <a:r>
              <a:rPr lang="en-US" sz="1800" b="1" i="1" dirty="0" err="1">
                <a:solidFill>
                  <a:schemeClr val="tx1"/>
                </a:solidFill>
              </a:rPr>
              <a:t>savepoint</a:t>
            </a:r>
            <a:r>
              <a:rPr lang="en-US" sz="1800" dirty="0">
                <a:solidFill>
                  <a:schemeClr val="tx1"/>
                </a:solidFill>
              </a:rPr>
              <a:t>, it must proceed to completion with more </a:t>
            </a:r>
            <a:r>
              <a:rPr lang="en-US" sz="1800" b="1" i="1" dirty="0">
                <a:solidFill>
                  <a:schemeClr val="tx1"/>
                </a:solidFill>
              </a:rPr>
              <a:t>Transact-SQL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1" i="1" dirty="0">
                <a:solidFill>
                  <a:schemeClr val="tx1"/>
                </a:solidFill>
              </a:rPr>
              <a:t>statements</a:t>
            </a:r>
            <a:r>
              <a:rPr lang="en-US" sz="1800" dirty="0">
                <a:solidFill>
                  <a:schemeClr val="tx1"/>
                </a:solidFill>
              </a:rPr>
              <a:t> if needed and a </a:t>
            </a:r>
            <a:r>
              <a:rPr lang="en-US" sz="1800" dirty="0">
                <a:solidFill>
                  <a:srgbClr val="FF0000"/>
                </a:solidFill>
              </a:rPr>
              <a:t>COMMIT TRANSACTION </a:t>
            </a:r>
            <a:r>
              <a:rPr lang="en-US" sz="1800" dirty="0">
                <a:solidFill>
                  <a:schemeClr val="tx1"/>
                </a:solidFill>
              </a:rPr>
              <a:t>statement, or it must be canceled altogether by rolling the </a:t>
            </a:r>
            <a:r>
              <a:rPr lang="en-US" sz="1800" b="1" i="1" dirty="0">
                <a:solidFill>
                  <a:schemeClr val="tx1"/>
                </a:solidFill>
              </a:rPr>
              <a:t>transaction</a:t>
            </a:r>
            <a:r>
              <a:rPr lang="en-US" sz="1800" dirty="0">
                <a:solidFill>
                  <a:schemeClr val="tx1"/>
                </a:solidFill>
              </a:rPr>
              <a:t> back to its beginning.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To cancel an entire </a:t>
            </a:r>
            <a:r>
              <a:rPr lang="en-US" sz="1800" b="1" i="1" dirty="0">
                <a:solidFill>
                  <a:schemeClr val="tx1"/>
                </a:solidFill>
              </a:rPr>
              <a:t>transaction</a:t>
            </a:r>
            <a:r>
              <a:rPr lang="en-US" sz="1800" dirty="0">
                <a:solidFill>
                  <a:schemeClr val="tx1"/>
                </a:solidFill>
              </a:rPr>
              <a:t>, use </a:t>
            </a:r>
            <a:r>
              <a:rPr lang="en-US" sz="1800" dirty="0">
                <a:solidFill>
                  <a:srgbClr val="FF0000"/>
                </a:solidFill>
              </a:rPr>
              <a:t>ROLLBACK TRANSACTION </a:t>
            </a:r>
            <a:r>
              <a:rPr lang="en-US" sz="1800" dirty="0" err="1">
                <a:solidFill>
                  <a:srgbClr val="FF0000"/>
                </a:solidFill>
              </a:rPr>
              <a:t>transaction_name</a:t>
            </a:r>
            <a:r>
              <a:rPr lang="en-US" sz="1800" dirty="0">
                <a:solidFill>
                  <a:schemeClr val="tx1"/>
                </a:solidFill>
              </a:rPr>
              <a:t> to undo all the </a:t>
            </a:r>
            <a:r>
              <a:rPr lang="en-US" sz="1800" b="1" i="1" dirty="0">
                <a:solidFill>
                  <a:schemeClr val="tx1"/>
                </a:solidFill>
              </a:rPr>
              <a:t>statements</a:t>
            </a:r>
            <a:r>
              <a:rPr lang="en-US" sz="1800" dirty="0">
                <a:solidFill>
                  <a:schemeClr val="tx1"/>
                </a:solidFill>
              </a:rPr>
              <a:t> or </a:t>
            </a:r>
            <a:r>
              <a:rPr lang="en-US" sz="1800" b="1" i="1" dirty="0">
                <a:solidFill>
                  <a:schemeClr val="tx1"/>
                </a:solidFill>
              </a:rPr>
              <a:t>procedures</a:t>
            </a:r>
            <a:r>
              <a:rPr lang="en-US" sz="1800" dirty="0">
                <a:solidFill>
                  <a:schemeClr val="tx1"/>
                </a:solidFill>
              </a:rPr>
              <a:t> of the </a:t>
            </a:r>
            <a:r>
              <a:rPr lang="en-US" sz="1800" b="1" i="1" dirty="0">
                <a:solidFill>
                  <a:schemeClr val="tx1"/>
                </a:solidFill>
              </a:rPr>
              <a:t>transaction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Duplicate </a:t>
            </a:r>
            <a:r>
              <a:rPr lang="en-US" sz="1800" b="1" i="1" dirty="0" err="1">
                <a:solidFill>
                  <a:schemeClr val="tx1"/>
                </a:solidFill>
              </a:rPr>
              <a:t>savepoint</a:t>
            </a:r>
            <a:r>
              <a:rPr lang="en-US" sz="1800" dirty="0">
                <a:solidFill>
                  <a:schemeClr val="tx1"/>
                </a:solidFill>
              </a:rPr>
              <a:t> names are allowed in a </a:t>
            </a:r>
            <a:r>
              <a:rPr lang="en-US" sz="1800" b="1" i="1" dirty="0">
                <a:solidFill>
                  <a:schemeClr val="tx1"/>
                </a:solidFill>
              </a:rPr>
              <a:t>transaction</a:t>
            </a:r>
            <a:r>
              <a:rPr lang="en-US" sz="1800" dirty="0">
                <a:solidFill>
                  <a:schemeClr val="tx1"/>
                </a:solidFill>
              </a:rPr>
              <a:t>, but </a:t>
            </a:r>
            <a:r>
              <a:rPr lang="en-US" sz="1800" dirty="0">
                <a:solidFill>
                  <a:srgbClr val="FF0000"/>
                </a:solidFill>
              </a:rPr>
              <a:t>ROLLBACK TRANSACTION</a:t>
            </a:r>
            <a:r>
              <a:rPr lang="en-US" sz="1800" dirty="0">
                <a:solidFill>
                  <a:schemeClr val="tx1"/>
                </a:solidFill>
              </a:rPr>
              <a:t> will only roll the </a:t>
            </a:r>
            <a:r>
              <a:rPr lang="en-US" sz="1800" b="1" i="1" dirty="0">
                <a:solidFill>
                  <a:schemeClr val="tx1"/>
                </a:solidFill>
              </a:rPr>
              <a:t>transaction</a:t>
            </a:r>
            <a:r>
              <a:rPr lang="en-US" sz="1800" dirty="0">
                <a:solidFill>
                  <a:schemeClr val="tx1"/>
                </a:solidFill>
              </a:rPr>
              <a:t> back to the most recent </a:t>
            </a:r>
            <a:r>
              <a:rPr lang="en-US" sz="1800" dirty="0">
                <a:solidFill>
                  <a:srgbClr val="FF0000"/>
                </a:solidFill>
              </a:rPr>
              <a:t>SAVE TRANSACTION </a:t>
            </a:r>
            <a:r>
              <a:rPr lang="en-US" sz="1800" dirty="0">
                <a:solidFill>
                  <a:schemeClr val="tx1"/>
                </a:solidFill>
              </a:rPr>
              <a:t>with that name.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33F9FB-7BE9-4030-84E8-A6407A9C2349}"/>
              </a:ext>
            </a:extLst>
          </p:cNvPr>
          <p:cNvSpPr txBox="1"/>
          <p:nvPr/>
        </p:nvSpPr>
        <p:spPr>
          <a:xfrm>
            <a:off x="1291590" y="5410803"/>
            <a:ext cx="9669780" cy="830997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SAVE</a:t>
            </a:r>
            <a:r>
              <a:rPr lang="en-US" sz="2400" dirty="0">
                <a:solidFill>
                  <a:schemeClr val="bg1"/>
                </a:solidFill>
              </a:rPr>
              <a:t> { </a:t>
            </a:r>
            <a:r>
              <a:rPr lang="en-US" sz="2400" dirty="0">
                <a:solidFill>
                  <a:srgbClr val="0070C0"/>
                </a:solidFill>
              </a:rPr>
              <a:t>TRAN</a:t>
            </a:r>
            <a:r>
              <a:rPr lang="en-US" sz="2400" dirty="0">
                <a:solidFill>
                  <a:schemeClr val="bg1"/>
                </a:solidFill>
              </a:rPr>
              <a:t> | </a:t>
            </a:r>
            <a:r>
              <a:rPr lang="en-US" sz="2400" dirty="0">
                <a:solidFill>
                  <a:srgbClr val="0070C0"/>
                </a:solidFill>
              </a:rPr>
              <a:t>TRANSACTION</a:t>
            </a:r>
            <a:r>
              <a:rPr lang="en-US" sz="2400" dirty="0">
                <a:solidFill>
                  <a:schemeClr val="bg1"/>
                </a:solidFill>
              </a:rPr>
              <a:t> } { </a:t>
            </a:r>
            <a:r>
              <a:rPr lang="en-US" sz="2400" dirty="0" err="1">
                <a:solidFill>
                  <a:schemeClr val="bg1"/>
                </a:solidFill>
              </a:rPr>
              <a:t>savepoint_name</a:t>
            </a:r>
            <a:r>
              <a:rPr lang="en-US" sz="2400" dirty="0">
                <a:solidFill>
                  <a:schemeClr val="bg1"/>
                </a:solidFill>
              </a:rPr>
              <a:t> | @savepoint_variable }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[ ; ]</a:t>
            </a:r>
          </a:p>
        </p:txBody>
      </p:sp>
    </p:spTree>
    <p:extLst>
      <p:ext uri="{BB962C8B-B14F-4D97-AF65-F5344CB8AC3E}">
        <p14:creationId xmlns:p14="http://schemas.microsoft.com/office/powerpoint/2010/main" val="173501160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{BC500921-80C8-4ECC-87E5-7142FC3E7599}tf56160789</Template>
  <TotalTime>0</TotalTime>
  <Words>636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1_RetrospectVTI</vt:lpstr>
      <vt:lpstr>Transaction Control Language (TCS)</vt:lpstr>
      <vt:lpstr>Software used to maintain relational databases is called a Relational Database Management System (RDBMS).  Many relational database systems use Structured Query Language (SQL) for querying and maintaining databases.</vt:lpstr>
      <vt:lpstr>Transaction Control Language (TCL)  https://www.databasestar.com/dml-ddl-tcl-commands/ https://www.geeksforgeeks.org/sql-ddl-dml-tcl-dcl/</vt:lpstr>
      <vt:lpstr>Commit https://www.geeksforgeeks.org/sql-ddl-dml-tcl-dcl/ https://docs.microsoft.com/en-us/sql/t-sql/language-elements/commit-transaction-transact-sql?view=sql-server-ver15</vt:lpstr>
      <vt:lpstr>Rollback https://www.geeksforgeeks.org/sql-ddl-dml-tcl-dcl/ https://docs.microsoft.com/en-us/sql/t-sql/language-elements/commit-transaction-transact-sql?view=sql-server-ver15</vt:lpstr>
      <vt:lpstr>Save https://www.geeksforgeeks.org/sql-ddl-dml-tcl-dcl/ https://docs.microsoft.com/en-us/sql/t-sql/language-elements/save-transaction-transact-sql?view=sql-server-ver15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2020-03-15T00:01:54Z</dcterms:created>
  <dcterms:modified xsi:type="dcterms:W3CDTF">2022-03-18T15:56:24Z</dcterms:modified>
</cp:coreProperties>
</file>