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84" r:id="rId4"/>
    <p:sldId id="279" r:id="rId5"/>
    <p:sldId id="285" r:id="rId6"/>
    <p:sldId id="283" r:id="rId7"/>
    <p:sldId id="286" r:id="rId8"/>
    <p:sldId id="280" r:id="rId9"/>
    <p:sldId id="287" r:id="rId10"/>
    <p:sldId id="265" r:id="rId11"/>
    <p:sldId id="288" r:id="rId12"/>
    <p:sldId id="291" r:id="rId13"/>
    <p:sldId id="267" r:id="rId14"/>
    <p:sldId id="289" r:id="rId15"/>
    <p:sldId id="269" r:id="rId16"/>
    <p:sldId id="2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D9C72D-846C-4959-BCE2-E0FBEF13C953}" v="22" dt="2020-09-12T21:21:09.9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84" autoAdjust="0"/>
    <p:restoredTop sz="94660"/>
  </p:normalViewPr>
  <p:slideViewPr>
    <p:cSldViewPr snapToGrid="0">
      <p:cViewPr varScale="1">
        <p:scale>
          <a:sx n="59" d="100"/>
          <a:sy n="59" d="100"/>
        </p:scale>
        <p:origin x="29" y="2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5/5/2022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5/5/2022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w3schools.com/sql/sql_union.as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w3schools.com/sql/sql_union.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difference-between-join-and-union-in-sql/#:~:text=UNION%20in%20SQL%20is%20used,results%20into%20new%20distinct%20rows.&amp;text=JOIN%20combines%20data%20from%20many,a%20matched%20condition%20between%20them.&amp;text=It%20combines%20data%20into%20new%20colum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sql/t-sql/language-elements/set-operators-except-and-intersect-transact-sql?view=sql-server-ver1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sql/t-sql/language-elements/set-operators-except-and-intersect-transact-sql?view=sql-server-ver1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en-us/sql/relational-databases/performance/subqueries?view=sql-server-ver1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microsoft.com/en-us/sql/relational-databases/performance/subqueries?view=sql-server-ver1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Join_(SQ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docs.microsoft.com/en-us/sql/relational-databases/performance/joins?view=sql-server-ver15#fundamenta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sql/relational-databases/performance/joins?view=sql-server-ver15#fundamental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w3schools.com/sql/sql_join_full.asp" TargetMode="External"/><Relationship Id="rId2" Type="http://schemas.openxmlformats.org/officeDocument/2006/relationships/hyperlink" Target="https://docs.microsoft.com/en-us/sql/relational-databases/performance/joins?view=sql-server-ver15#fundamental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w3schools.com/sql/sql_join_left.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w3schools.com/sql/sql_join_self.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w3resource.com/sql/joins/cross-join.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600" spc="-300" dirty="0">
                <a:solidFill>
                  <a:schemeClr val="tx1"/>
                </a:solidFill>
              </a:rPr>
              <a:t>JOIN, UNION and Subqueries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a:latin typeface="+mj-lt"/>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F946-6FB5-44B1-A041-0E616630208A}"/>
              </a:ext>
            </a:extLst>
          </p:cNvPr>
          <p:cNvSpPr>
            <a:spLocks noGrp="1"/>
          </p:cNvSpPr>
          <p:nvPr>
            <p:ph type="title"/>
          </p:nvPr>
        </p:nvSpPr>
        <p:spPr>
          <a:xfrm>
            <a:off x="1097280" y="286603"/>
            <a:ext cx="6020860" cy="1450757"/>
          </a:xfrm>
        </p:spPr>
        <p:txBody>
          <a:bodyPr>
            <a:normAutofit/>
          </a:bodyPr>
          <a:lstStyle/>
          <a:p>
            <a:r>
              <a:rPr lang="en-US" dirty="0">
                <a:solidFill>
                  <a:schemeClr val="tx1"/>
                </a:solidFill>
              </a:rPr>
              <a:t>SQL UNION</a:t>
            </a:r>
            <a:br>
              <a:rPr lang="en-US" dirty="0"/>
            </a:br>
            <a:r>
              <a:rPr lang="en-US" sz="1400" dirty="0">
                <a:hlinkClick r:id="rId2"/>
              </a:rPr>
              <a:t>w3schools.com/</a:t>
            </a:r>
            <a:r>
              <a:rPr lang="en-US" sz="1400" dirty="0" err="1">
                <a:hlinkClick r:id="rId2"/>
              </a:rPr>
              <a:t>sql</a:t>
            </a:r>
            <a:r>
              <a:rPr lang="en-US" sz="1400" dirty="0">
                <a:hlinkClick r:id="rId2"/>
              </a:rPr>
              <a:t>/sql_union.asp</a:t>
            </a:r>
            <a:endParaRPr lang="en-US" sz="1400" dirty="0"/>
          </a:p>
        </p:txBody>
      </p:sp>
      <p:sp>
        <p:nvSpPr>
          <p:cNvPr id="3" name="Content Placeholder 2">
            <a:extLst>
              <a:ext uri="{FF2B5EF4-FFF2-40B4-BE49-F238E27FC236}">
                <a16:creationId xmlns:a16="http://schemas.microsoft.com/office/drawing/2014/main" id="{D201EC6D-E26C-486F-8FFA-928FDF648F36}"/>
              </a:ext>
            </a:extLst>
          </p:cNvPr>
          <p:cNvSpPr>
            <a:spLocks noGrp="1"/>
          </p:cNvSpPr>
          <p:nvPr>
            <p:ph idx="1"/>
          </p:nvPr>
        </p:nvSpPr>
        <p:spPr>
          <a:xfrm>
            <a:off x="1125681" y="2054937"/>
            <a:ext cx="6997779" cy="2123658"/>
          </a:xfrm>
        </p:spPr>
        <p:txBody>
          <a:bodyPr anchor="ctr">
            <a:normAutofit lnSpcReduction="10000"/>
          </a:bodyPr>
          <a:lstStyle/>
          <a:p>
            <a:r>
              <a:rPr lang="en-US" dirty="0">
                <a:solidFill>
                  <a:schemeClr val="tx1"/>
                </a:solidFill>
              </a:rPr>
              <a:t>The </a:t>
            </a:r>
            <a:r>
              <a:rPr lang="en-US" b="1" i="1" dirty="0">
                <a:solidFill>
                  <a:schemeClr val="tx1"/>
                </a:solidFill>
              </a:rPr>
              <a:t>UNION</a:t>
            </a:r>
            <a:r>
              <a:rPr lang="en-US" dirty="0">
                <a:solidFill>
                  <a:schemeClr val="tx1"/>
                </a:solidFill>
              </a:rPr>
              <a:t> operator is used to combine the unique result-set of two or more </a:t>
            </a:r>
            <a:r>
              <a:rPr lang="en-US" b="1" i="1" dirty="0">
                <a:solidFill>
                  <a:schemeClr val="tx1"/>
                </a:solidFill>
              </a:rPr>
              <a:t>SELECT</a:t>
            </a:r>
            <a:r>
              <a:rPr lang="en-US" dirty="0">
                <a:solidFill>
                  <a:schemeClr val="tx1"/>
                </a:solidFill>
              </a:rPr>
              <a:t> statements.</a:t>
            </a:r>
          </a:p>
          <a:p>
            <a:pPr lvl="1">
              <a:buFont typeface="Arial" panose="020B0604020202020204" pitchFamily="34" charset="0"/>
              <a:buChar char="•"/>
            </a:pPr>
            <a:r>
              <a:rPr lang="en-US" dirty="0">
                <a:solidFill>
                  <a:schemeClr val="tx1"/>
                </a:solidFill>
              </a:rPr>
              <a:t>Each </a:t>
            </a:r>
            <a:r>
              <a:rPr lang="en-US" b="1" i="1" dirty="0">
                <a:solidFill>
                  <a:schemeClr val="tx1"/>
                </a:solidFill>
              </a:rPr>
              <a:t>SELECT</a:t>
            </a:r>
            <a:r>
              <a:rPr lang="en-US" dirty="0">
                <a:solidFill>
                  <a:schemeClr val="tx1"/>
                </a:solidFill>
              </a:rPr>
              <a:t> statement within </a:t>
            </a:r>
            <a:r>
              <a:rPr lang="en-US" b="1" i="1" dirty="0">
                <a:solidFill>
                  <a:schemeClr val="tx1"/>
                </a:solidFill>
              </a:rPr>
              <a:t>UNION</a:t>
            </a:r>
            <a:r>
              <a:rPr lang="en-US" dirty="0">
                <a:solidFill>
                  <a:schemeClr val="tx1"/>
                </a:solidFill>
              </a:rPr>
              <a:t> </a:t>
            </a:r>
            <a:r>
              <a:rPr lang="en-US" u="sng" dirty="0">
                <a:solidFill>
                  <a:schemeClr val="tx1"/>
                </a:solidFill>
              </a:rPr>
              <a:t>must</a:t>
            </a:r>
            <a:r>
              <a:rPr lang="en-US" dirty="0">
                <a:solidFill>
                  <a:schemeClr val="tx1"/>
                </a:solidFill>
              </a:rPr>
              <a:t> have the same number of columns.</a:t>
            </a:r>
          </a:p>
          <a:p>
            <a:pPr lvl="1">
              <a:buFont typeface="Arial" panose="020B0604020202020204" pitchFamily="34" charset="0"/>
              <a:buChar char="•"/>
            </a:pPr>
            <a:r>
              <a:rPr lang="en-US" dirty="0">
                <a:solidFill>
                  <a:schemeClr val="tx1"/>
                </a:solidFill>
              </a:rPr>
              <a:t>The columns must have similar data types.</a:t>
            </a:r>
          </a:p>
          <a:p>
            <a:pPr lvl="1">
              <a:buFont typeface="Arial" panose="020B0604020202020204" pitchFamily="34" charset="0"/>
              <a:buChar char="•"/>
            </a:pPr>
            <a:r>
              <a:rPr lang="en-US" dirty="0">
                <a:solidFill>
                  <a:schemeClr val="tx1"/>
                </a:solidFill>
              </a:rPr>
              <a:t>The columns in each </a:t>
            </a:r>
            <a:r>
              <a:rPr lang="en-US" b="1" i="1" dirty="0">
                <a:solidFill>
                  <a:schemeClr val="tx1"/>
                </a:solidFill>
              </a:rPr>
              <a:t>SELECT</a:t>
            </a:r>
            <a:r>
              <a:rPr lang="en-US" dirty="0">
                <a:solidFill>
                  <a:schemeClr val="tx1"/>
                </a:solidFill>
              </a:rPr>
              <a:t> statement must be in the same order.</a:t>
            </a:r>
          </a:p>
          <a:p>
            <a:pPr lvl="1">
              <a:buFont typeface="Arial" panose="020B0604020202020204" pitchFamily="34" charset="0"/>
              <a:buChar char="•"/>
            </a:pPr>
            <a:r>
              <a:rPr lang="en-US" b="1" i="1" dirty="0">
                <a:solidFill>
                  <a:schemeClr val="tx1"/>
                </a:solidFill>
                <a:effectLst/>
              </a:rPr>
              <a:t>UNION</a:t>
            </a:r>
            <a:r>
              <a:rPr lang="en-US" b="0" i="0" dirty="0">
                <a:solidFill>
                  <a:schemeClr val="tx1"/>
                </a:solidFill>
                <a:effectLst/>
              </a:rPr>
              <a:t> selects only distinct values.</a:t>
            </a:r>
            <a:endParaRPr lang="en-US" dirty="0">
              <a:solidFill>
                <a:schemeClr val="tx1"/>
              </a:solidFill>
            </a:endParaRPr>
          </a:p>
        </p:txBody>
      </p:sp>
      <p:sp>
        <p:nvSpPr>
          <p:cNvPr id="5" name="TextBox 4">
            <a:extLst>
              <a:ext uri="{FF2B5EF4-FFF2-40B4-BE49-F238E27FC236}">
                <a16:creationId xmlns:a16="http://schemas.microsoft.com/office/drawing/2014/main" id="{48E7A772-5719-405D-A38C-9A71EFF7A81A}"/>
              </a:ext>
            </a:extLst>
          </p:cNvPr>
          <p:cNvSpPr txBox="1"/>
          <p:nvPr/>
        </p:nvSpPr>
        <p:spPr>
          <a:xfrm>
            <a:off x="6687966" y="4543278"/>
            <a:ext cx="4378353" cy="1754326"/>
          </a:xfrm>
          <a:prstGeom prst="rect">
            <a:avLst/>
          </a:prstGeom>
          <a:solidFill>
            <a:schemeClr val="tx1"/>
          </a:solidFill>
          <a:ln w="25400">
            <a:solidFill>
              <a:schemeClr val="accent2"/>
            </a:solidFill>
          </a:ln>
        </p:spPr>
        <p:txBody>
          <a:bodyPr wrap="square" anchor="ctr">
            <a:spAutoFit/>
          </a:bodyPr>
          <a:lstStyle/>
          <a:p>
            <a:r>
              <a:rPr lang="en-US" b="0" i="0" dirty="0">
                <a:solidFill>
                  <a:srgbClr val="00B050"/>
                </a:solidFill>
                <a:effectLst/>
                <a:latin typeface="Arial Nova" panose="020B0504020202020204" pitchFamily="34" charset="0"/>
              </a:rPr>
              <a:t>SELECT City, Country FROM Customers</a:t>
            </a:r>
            <a:br>
              <a:rPr lang="en-US" dirty="0">
                <a:solidFill>
                  <a:srgbClr val="00B050"/>
                </a:solidFill>
                <a:latin typeface="Arial Nova" panose="020B0504020202020204" pitchFamily="34" charset="0"/>
              </a:rPr>
            </a:br>
            <a:r>
              <a:rPr lang="en-US" b="0" i="0" dirty="0">
                <a:solidFill>
                  <a:srgbClr val="00B050"/>
                </a:solidFill>
                <a:effectLst/>
                <a:latin typeface="Arial Nova" panose="020B0504020202020204" pitchFamily="34" charset="0"/>
              </a:rPr>
              <a:t>WHERE Country='Germany'</a:t>
            </a:r>
            <a:br>
              <a:rPr lang="en-US" dirty="0">
                <a:solidFill>
                  <a:srgbClr val="92D050"/>
                </a:solidFill>
                <a:latin typeface="Arial Nova" panose="020B0504020202020204" pitchFamily="34" charset="0"/>
              </a:rPr>
            </a:br>
            <a:r>
              <a:rPr lang="en-US" b="0" i="0" dirty="0">
                <a:effectLst/>
                <a:highlight>
                  <a:srgbClr val="FFFF00"/>
                </a:highlight>
                <a:latin typeface="Arial Nova" panose="020B0504020202020204" pitchFamily="34" charset="0"/>
              </a:rPr>
              <a:t>UNION</a:t>
            </a:r>
            <a:br>
              <a:rPr lang="en-US" dirty="0">
                <a:solidFill>
                  <a:schemeClr val="bg1"/>
                </a:solidFill>
                <a:latin typeface="Arial Nova" panose="020B0504020202020204" pitchFamily="34" charset="0"/>
              </a:rPr>
            </a:br>
            <a:r>
              <a:rPr lang="en-US" b="0" i="0" dirty="0">
                <a:solidFill>
                  <a:schemeClr val="accent2"/>
                </a:solidFill>
                <a:effectLst/>
                <a:latin typeface="Arial Nova" panose="020B0504020202020204" pitchFamily="34" charset="0"/>
              </a:rPr>
              <a:t>SELECT City, Country FROM Suppliers</a:t>
            </a:r>
            <a:br>
              <a:rPr lang="en-US" dirty="0">
                <a:solidFill>
                  <a:schemeClr val="accent2"/>
                </a:solidFill>
                <a:latin typeface="Arial Nova" panose="020B0504020202020204" pitchFamily="34" charset="0"/>
              </a:rPr>
            </a:br>
            <a:r>
              <a:rPr lang="en-US" b="0" i="0" dirty="0">
                <a:solidFill>
                  <a:schemeClr val="accent2"/>
                </a:solidFill>
                <a:effectLst/>
                <a:latin typeface="Arial Nova" panose="020B0504020202020204" pitchFamily="34" charset="0"/>
              </a:rPr>
              <a:t>WHERE Country='Germany'</a:t>
            </a:r>
            <a:br>
              <a:rPr lang="en-US" dirty="0">
                <a:solidFill>
                  <a:schemeClr val="bg1"/>
                </a:solidFill>
                <a:latin typeface="Arial Nova" panose="020B0504020202020204" pitchFamily="34" charset="0"/>
              </a:rPr>
            </a:br>
            <a:r>
              <a:rPr lang="en-US" b="0" i="0" dirty="0">
                <a:solidFill>
                  <a:srgbClr val="FF0000"/>
                </a:solidFill>
                <a:effectLst/>
                <a:latin typeface="Arial Nova" panose="020B0504020202020204" pitchFamily="34" charset="0"/>
              </a:rPr>
              <a:t>ORDER BY City;</a:t>
            </a:r>
            <a:endParaRPr lang="en-US" dirty="0">
              <a:solidFill>
                <a:srgbClr val="FF0000"/>
              </a:solidFill>
              <a:latin typeface="Arial Nova" panose="020B0504020202020204" pitchFamily="34" charset="0"/>
            </a:endParaRPr>
          </a:p>
        </p:txBody>
      </p:sp>
      <p:sp>
        <p:nvSpPr>
          <p:cNvPr id="6" name="Flowchart: Connector 5">
            <a:extLst>
              <a:ext uri="{FF2B5EF4-FFF2-40B4-BE49-F238E27FC236}">
                <a16:creationId xmlns:a16="http://schemas.microsoft.com/office/drawing/2014/main" id="{488EAE22-B905-4F89-A179-2C479DE66C8F}"/>
              </a:ext>
            </a:extLst>
          </p:cNvPr>
          <p:cNvSpPr/>
          <p:nvPr/>
        </p:nvSpPr>
        <p:spPr>
          <a:xfrm>
            <a:off x="8123460" y="2804995"/>
            <a:ext cx="1617921" cy="1558598"/>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Connector 6">
            <a:extLst>
              <a:ext uri="{FF2B5EF4-FFF2-40B4-BE49-F238E27FC236}">
                <a16:creationId xmlns:a16="http://schemas.microsoft.com/office/drawing/2014/main" id="{AB4BBB82-6ED9-4EBA-875F-66C5DD954F25}"/>
              </a:ext>
            </a:extLst>
          </p:cNvPr>
          <p:cNvSpPr/>
          <p:nvPr/>
        </p:nvSpPr>
        <p:spPr>
          <a:xfrm>
            <a:off x="9049723" y="2853913"/>
            <a:ext cx="1617921" cy="1558598"/>
          </a:xfrm>
          <a:prstGeom prst="flowChartConnector">
            <a:avLst/>
          </a:prstGeom>
          <a:solidFill>
            <a:srgbClr val="00B0F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50B774D-05E6-4567-B38B-8F1F54FB53FC}"/>
              </a:ext>
            </a:extLst>
          </p:cNvPr>
          <p:cNvSpPr txBox="1"/>
          <p:nvPr/>
        </p:nvSpPr>
        <p:spPr>
          <a:xfrm>
            <a:off x="8390869" y="3379651"/>
            <a:ext cx="573074" cy="369332"/>
          </a:xfrm>
          <a:prstGeom prst="rect">
            <a:avLst/>
          </a:prstGeom>
          <a:noFill/>
        </p:spPr>
        <p:txBody>
          <a:bodyPr wrap="square" rtlCol="0">
            <a:spAutoFit/>
          </a:bodyPr>
          <a:lstStyle/>
          <a:p>
            <a:r>
              <a:rPr lang="en-US" dirty="0"/>
              <a:t>E,F</a:t>
            </a:r>
          </a:p>
        </p:txBody>
      </p:sp>
      <p:sp>
        <p:nvSpPr>
          <p:cNvPr id="9" name="TextBox 8">
            <a:extLst>
              <a:ext uri="{FF2B5EF4-FFF2-40B4-BE49-F238E27FC236}">
                <a16:creationId xmlns:a16="http://schemas.microsoft.com/office/drawing/2014/main" id="{EB473EE6-9328-428D-A3BA-0E9D1DF58138}"/>
              </a:ext>
            </a:extLst>
          </p:cNvPr>
          <p:cNvSpPr txBox="1"/>
          <p:nvPr/>
        </p:nvSpPr>
        <p:spPr>
          <a:xfrm>
            <a:off x="9917975" y="3408282"/>
            <a:ext cx="573074" cy="369332"/>
          </a:xfrm>
          <a:prstGeom prst="rect">
            <a:avLst/>
          </a:prstGeom>
          <a:noFill/>
        </p:spPr>
        <p:txBody>
          <a:bodyPr wrap="square" rtlCol="0">
            <a:spAutoFit/>
          </a:bodyPr>
          <a:lstStyle/>
          <a:p>
            <a:r>
              <a:rPr lang="en-US" dirty="0"/>
              <a:t>A, C</a:t>
            </a:r>
          </a:p>
        </p:txBody>
      </p:sp>
      <p:sp>
        <p:nvSpPr>
          <p:cNvPr id="10" name="TextBox 9">
            <a:extLst>
              <a:ext uri="{FF2B5EF4-FFF2-40B4-BE49-F238E27FC236}">
                <a16:creationId xmlns:a16="http://schemas.microsoft.com/office/drawing/2014/main" id="{489CA318-1D33-4F55-AF2F-57AE13E42C7B}"/>
              </a:ext>
            </a:extLst>
          </p:cNvPr>
          <p:cNvSpPr txBox="1"/>
          <p:nvPr/>
        </p:nvSpPr>
        <p:spPr>
          <a:xfrm>
            <a:off x="9231352" y="3261128"/>
            <a:ext cx="573074" cy="646331"/>
          </a:xfrm>
          <a:prstGeom prst="rect">
            <a:avLst/>
          </a:prstGeom>
          <a:noFill/>
        </p:spPr>
        <p:txBody>
          <a:bodyPr wrap="square" rtlCol="0">
            <a:spAutoFit/>
          </a:bodyPr>
          <a:lstStyle/>
          <a:p>
            <a:r>
              <a:rPr lang="en-US" dirty="0"/>
              <a:t>B, D</a:t>
            </a:r>
          </a:p>
        </p:txBody>
      </p:sp>
      <p:sp>
        <p:nvSpPr>
          <p:cNvPr id="11" name="Flowchart: Connector 10">
            <a:extLst>
              <a:ext uri="{FF2B5EF4-FFF2-40B4-BE49-F238E27FC236}">
                <a16:creationId xmlns:a16="http://schemas.microsoft.com/office/drawing/2014/main" id="{6F9768FA-FD69-4091-8EB9-A2B2E63AAE02}"/>
              </a:ext>
            </a:extLst>
          </p:cNvPr>
          <p:cNvSpPr/>
          <p:nvPr/>
        </p:nvSpPr>
        <p:spPr>
          <a:xfrm>
            <a:off x="7436672" y="277978"/>
            <a:ext cx="1981200" cy="1879009"/>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E68E27B-79ED-4A02-96D7-ACEDB0C1F0DD}"/>
              </a:ext>
            </a:extLst>
          </p:cNvPr>
          <p:cNvSpPr txBox="1"/>
          <p:nvPr/>
        </p:nvSpPr>
        <p:spPr>
          <a:xfrm>
            <a:off x="7969196" y="894315"/>
            <a:ext cx="1120214" cy="954107"/>
          </a:xfrm>
          <a:prstGeom prst="rect">
            <a:avLst/>
          </a:prstGeom>
          <a:noFill/>
        </p:spPr>
        <p:txBody>
          <a:bodyPr wrap="square" rtlCol="0">
            <a:spAutoFit/>
          </a:bodyPr>
          <a:lstStyle/>
          <a:p>
            <a:r>
              <a:rPr lang="en-US" sz="2800" dirty="0"/>
              <a:t>B, D, E, F</a:t>
            </a:r>
          </a:p>
        </p:txBody>
      </p:sp>
      <p:sp>
        <p:nvSpPr>
          <p:cNvPr id="14" name="TextBox 13">
            <a:extLst>
              <a:ext uri="{FF2B5EF4-FFF2-40B4-BE49-F238E27FC236}">
                <a16:creationId xmlns:a16="http://schemas.microsoft.com/office/drawing/2014/main" id="{802A9DD5-FC71-4B7A-A60C-F417FBEC4FC5}"/>
              </a:ext>
            </a:extLst>
          </p:cNvPr>
          <p:cNvSpPr txBox="1"/>
          <p:nvPr/>
        </p:nvSpPr>
        <p:spPr>
          <a:xfrm>
            <a:off x="10359358" y="935823"/>
            <a:ext cx="982428" cy="954107"/>
          </a:xfrm>
          <a:prstGeom prst="rect">
            <a:avLst/>
          </a:prstGeom>
          <a:noFill/>
        </p:spPr>
        <p:txBody>
          <a:bodyPr wrap="square" rtlCol="0">
            <a:spAutoFit/>
          </a:bodyPr>
          <a:lstStyle/>
          <a:p>
            <a:r>
              <a:rPr lang="en-US" sz="2800" dirty="0"/>
              <a:t>A, B C, D</a:t>
            </a:r>
          </a:p>
        </p:txBody>
      </p:sp>
      <p:cxnSp>
        <p:nvCxnSpPr>
          <p:cNvPr id="15" name="Straight Arrow Connector 14">
            <a:extLst>
              <a:ext uri="{FF2B5EF4-FFF2-40B4-BE49-F238E27FC236}">
                <a16:creationId xmlns:a16="http://schemas.microsoft.com/office/drawing/2014/main" id="{D360D280-AC9A-4C67-AE15-EC6DE2331626}"/>
              </a:ext>
            </a:extLst>
          </p:cNvPr>
          <p:cNvCxnSpPr>
            <a:cxnSpLocks/>
            <a:stCxn id="11" idx="4"/>
            <a:endCxn id="6" idx="0"/>
          </p:cNvCxnSpPr>
          <p:nvPr/>
        </p:nvCxnSpPr>
        <p:spPr>
          <a:xfrm>
            <a:off x="8427272" y="2156987"/>
            <a:ext cx="505149" cy="64800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51215DEA-016F-4EDD-8536-E6EECD3BF96C}"/>
              </a:ext>
            </a:extLst>
          </p:cNvPr>
          <p:cNvCxnSpPr>
            <a:cxnSpLocks/>
            <a:stCxn id="12" idx="4"/>
            <a:endCxn id="7" idx="0"/>
          </p:cNvCxnSpPr>
          <p:nvPr/>
        </p:nvCxnSpPr>
        <p:spPr>
          <a:xfrm flipH="1">
            <a:off x="9858684" y="2266170"/>
            <a:ext cx="891541" cy="58774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090CBB2F-FE3A-483B-BB95-793361EF1ABA}"/>
              </a:ext>
            </a:extLst>
          </p:cNvPr>
          <p:cNvSpPr txBox="1"/>
          <p:nvPr/>
        </p:nvSpPr>
        <p:spPr>
          <a:xfrm>
            <a:off x="1125681" y="4323071"/>
            <a:ext cx="5477779" cy="2123658"/>
          </a:xfrm>
          <a:prstGeom prst="rect">
            <a:avLst/>
          </a:prstGeom>
          <a:noFill/>
        </p:spPr>
        <p:txBody>
          <a:bodyPr wrap="square" anchor="ctr">
            <a:spAutoFit/>
          </a:bodyPr>
          <a:lstStyle/>
          <a:p>
            <a:r>
              <a:rPr lang="en-US" sz="2000" dirty="0"/>
              <a:t>This example:</a:t>
            </a:r>
          </a:p>
          <a:p>
            <a:pPr marL="285750" indent="-285750">
              <a:buFont typeface="Arial" panose="020B0604020202020204" pitchFamily="34" charset="0"/>
              <a:buChar char="•"/>
            </a:pPr>
            <a:r>
              <a:rPr lang="en-US" dirty="0">
                <a:solidFill>
                  <a:srgbClr val="00B050"/>
                </a:solidFill>
              </a:rPr>
              <a:t>Creates a complete SELECT statement</a:t>
            </a:r>
          </a:p>
          <a:p>
            <a:pPr marL="285750" indent="-285750">
              <a:buFont typeface="Arial" panose="020B0604020202020204" pitchFamily="34" charset="0"/>
              <a:buChar char="•"/>
            </a:pPr>
            <a:r>
              <a:rPr lang="en-US" dirty="0">
                <a:highlight>
                  <a:srgbClr val="FFFF00"/>
                </a:highlight>
              </a:rPr>
              <a:t>Uses the UNION keyword</a:t>
            </a:r>
          </a:p>
          <a:p>
            <a:pPr marL="285750" indent="-285750">
              <a:buFont typeface="Arial" panose="020B0604020202020204" pitchFamily="34" charset="0"/>
              <a:buChar char="•"/>
            </a:pPr>
            <a:r>
              <a:rPr lang="en-US" dirty="0">
                <a:solidFill>
                  <a:schemeClr val="accent2"/>
                </a:solidFill>
              </a:rPr>
              <a:t>Creates a separate SELECT statement identical to the first but querying a different table</a:t>
            </a:r>
          </a:p>
          <a:p>
            <a:pPr marL="285750" indent="-285750">
              <a:buFont typeface="Arial" panose="020B0604020202020204" pitchFamily="34" charset="0"/>
              <a:buChar char="•"/>
            </a:pPr>
            <a:r>
              <a:rPr lang="en-US" dirty="0">
                <a:solidFill>
                  <a:srgbClr val="FF0000"/>
                </a:solidFill>
              </a:rPr>
              <a:t>Sets a constraint to order the result by City name, Ascending (default).</a:t>
            </a:r>
          </a:p>
        </p:txBody>
      </p:sp>
      <p:sp>
        <p:nvSpPr>
          <p:cNvPr id="12" name="Flowchart: Connector 11">
            <a:extLst>
              <a:ext uri="{FF2B5EF4-FFF2-40B4-BE49-F238E27FC236}">
                <a16:creationId xmlns:a16="http://schemas.microsoft.com/office/drawing/2014/main" id="{3442ABE3-ABA8-4437-B03B-4C475B25A9B9}"/>
              </a:ext>
            </a:extLst>
          </p:cNvPr>
          <p:cNvSpPr/>
          <p:nvPr/>
        </p:nvSpPr>
        <p:spPr>
          <a:xfrm>
            <a:off x="9759625" y="387161"/>
            <a:ext cx="1981200" cy="1879009"/>
          </a:xfrm>
          <a:prstGeom prst="flowChartConnector">
            <a:avLst/>
          </a:prstGeom>
          <a:solidFill>
            <a:srgbClr val="00B0F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42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F946-6FB5-44B1-A041-0E616630208A}"/>
              </a:ext>
            </a:extLst>
          </p:cNvPr>
          <p:cNvSpPr>
            <a:spLocks noGrp="1"/>
          </p:cNvSpPr>
          <p:nvPr>
            <p:ph type="title"/>
          </p:nvPr>
        </p:nvSpPr>
        <p:spPr>
          <a:xfrm>
            <a:off x="1125682" y="286603"/>
            <a:ext cx="6015348" cy="1450757"/>
          </a:xfrm>
        </p:spPr>
        <p:txBody>
          <a:bodyPr>
            <a:normAutofit/>
          </a:bodyPr>
          <a:lstStyle/>
          <a:p>
            <a:r>
              <a:rPr lang="en-US" dirty="0">
                <a:solidFill>
                  <a:schemeClr val="tx1"/>
                </a:solidFill>
              </a:rPr>
              <a:t>SQL UNION ALL</a:t>
            </a:r>
            <a:br>
              <a:rPr lang="en-US" dirty="0"/>
            </a:br>
            <a:r>
              <a:rPr lang="en-US" sz="1400" dirty="0">
                <a:hlinkClick r:id="rId2"/>
              </a:rPr>
              <a:t>w3schools.com/</a:t>
            </a:r>
            <a:r>
              <a:rPr lang="en-US" sz="1400" dirty="0" err="1">
                <a:hlinkClick r:id="rId2"/>
              </a:rPr>
              <a:t>sql</a:t>
            </a:r>
            <a:r>
              <a:rPr lang="en-US" sz="1400" dirty="0">
                <a:hlinkClick r:id="rId2"/>
              </a:rPr>
              <a:t>/sql_union.asp</a:t>
            </a:r>
            <a:endParaRPr lang="en-US" dirty="0"/>
          </a:p>
        </p:txBody>
      </p:sp>
      <p:sp>
        <p:nvSpPr>
          <p:cNvPr id="3" name="Content Placeholder 2">
            <a:extLst>
              <a:ext uri="{FF2B5EF4-FFF2-40B4-BE49-F238E27FC236}">
                <a16:creationId xmlns:a16="http://schemas.microsoft.com/office/drawing/2014/main" id="{D201EC6D-E26C-486F-8FFA-928FDF648F36}"/>
              </a:ext>
            </a:extLst>
          </p:cNvPr>
          <p:cNvSpPr>
            <a:spLocks noGrp="1"/>
          </p:cNvSpPr>
          <p:nvPr>
            <p:ph idx="1"/>
          </p:nvPr>
        </p:nvSpPr>
        <p:spPr>
          <a:xfrm>
            <a:off x="1125681" y="2054937"/>
            <a:ext cx="7115071" cy="2123658"/>
          </a:xfrm>
        </p:spPr>
        <p:txBody>
          <a:bodyPr anchor="ctr">
            <a:normAutofit lnSpcReduction="10000"/>
          </a:bodyPr>
          <a:lstStyle/>
          <a:p>
            <a:r>
              <a:rPr lang="en-US" dirty="0">
                <a:solidFill>
                  <a:schemeClr val="tx1"/>
                </a:solidFill>
              </a:rPr>
              <a:t>The </a:t>
            </a:r>
            <a:r>
              <a:rPr lang="en-US" b="1" i="1" dirty="0">
                <a:solidFill>
                  <a:schemeClr val="tx1"/>
                </a:solidFill>
              </a:rPr>
              <a:t>UNION ALL </a:t>
            </a:r>
            <a:r>
              <a:rPr lang="en-US" dirty="0">
                <a:solidFill>
                  <a:schemeClr val="tx1"/>
                </a:solidFill>
              </a:rPr>
              <a:t>operator is used to combine the full result-set, including duplicates, of two or more </a:t>
            </a:r>
            <a:r>
              <a:rPr lang="en-US" b="1" i="1" dirty="0">
                <a:solidFill>
                  <a:schemeClr val="tx1"/>
                </a:solidFill>
              </a:rPr>
              <a:t>SELECT</a:t>
            </a:r>
            <a:r>
              <a:rPr lang="en-US" dirty="0">
                <a:solidFill>
                  <a:schemeClr val="tx1"/>
                </a:solidFill>
              </a:rPr>
              <a:t> statements.</a:t>
            </a:r>
          </a:p>
          <a:p>
            <a:pPr lvl="1">
              <a:buFont typeface="Arial" panose="020B0604020202020204" pitchFamily="34" charset="0"/>
              <a:buChar char="•"/>
            </a:pPr>
            <a:r>
              <a:rPr lang="en-US" dirty="0">
                <a:solidFill>
                  <a:schemeClr val="tx1"/>
                </a:solidFill>
              </a:rPr>
              <a:t>Each </a:t>
            </a:r>
            <a:r>
              <a:rPr lang="en-US" b="1" i="1" dirty="0">
                <a:solidFill>
                  <a:schemeClr val="tx1"/>
                </a:solidFill>
              </a:rPr>
              <a:t>SELECT</a:t>
            </a:r>
            <a:r>
              <a:rPr lang="en-US" dirty="0">
                <a:solidFill>
                  <a:schemeClr val="tx1"/>
                </a:solidFill>
              </a:rPr>
              <a:t> statement within </a:t>
            </a:r>
            <a:r>
              <a:rPr lang="en-US" b="1" i="1" dirty="0">
                <a:solidFill>
                  <a:schemeClr val="tx1"/>
                </a:solidFill>
              </a:rPr>
              <a:t>UNION ALL </a:t>
            </a:r>
            <a:r>
              <a:rPr lang="en-US" u="sng" dirty="0">
                <a:solidFill>
                  <a:schemeClr val="tx1"/>
                </a:solidFill>
              </a:rPr>
              <a:t>must</a:t>
            </a:r>
            <a:r>
              <a:rPr lang="en-US" dirty="0">
                <a:solidFill>
                  <a:schemeClr val="tx1"/>
                </a:solidFill>
              </a:rPr>
              <a:t> have the same number of columns.</a:t>
            </a:r>
          </a:p>
          <a:p>
            <a:pPr lvl="1">
              <a:buFont typeface="Arial" panose="020B0604020202020204" pitchFamily="34" charset="0"/>
              <a:buChar char="•"/>
            </a:pPr>
            <a:r>
              <a:rPr lang="en-US" dirty="0">
                <a:solidFill>
                  <a:schemeClr val="tx1"/>
                </a:solidFill>
              </a:rPr>
              <a:t>The columns must have similar data types.</a:t>
            </a:r>
          </a:p>
          <a:p>
            <a:pPr lvl="1">
              <a:buFont typeface="Arial" panose="020B0604020202020204" pitchFamily="34" charset="0"/>
              <a:buChar char="•"/>
            </a:pPr>
            <a:r>
              <a:rPr lang="en-US" dirty="0">
                <a:solidFill>
                  <a:schemeClr val="tx1"/>
                </a:solidFill>
              </a:rPr>
              <a:t>The columns in each </a:t>
            </a:r>
            <a:r>
              <a:rPr lang="en-US" b="1" i="1" dirty="0">
                <a:solidFill>
                  <a:schemeClr val="tx1"/>
                </a:solidFill>
              </a:rPr>
              <a:t>SELECT</a:t>
            </a:r>
            <a:r>
              <a:rPr lang="en-US" dirty="0">
                <a:solidFill>
                  <a:schemeClr val="tx1"/>
                </a:solidFill>
              </a:rPr>
              <a:t> statement must be in the same order.</a:t>
            </a:r>
          </a:p>
          <a:p>
            <a:pPr lvl="1">
              <a:buFont typeface="Arial" panose="020B0604020202020204" pitchFamily="34" charset="0"/>
              <a:buChar char="•"/>
            </a:pPr>
            <a:r>
              <a:rPr lang="en-US" b="1" i="1" dirty="0">
                <a:solidFill>
                  <a:schemeClr val="tx1"/>
                </a:solidFill>
                <a:effectLst/>
              </a:rPr>
              <a:t>UNION </a:t>
            </a:r>
            <a:r>
              <a:rPr lang="en-US" b="1" i="1" dirty="0">
                <a:solidFill>
                  <a:schemeClr val="tx1"/>
                </a:solidFill>
              </a:rPr>
              <a:t>ALL </a:t>
            </a:r>
            <a:r>
              <a:rPr lang="en-US" dirty="0">
                <a:solidFill>
                  <a:schemeClr val="tx1"/>
                </a:solidFill>
              </a:rPr>
              <a:t>returns </a:t>
            </a:r>
            <a:r>
              <a:rPr lang="en-US" b="0" i="0" dirty="0">
                <a:solidFill>
                  <a:schemeClr val="tx1"/>
                </a:solidFill>
                <a:effectLst/>
              </a:rPr>
              <a:t>duplicate values.</a:t>
            </a:r>
            <a:endParaRPr lang="en-US" dirty="0">
              <a:solidFill>
                <a:schemeClr val="tx1"/>
              </a:solidFill>
            </a:endParaRPr>
          </a:p>
        </p:txBody>
      </p:sp>
      <p:sp>
        <p:nvSpPr>
          <p:cNvPr id="5" name="TextBox 4">
            <a:extLst>
              <a:ext uri="{FF2B5EF4-FFF2-40B4-BE49-F238E27FC236}">
                <a16:creationId xmlns:a16="http://schemas.microsoft.com/office/drawing/2014/main" id="{48E7A772-5719-405D-A38C-9A71EFF7A81A}"/>
              </a:ext>
            </a:extLst>
          </p:cNvPr>
          <p:cNvSpPr txBox="1"/>
          <p:nvPr/>
        </p:nvSpPr>
        <p:spPr>
          <a:xfrm>
            <a:off x="6687966" y="4543278"/>
            <a:ext cx="4723514" cy="1754326"/>
          </a:xfrm>
          <a:prstGeom prst="rect">
            <a:avLst/>
          </a:prstGeom>
          <a:solidFill>
            <a:schemeClr val="tx1"/>
          </a:solidFill>
          <a:ln w="25400">
            <a:solidFill>
              <a:schemeClr val="accent2"/>
            </a:solidFill>
          </a:ln>
        </p:spPr>
        <p:txBody>
          <a:bodyPr wrap="square" anchor="ctr">
            <a:spAutoFit/>
          </a:bodyPr>
          <a:lstStyle/>
          <a:p>
            <a:r>
              <a:rPr lang="en-US" b="0" i="0" dirty="0">
                <a:solidFill>
                  <a:srgbClr val="00B050"/>
                </a:solidFill>
                <a:effectLst/>
                <a:latin typeface="Arial Nova" panose="020B0504020202020204" pitchFamily="34" charset="0"/>
              </a:rPr>
              <a:t>SELECT City, Country FROM Customers</a:t>
            </a:r>
            <a:br>
              <a:rPr lang="en-US" dirty="0">
                <a:solidFill>
                  <a:srgbClr val="00B050"/>
                </a:solidFill>
                <a:latin typeface="Arial Nova" panose="020B0504020202020204" pitchFamily="34" charset="0"/>
              </a:rPr>
            </a:br>
            <a:r>
              <a:rPr lang="en-US" b="0" i="0" dirty="0">
                <a:solidFill>
                  <a:srgbClr val="00B050"/>
                </a:solidFill>
                <a:effectLst/>
                <a:latin typeface="Arial Nova" panose="020B0504020202020204" pitchFamily="34" charset="0"/>
              </a:rPr>
              <a:t>WHERE Country='Germany'</a:t>
            </a:r>
            <a:br>
              <a:rPr lang="en-US" dirty="0">
                <a:solidFill>
                  <a:srgbClr val="92D050"/>
                </a:solidFill>
                <a:latin typeface="Arial Nova" panose="020B0504020202020204" pitchFamily="34" charset="0"/>
              </a:rPr>
            </a:br>
            <a:r>
              <a:rPr lang="en-US" b="0" i="0" dirty="0">
                <a:effectLst/>
                <a:highlight>
                  <a:srgbClr val="FFFF00"/>
                </a:highlight>
                <a:latin typeface="Arial Nova" panose="020B0504020202020204" pitchFamily="34" charset="0"/>
              </a:rPr>
              <a:t>UNION ALL</a:t>
            </a:r>
            <a:br>
              <a:rPr lang="en-US" dirty="0">
                <a:solidFill>
                  <a:schemeClr val="bg1"/>
                </a:solidFill>
                <a:latin typeface="Arial Nova" panose="020B0504020202020204" pitchFamily="34" charset="0"/>
              </a:rPr>
            </a:br>
            <a:r>
              <a:rPr lang="en-US" b="0" i="0" dirty="0">
                <a:solidFill>
                  <a:schemeClr val="accent2"/>
                </a:solidFill>
                <a:effectLst/>
                <a:latin typeface="Arial Nova" panose="020B0504020202020204" pitchFamily="34" charset="0"/>
              </a:rPr>
              <a:t>SELECT City, Country FROM Suppliers</a:t>
            </a:r>
            <a:br>
              <a:rPr lang="en-US" dirty="0">
                <a:solidFill>
                  <a:schemeClr val="accent2"/>
                </a:solidFill>
                <a:latin typeface="Arial Nova" panose="020B0504020202020204" pitchFamily="34" charset="0"/>
              </a:rPr>
            </a:br>
            <a:r>
              <a:rPr lang="en-US" b="0" i="0" dirty="0">
                <a:solidFill>
                  <a:schemeClr val="accent2"/>
                </a:solidFill>
                <a:effectLst/>
                <a:latin typeface="Arial Nova" panose="020B0504020202020204" pitchFamily="34" charset="0"/>
              </a:rPr>
              <a:t>WHERE Country='Germany'</a:t>
            </a:r>
            <a:br>
              <a:rPr lang="en-US" dirty="0">
                <a:solidFill>
                  <a:schemeClr val="bg1"/>
                </a:solidFill>
                <a:latin typeface="Arial Nova" panose="020B0504020202020204" pitchFamily="34" charset="0"/>
              </a:rPr>
            </a:br>
            <a:r>
              <a:rPr lang="en-US" b="0" i="0" dirty="0">
                <a:solidFill>
                  <a:srgbClr val="FF0000"/>
                </a:solidFill>
                <a:effectLst/>
                <a:latin typeface="Arial Nova" panose="020B0504020202020204" pitchFamily="34" charset="0"/>
              </a:rPr>
              <a:t>ORDER BY City;</a:t>
            </a:r>
            <a:endParaRPr lang="en-US" dirty="0">
              <a:solidFill>
                <a:srgbClr val="FF0000"/>
              </a:solidFill>
              <a:latin typeface="Arial Nova" panose="020B0504020202020204" pitchFamily="34" charset="0"/>
            </a:endParaRPr>
          </a:p>
        </p:txBody>
      </p:sp>
      <p:sp>
        <p:nvSpPr>
          <p:cNvPr id="19" name="TextBox 18">
            <a:extLst>
              <a:ext uri="{FF2B5EF4-FFF2-40B4-BE49-F238E27FC236}">
                <a16:creationId xmlns:a16="http://schemas.microsoft.com/office/drawing/2014/main" id="{090CBB2F-FE3A-483B-BB95-793361EF1ABA}"/>
              </a:ext>
            </a:extLst>
          </p:cNvPr>
          <p:cNvSpPr txBox="1"/>
          <p:nvPr/>
        </p:nvSpPr>
        <p:spPr>
          <a:xfrm>
            <a:off x="1125681" y="4323071"/>
            <a:ext cx="5477779" cy="2123658"/>
          </a:xfrm>
          <a:prstGeom prst="rect">
            <a:avLst/>
          </a:prstGeom>
          <a:noFill/>
        </p:spPr>
        <p:txBody>
          <a:bodyPr wrap="square" anchor="ctr">
            <a:spAutoFit/>
          </a:bodyPr>
          <a:lstStyle/>
          <a:p>
            <a:r>
              <a:rPr lang="en-US" sz="2000" dirty="0"/>
              <a:t>This example:</a:t>
            </a:r>
          </a:p>
          <a:p>
            <a:pPr marL="285750" indent="-285750">
              <a:buFont typeface="Arial" panose="020B0604020202020204" pitchFamily="34" charset="0"/>
              <a:buChar char="•"/>
            </a:pPr>
            <a:r>
              <a:rPr lang="en-US" dirty="0">
                <a:solidFill>
                  <a:srgbClr val="00B050"/>
                </a:solidFill>
              </a:rPr>
              <a:t>Creates a complete SELECT statement</a:t>
            </a:r>
          </a:p>
          <a:p>
            <a:pPr marL="285750" indent="-285750">
              <a:buFont typeface="Arial" panose="020B0604020202020204" pitchFamily="34" charset="0"/>
              <a:buChar char="•"/>
            </a:pPr>
            <a:r>
              <a:rPr lang="en-US" dirty="0">
                <a:highlight>
                  <a:srgbClr val="FFFF00"/>
                </a:highlight>
              </a:rPr>
              <a:t>Uses the UNION ALL keyword</a:t>
            </a:r>
          </a:p>
          <a:p>
            <a:pPr marL="285750" indent="-285750">
              <a:buFont typeface="Arial" panose="020B0604020202020204" pitchFamily="34" charset="0"/>
              <a:buChar char="•"/>
            </a:pPr>
            <a:r>
              <a:rPr lang="en-US" dirty="0">
                <a:solidFill>
                  <a:schemeClr val="accent2"/>
                </a:solidFill>
              </a:rPr>
              <a:t>Creates a separate SELECT statement identical to the first but querying a different table</a:t>
            </a:r>
          </a:p>
          <a:p>
            <a:pPr marL="285750" indent="-285750">
              <a:buFont typeface="Arial" panose="020B0604020202020204" pitchFamily="34" charset="0"/>
              <a:buChar char="•"/>
            </a:pPr>
            <a:r>
              <a:rPr lang="en-US" dirty="0">
                <a:solidFill>
                  <a:srgbClr val="FF0000"/>
                </a:solidFill>
              </a:rPr>
              <a:t>Sets a constraint to order the result by City name, Ascending (default). This result includes duplicates.</a:t>
            </a:r>
          </a:p>
        </p:txBody>
      </p:sp>
      <p:sp>
        <p:nvSpPr>
          <p:cNvPr id="17" name="Flowchart: Connector 16">
            <a:extLst>
              <a:ext uri="{FF2B5EF4-FFF2-40B4-BE49-F238E27FC236}">
                <a16:creationId xmlns:a16="http://schemas.microsoft.com/office/drawing/2014/main" id="{7FA94AEB-D1E8-4F95-B4D5-6E07F82622A2}"/>
              </a:ext>
            </a:extLst>
          </p:cNvPr>
          <p:cNvSpPr/>
          <p:nvPr/>
        </p:nvSpPr>
        <p:spPr>
          <a:xfrm>
            <a:off x="8123460" y="2804995"/>
            <a:ext cx="1617921" cy="1558598"/>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lowchart: Connector 17">
            <a:extLst>
              <a:ext uri="{FF2B5EF4-FFF2-40B4-BE49-F238E27FC236}">
                <a16:creationId xmlns:a16="http://schemas.microsoft.com/office/drawing/2014/main" id="{15809772-FB19-42D1-9CC8-CC1D46C67373}"/>
              </a:ext>
            </a:extLst>
          </p:cNvPr>
          <p:cNvSpPr/>
          <p:nvPr/>
        </p:nvSpPr>
        <p:spPr>
          <a:xfrm>
            <a:off x="9049723" y="2853913"/>
            <a:ext cx="1617921" cy="1558598"/>
          </a:xfrm>
          <a:prstGeom prst="flowChartConnector">
            <a:avLst/>
          </a:prstGeom>
          <a:solidFill>
            <a:srgbClr val="00B0F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01740B-5D74-42E8-9C9C-BF5C6A1AC511}"/>
              </a:ext>
            </a:extLst>
          </p:cNvPr>
          <p:cNvSpPr txBox="1"/>
          <p:nvPr/>
        </p:nvSpPr>
        <p:spPr>
          <a:xfrm>
            <a:off x="8390869" y="3379651"/>
            <a:ext cx="573074" cy="369332"/>
          </a:xfrm>
          <a:prstGeom prst="rect">
            <a:avLst/>
          </a:prstGeom>
          <a:noFill/>
        </p:spPr>
        <p:txBody>
          <a:bodyPr wrap="square" rtlCol="0">
            <a:spAutoFit/>
          </a:bodyPr>
          <a:lstStyle/>
          <a:p>
            <a:r>
              <a:rPr lang="en-US" dirty="0"/>
              <a:t>E,F</a:t>
            </a:r>
          </a:p>
        </p:txBody>
      </p:sp>
      <p:sp>
        <p:nvSpPr>
          <p:cNvPr id="21" name="TextBox 20">
            <a:extLst>
              <a:ext uri="{FF2B5EF4-FFF2-40B4-BE49-F238E27FC236}">
                <a16:creationId xmlns:a16="http://schemas.microsoft.com/office/drawing/2014/main" id="{59BCD4F2-4B5D-4B7C-BA99-6C06C5FC328F}"/>
              </a:ext>
            </a:extLst>
          </p:cNvPr>
          <p:cNvSpPr txBox="1"/>
          <p:nvPr/>
        </p:nvSpPr>
        <p:spPr>
          <a:xfrm>
            <a:off x="9917975" y="3408282"/>
            <a:ext cx="573074" cy="369332"/>
          </a:xfrm>
          <a:prstGeom prst="rect">
            <a:avLst/>
          </a:prstGeom>
          <a:noFill/>
        </p:spPr>
        <p:txBody>
          <a:bodyPr wrap="square" rtlCol="0">
            <a:spAutoFit/>
          </a:bodyPr>
          <a:lstStyle/>
          <a:p>
            <a:r>
              <a:rPr lang="en-US" dirty="0"/>
              <a:t>A, C</a:t>
            </a:r>
          </a:p>
        </p:txBody>
      </p:sp>
      <p:sp>
        <p:nvSpPr>
          <p:cNvPr id="22" name="TextBox 21">
            <a:extLst>
              <a:ext uri="{FF2B5EF4-FFF2-40B4-BE49-F238E27FC236}">
                <a16:creationId xmlns:a16="http://schemas.microsoft.com/office/drawing/2014/main" id="{3CB719E9-E031-4E71-9597-EDD271F780A7}"/>
              </a:ext>
            </a:extLst>
          </p:cNvPr>
          <p:cNvSpPr txBox="1"/>
          <p:nvPr/>
        </p:nvSpPr>
        <p:spPr>
          <a:xfrm>
            <a:off x="9231352" y="3261128"/>
            <a:ext cx="573074" cy="646331"/>
          </a:xfrm>
          <a:prstGeom prst="rect">
            <a:avLst/>
          </a:prstGeom>
          <a:noFill/>
        </p:spPr>
        <p:txBody>
          <a:bodyPr wrap="square" rtlCol="0">
            <a:spAutoFit/>
          </a:bodyPr>
          <a:lstStyle/>
          <a:p>
            <a:r>
              <a:rPr lang="en-US" dirty="0"/>
              <a:t>B, D</a:t>
            </a:r>
          </a:p>
        </p:txBody>
      </p:sp>
      <p:sp>
        <p:nvSpPr>
          <p:cNvPr id="23" name="Flowchart: Connector 22">
            <a:extLst>
              <a:ext uri="{FF2B5EF4-FFF2-40B4-BE49-F238E27FC236}">
                <a16:creationId xmlns:a16="http://schemas.microsoft.com/office/drawing/2014/main" id="{61F82951-D2FE-4F43-90AB-1F085A4375C5}"/>
              </a:ext>
            </a:extLst>
          </p:cNvPr>
          <p:cNvSpPr/>
          <p:nvPr/>
        </p:nvSpPr>
        <p:spPr>
          <a:xfrm>
            <a:off x="7436672" y="277978"/>
            <a:ext cx="1981200" cy="1879009"/>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A236B19E-9826-4B9D-A1FC-A94202F71E69}"/>
              </a:ext>
            </a:extLst>
          </p:cNvPr>
          <p:cNvSpPr txBox="1"/>
          <p:nvPr/>
        </p:nvSpPr>
        <p:spPr>
          <a:xfrm>
            <a:off x="7969196" y="894315"/>
            <a:ext cx="1120214" cy="954107"/>
          </a:xfrm>
          <a:prstGeom prst="rect">
            <a:avLst/>
          </a:prstGeom>
          <a:noFill/>
        </p:spPr>
        <p:txBody>
          <a:bodyPr wrap="square" rtlCol="0">
            <a:spAutoFit/>
          </a:bodyPr>
          <a:lstStyle/>
          <a:p>
            <a:r>
              <a:rPr lang="en-US" sz="2800" dirty="0"/>
              <a:t>B, D, E, F</a:t>
            </a:r>
          </a:p>
        </p:txBody>
      </p:sp>
      <p:sp>
        <p:nvSpPr>
          <p:cNvPr id="25" name="TextBox 24">
            <a:extLst>
              <a:ext uri="{FF2B5EF4-FFF2-40B4-BE49-F238E27FC236}">
                <a16:creationId xmlns:a16="http://schemas.microsoft.com/office/drawing/2014/main" id="{5C0D7D0F-DC27-4697-9692-2D2937ADB1D6}"/>
              </a:ext>
            </a:extLst>
          </p:cNvPr>
          <p:cNvSpPr txBox="1"/>
          <p:nvPr/>
        </p:nvSpPr>
        <p:spPr>
          <a:xfrm>
            <a:off x="10359358" y="935823"/>
            <a:ext cx="982428" cy="954107"/>
          </a:xfrm>
          <a:prstGeom prst="rect">
            <a:avLst/>
          </a:prstGeom>
          <a:noFill/>
        </p:spPr>
        <p:txBody>
          <a:bodyPr wrap="square" rtlCol="0">
            <a:spAutoFit/>
          </a:bodyPr>
          <a:lstStyle/>
          <a:p>
            <a:r>
              <a:rPr lang="en-US" sz="2800" dirty="0"/>
              <a:t>A, B C, D</a:t>
            </a:r>
          </a:p>
        </p:txBody>
      </p:sp>
      <p:cxnSp>
        <p:nvCxnSpPr>
          <p:cNvPr id="26" name="Straight Arrow Connector 25">
            <a:extLst>
              <a:ext uri="{FF2B5EF4-FFF2-40B4-BE49-F238E27FC236}">
                <a16:creationId xmlns:a16="http://schemas.microsoft.com/office/drawing/2014/main" id="{0B44832E-A2B4-41E0-AA8A-88B827C89E6C}"/>
              </a:ext>
            </a:extLst>
          </p:cNvPr>
          <p:cNvCxnSpPr>
            <a:cxnSpLocks/>
            <a:stCxn id="23" idx="4"/>
            <a:endCxn id="17" idx="0"/>
          </p:cNvCxnSpPr>
          <p:nvPr/>
        </p:nvCxnSpPr>
        <p:spPr>
          <a:xfrm>
            <a:off x="8427272" y="2156987"/>
            <a:ext cx="505149" cy="64800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27BACAB1-163B-4754-A89C-B76301D08C20}"/>
              </a:ext>
            </a:extLst>
          </p:cNvPr>
          <p:cNvCxnSpPr>
            <a:cxnSpLocks/>
            <a:stCxn id="28" idx="4"/>
            <a:endCxn id="18" idx="0"/>
          </p:cNvCxnSpPr>
          <p:nvPr/>
        </p:nvCxnSpPr>
        <p:spPr>
          <a:xfrm flipH="1">
            <a:off x="9858684" y="2266170"/>
            <a:ext cx="891541" cy="58774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8" name="Flowchart: Connector 27">
            <a:extLst>
              <a:ext uri="{FF2B5EF4-FFF2-40B4-BE49-F238E27FC236}">
                <a16:creationId xmlns:a16="http://schemas.microsoft.com/office/drawing/2014/main" id="{16B6061A-19F6-42DF-A793-DCDEB938D7C1}"/>
              </a:ext>
            </a:extLst>
          </p:cNvPr>
          <p:cNvSpPr/>
          <p:nvPr/>
        </p:nvSpPr>
        <p:spPr>
          <a:xfrm>
            <a:off x="9759625" y="387161"/>
            <a:ext cx="1981200" cy="1879009"/>
          </a:xfrm>
          <a:prstGeom prst="flowChartConnector">
            <a:avLst/>
          </a:prstGeom>
          <a:solidFill>
            <a:srgbClr val="00B0F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0710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71BF-9522-4124-A735-57BAB983095D}"/>
              </a:ext>
            </a:extLst>
          </p:cNvPr>
          <p:cNvSpPr>
            <a:spLocks noGrp="1"/>
          </p:cNvSpPr>
          <p:nvPr>
            <p:ph type="title"/>
          </p:nvPr>
        </p:nvSpPr>
        <p:spPr/>
        <p:txBody>
          <a:bodyPr>
            <a:normAutofit/>
          </a:bodyPr>
          <a:lstStyle/>
          <a:p>
            <a:r>
              <a:rPr lang="en-US" dirty="0">
                <a:solidFill>
                  <a:schemeClr val="tx1"/>
                </a:solidFill>
              </a:rPr>
              <a:t>JOIN vs UNION</a:t>
            </a:r>
            <a:br>
              <a:rPr lang="en-US" dirty="0"/>
            </a:br>
            <a:r>
              <a:rPr lang="en-US" sz="1600" dirty="0">
                <a:hlinkClick r:id="rId2"/>
              </a:rPr>
              <a:t>https://www.geeksforgeeks.org/difference-between-join-and-union-in-sql</a:t>
            </a:r>
            <a:endParaRPr lang="en-US" dirty="0"/>
          </a:p>
        </p:txBody>
      </p:sp>
      <p:sp>
        <p:nvSpPr>
          <p:cNvPr id="3" name="Content Placeholder 2">
            <a:extLst>
              <a:ext uri="{FF2B5EF4-FFF2-40B4-BE49-F238E27FC236}">
                <a16:creationId xmlns:a16="http://schemas.microsoft.com/office/drawing/2014/main" id="{BB282528-C0E7-4514-9888-9B607651CB6F}"/>
              </a:ext>
            </a:extLst>
          </p:cNvPr>
          <p:cNvSpPr>
            <a:spLocks noGrp="1"/>
          </p:cNvSpPr>
          <p:nvPr>
            <p:ph idx="1"/>
          </p:nvPr>
        </p:nvSpPr>
        <p:spPr/>
        <p:txBody>
          <a:bodyPr/>
          <a:lstStyle/>
          <a:p>
            <a:r>
              <a:rPr lang="en-US" dirty="0">
                <a:solidFill>
                  <a:schemeClr val="tx1"/>
                </a:solidFill>
              </a:rPr>
              <a:t>JOIN merges 2 tables horizontally.</a:t>
            </a:r>
          </a:p>
          <a:p>
            <a:r>
              <a:rPr lang="en-US" dirty="0">
                <a:solidFill>
                  <a:schemeClr val="tx1"/>
                </a:solidFill>
              </a:rPr>
              <a:t>UNION merges tables vertically.</a:t>
            </a:r>
          </a:p>
        </p:txBody>
      </p:sp>
    </p:spTree>
    <p:extLst>
      <p:ext uri="{BB962C8B-B14F-4D97-AF65-F5344CB8AC3E}">
        <p14:creationId xmlns:p14="http://schemas.microsoft.com/office/powerpoint/2010/main" val="3592309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937C-35D7-44BA-A33D-406E93F888EC}"/>
              </a:ext>
            </a:extLst>
          </p:cNvPr>
          <p:cNvSpPr>
            <a:spLocks noGrp="1"/>
          </p:cNvSpPr>
          <p:nvPr>
            <p:ph type="title"/>
          </p:nvPr>
        </p:nvSpPr>
        <p:spPr>
          <a:xfrm>
            <a:off x="1097279" y="286603"/>
            <a:ext cx="10422225" cy="1450757"/>
          </a:xfrm>
        </p:spPr>
        <p:txBody>
          <a:bodyPr>
            <a:normAutofit/>
          </a:bodyPr>
          <a:lstStyle/>
          <a:p>
            <a:r>
              <a:rPr lang="en-US" dirty="0">
                <a:solidFill>
                  <a:schemeClr val="tx1"/>
                </a:solidFill>
              </a:rPr>
              <a:t>SQL INTERSECT and EXCEPT</a:t>
            </a:r>
            <a:br>
              <a:rPr lang="en-US" dirty="0">
                <a:solidFill>
                  <a:schemeClr val="tx1"/>
                </a:solidFill>
              </a:rPr>
            </a:br>
            <a:r>
              <a:rPr lang="en-US" sz="1400" dirty="0">
                <a:hlinkClick r:id="rId2"/>
              </a:rPr>
              <a:t>https://docs.microsoft.com/en-us/sql/t-sql/language-elements/set-operators-except-and-intersect-transact-sql?view=sql-server-ver15</a:t>
            </a:r>
            <a:endParaRPr lang="en-US" sz="1400" dirty="0"/>
          </a:p>
        </p:txBody>
      </p:sp>
      <p:sp>
        <p:nvSpPr>
          <p:cNvPr id="3" name="Content Placeholder 2">
            <a:extLst>
              <a:ext uri="{FF2B5EF4-FFF2-40B4-BE49-F238E27FC236}">
                <a16:creationId xmlns:a16="http://schemas.microsoft.com/office/drawing/2014/main" id="{9C9BDEC9-0873-400B-A8D2-ECA8A55014C7}"/>
              </a:ext>
            </a:extLst>
          </p:cNvPr>
          <p:cNvSpPr>
            <a:spLocks noGrp="1"/>
          </p:cNvSpPr>
          <p:nvPr>
            <p:ph idx="1"/>
          </p:nvPr>
        </p:nvSpPr>
        <p:spPr>
          <a:xfrm>
            <a:off x="1097279" y="1903228"/>
            <a:ext cx="10058400" cy="4423143"/>
          </a:xfrm>
        </p:spPr>
        <p:txBody>
          <a:bodyPr anchor="ctr">
            <a:normAutofit fontScale="92500" lnSpcReduction="20000"/>
          </a:bodyPr>
          <a:lstStyle/>
          <a:p>
            <a:pPr>
              <a:lnSpc>
                <a:spcPct val="100000"/>
              </a:lnSpc>
              <a:spcBef>
                <a:spcPts val="600"/>
              </a:spcBef>
              <a:spcAft>
                <a:spcPts val="600"/>
              </a:spcAft>
            </a:pPr>
            <a:r>
              <a:rPr lang="en-US" sz="2400" dirty="0">
                <a:solidFill>
                  <a:schemeClr val="tx1"/>
                </a:solidFill>
              </a:rPr>
              <a:t>EXCEPT:</a:t>
            </a:r>
          </a:p>
          <a:p>
            <a:pPr lvl="1">
              <a:spcBef>
                <a:spcPts val="600"/>
              </a:spcBef>
              <a:spcAft>
                <a:spcPts val="600"/>
              </a:spcAft>
              <a:buFont typeface="Arial" panose="020B0604020202020204" pitchFamily="34" charset="0"/>
              <a:buChar char="•"/>
            </a:pPr>
            <a:r>
              <a:rPr lang="en-US" sz="2000" dirty="0">
                <a:solidFill>
                  <a:schemeClr val="tx1"/>
                </a:solidFill>
              </a:rPr>
              <a:t>Returns any distinct values from the query left of the </a:t>
            </a:r>
            <a:r>
              <a:rPr lang="en-US" sz="2000" b="1" i="1" dirty="0">
                <a:solidFill>
                  <a:schemeClr val="tx1"/>
                </a:solidFill>
              </a:rPr>
              <a:t>EXCEPT</a:t>
            </a:r>
            <a:r>
              <a:rPr lang="en-US" sz="2000" dirty="0">
                <a:solidFill>
                  <a:schemeClr val="tx1"/>
                </a:solidFill>
              </a:rPr>
              <a:t> operator. Those values return as long as the right query doesn't return those values as well.</a:t>
            </a:r>
          </a:p>
          <a:p>
            <a:pPr>
              <a:lnSpc>
                <a:spcPct val="100000"/>
              </a:lnSpc>
              <a:spcBef>
                <a:spcPts val="600"/>
              </a:spcBef>
              <a:spcAft>
                <a:spcPts val="600"/>
              </a:spcAft>
            </a:pPr>
            <a:r>
              <a:rPr lang="en-US" sz="2400" dirty="0">
                <a:solidFill>
                  <a:schemeClr val="tx1"/>
                </a:solidFill>
              </a:rPr>
              <a:t>INTERSECT:</a:t>
            </a:r>
          </a:p>
          <a:p>
            <a:pPr lvl="1">
              <a:spcBef>
                <a:spcPts val="600"/>
              </a:spcBef>
              <a:spcAft>
                <a:spcPts val="600"/>
              </a:spcAft>
              <a:buFont typeface="Arial" panose="020B0604020202020204" pitchFamily="34" charset="0"/>
              <a:buChar char="•"/>
            </a:pPr>
            <a:r>
              <a:rPr lang="en-US" sz="2000" dirty="0">
                <a:solidFill>
                  <a:schemeClr val="tx1"/>
                </a:solidFill>
              </a:rPr>
              <a:t>Returns any distinct values that are returned by both the query on the left and right sides of the INTERSECT operator.</a:t>
            </a:r>
          </a:p>
          <a:p>
            <a:pPr>
              <a:lnSpc>
                <a:spcPct val="100000"/>
              </a:lnSpc>
              <a:spcBef>
                <a:spcPts val="600"/>
              </a:spcBef>
              <a:spcAft>
                <a:spcPts val="600"/>
              </a:spcAft>
            </a:pPr>
            <a:r>
              <a:rPr lang="en-US" sz="2400" dirty="0">
                <a:solidFill>
                  <a:schemeClr val="tx1"/>
                </a:solidFill>
              </a:rPr>
              <a:t>To combine the result sets of two queries that use EXCEPT or INTERSECT, the basic rules are:</a:t>
            </a:r>
          </a:p>
          <a:p>
            <a:pPr lvl="1">
              <a:spcBef>
                <a:spcPts val="600"/>
              </a:spcBef>
              <a:spcAft>
                <a:spcPts val="600"/>
              </a:spcAft>
              <a:buFont typeface="Arial" panose="020B0604020202020204" pitchFamily="34" charset="0"/>
              <a:buChar char="•"/>
            </a:pPr>
            <a:r>
              <a:rPr lang="en-US" sz="2000" dirty="0">
                <a:solidFill>
                  <a:schemeClr val="tx1"/>
                </a:solidFill>
              </a:rPr>
              <a:t>The number and the order of the columns must be the same in all queries.</a:t>
            </a:r>
          </a:p>
          <a:p>
            <a:pPr lvl="1">
              <a:spcBef>
                <a:spcPts val="600"/>
              </a:spcBef>
              <a:spcAft>
                <a:spcPts val="600"/>
              </a:spcAft>
              <a:buFont typeface="Arial" panose="020B0604020202020204" pitchFamily="34" charset="0"/>
              <a:buChar char="•"/>
            </a:pPr>
            <a:r>
              <a:rPr lang="en-US" sz="2000" dirty="0">
                <a:solidFill>
                  <a:schemeClr val="tx1"/>
                </a:solidFill>
              </a:rPr>
              <a:t>The data types must be compatible (implicitly convertible).</a:t>
            </a:r>
          </a:p>
          <a:p>
            <a:pPr lvl="1">
              <a:spcBef>
                <a:spcPts val="600"/>
              </a:spcBef>
              <a:spcAft>
                <a:spcPts val="600"/>
              </a:spcAft>
              <a:buFont typeface="Arial" panose="020B0604020202020204" pitchFamily="34" charset="0"/>
              <a:buChar char="•"/>
            </a:pPr>
            <a:r>
              <a:rPr lang="en-US" sz="2000" b="1" i="1" dirty="0">
                <a:solidFill>
                  <a:schemeClr val="tx1"/>
                </a:solidFill>
              </a:rPr>
              <a:t>EXCEPT</a:t>
            </a:r>
            <a:r>
              <a:rPr lang="en-US" sz="2000" dirty="0">
                <a:solidFill>
                  <a:schemeClr val="tx1"/>
                </a:solidFill>
              </a:rPr>
              <a:t> and </a:t>
            </a:r>
            <a:r>
              <a:rPr lang="en-US" sz="2000" b="1" i="1" dirty="0">
                <a:solidFill>
                  <a:schemeClr val="tx1"/>
                </a:solidFill>
              </a:rPr>
              <a:t>INTERSECT</a:t>
            </a:r>
            <a:r>
              <a:rPr lang="en-US" sz="2000" dirty="0">
                <a:solidFill>
                  <a:schemeClr val="tx1"/>
                </a:solidFill>
              </a:rPr>
              <a:t> return the result sets’ column names that are the same as the column names that the query on the operator's left side returns.</a:t>
            </a:r>
          </a:p>
        </p:txBody>
      </p:sp>
    </p:spTree>
    <p:extLst>
      <p:ext uri="{BB962C8B-B14F-4D97-AF65-F5344CB8AC3E}">
        <p14:creationId xmlns:p14="http://schemas.microsoft.com/office/powerpoint/2010/main" val="1547075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3238F-6312-4E5F-A6C5-26995E3361BA}"/>
              </a:ext>
            </a:extLst>
          </p:cNvPr>
          <p:cNvSpPr>
            <a:spLocks noGrp="1"/>
          </p:cNvSpPr>
          <p:nvPr>
            <p:ph idx="1"/>
          </p:nvPr>
        </p:nvSpPr>
        <p:spPr>
          <a:xfrm>
            <a:off x="1097280" y="2421885"/>
            <a:ext cx="5292887" cy="1296481"/>
          </a:xfrm>
          <a:ln w="25400">
            <a:solidFill>
              <a:schemeClr val="accent2"/>
            </a:solidFill>
          </a:ln>
          <a:effectLst/>
        </p:spPr>
        <p:txBody>
          <a:bodyPr anchor="ctr">
            <a:normAutofit fontScale="92500"/>
          </a:bodyPr>
          <a:lstStyle/>
          <a:p>
            <a:r>
              <a:rPr lang="en-US" dirty="0">
                <a:solidFill>
                  <a:schemeClr val="tx1"/>
                </a:solidFill>
              </a:rPr>
              <a:t>This </a:t>
            </a:r>
            <a:r>
              <a:rPr lang="en-US" b="1" i="1" dirty="0">
                <a:solidFill>
                  <a:schemeClr val="tx1"/>
                </a:solidFill>
              </a:rPr>
              <a:t>INTERSECT</a:t>
            </a:r>
            <a:r>
              <a:rPr lang="en-US" dirty="0">
                <a:solidFill>
                  <a:schemeClr val="tx1"/>
                </a:solidFill>
              </a:rPr>
              <a:t> example returns any distinct values that are returned by both the query on the left (above) and right (below) sides of the </a:t>
            </a:r>
            <a:r>
              <a:rPr lang="en-US" b="1" i="1" dirty="0">
                <a:solidFill>
                  <a:schemeClr val="tx1"/>
                </a:solidFill>
              </a:rPr>
              <a:t>INTERSECT</a:t>
            </a:r>
            <a:r>
              <a:rPr lang="en-US" dirty="0">
                <a:solidFill>
                  <a:schemeClr val="tx1"/>
                </a:solidFill>
              </a:rPr>
              <a:t> operator. This shows all products that have been ordered.</a:t>
            </a:r>
          </a:p>
        </p:txBody>
      </p:sp>
      <p:sp>
        <p:nvSpPr>
          <p:cNvPr id="4" name="Title 1">
            <a:extLst>
              <a:ext uri="{FF2B5EF4-FFF2-40B4-BE49-F238E27FC236}">
                <a16:creationId xmlns:a16="http://schemas.microsoft.com/office/drawing/2014/main" id="{B1287637-26E6-4427-BE1B-9EBB0A5F209C}"/>
              </a:ext>
            </a:extLst>
          </p:cNvPr>
          <p:cNvSpPr>
            <a:spLocks noGrp="1"/>
          </p:cNvSpPr>
          <p:nvPr>
            <p:ph type="title"/>
          </p:nvPr>
        </p:nvSpPr>
        <p:spPr>
          <a:xfrm>
            <a:off x="1096963" y="287338"/>
            <a:ext cx="10058400" cy="1449387"/>
          </a:xfrm>
        </p:spPr>
        <p:txBody>
          <a:bodyPr>
            <a:normAutofit fontScale="90000"/>
          </a:bodyPr>
          <a:lstStyle/>
          <a:p>
            <a:r>
              <a:rPr lang="en-US" dirty="0">
                <a:solidFill>
                  <a:schemeClr val="tx1"/>
                </a:solidFill>
              </a:rPr>
              <a:t>SQL INTERSECT and EXCEPT - Examples</a:t>
            </a:r>
            <a:br>
              <a:rPr lang="en-US" dirty="0"/>
            </a:br>
            <a:r>
              <a:rPr lang="en-US" sz="1300" dirty="0">
                <a:hlinkClick r:id="rId2"/>
              </a:rPr>
              <a:t>https://docs.microsoft.com/en-us/sql/t-sql/language-elements/set-operators-except-and-intersect-transact-sql?view=sql-server-ver15</a:t>
            </a:r>
            <a:endParaRPr lang="en-US" dirty="0"/>
          </a:p>
        </p:txBody>
      </p:sp>
      <p:sp>
        <p:nvSpPr>
          <p:cNvPr id="6" name="TextBox 5">
            <a:extLst>
              <a:ext uri="{FF2B5EF4-FFF2-40B4-BE49-F238E27FC236}">
                <a16:creationId xmlns:a16="http://schemas.microsoft.com/office/drawing/2014/main" id="{6A0114DC-AFDA-4A2D-B378-476AF5A1FB17}"/>
              </a:ext>
            </a:extLst>
          </p:cNvPr>
          <p:cNvSpPr txBox="1"/>
          <p:nvPr/>
        </p:nvSpPr>
        <p:spPr>
          <a:xfrm>
            <a:off x="6390167" y="2421885"/>
            <a:ext cx="4765196" cy="1294200"/>
          </a:xfrm>
          <a:prstGeom prst="rect">
            <a:avLst/>
          </a:prstGeom>
          <a:solidFill>
            <a:schemeClr val="tx1"/>
          </a:solidFill>
          <a:ln w="25400">
            <a:solidFill>
              <a:schemeClr val="accent2"/>
            </a:solidFill>
          </a:ln>
          <a:effectLst/>
        </p:spPr>
        <p:txBody>
          <a:bodyPr wrap="square">
            <a:spAutoFit/>
          </a:bodyPr>
          <a:lstStyle/>
          <a:p>
            <a:pPr>
              <a:lnSpc>
                <a:spcPct val="150000"/>
              </a:lnSpc>
            </a:pPr>
            <a:r>
              <a:rPr lang="en-US" b="0" i="0" dirty="0">
                <a:solidFill>
                  <a:srgbClr val="569CD6"/>
                </a:solidFill>
                <a:effectLst/>
                <a:latin typeface="SFMono-Regular"/>
              </a:rPr>
              <a:t>SELECT</a:t>
            </a:r>
            <a:r>
              <a:rPr lang="en-US" b="0" i="0" dirty="0">
                <a:solidFill>
                  <a:srgbClr val="E3E3E3"/>
                </a:solidFill>
                <a:effectLst/>
                <a:latin typeface="SFMono-Regular"/>
              </a:rPr>
              <a:t> </a:t>
            </a:r>
            <a:r>
              <a:rPr lang="en-US" b="0" i="0" dirty="0" err="1">
                <a:solidFill>
                  <a:srgbClr val="E3E3E3"/>
                </a:solidFill>
                <a:effectLst/>
                <a:latin typeface="SFMono-Regular"/>
              </a:rPr>
              <a:t>ProductID</a:t>
            </a:r>
            <a:r>
              <a:rPr lang="en-US" b="0" i="0" dirty="0">
                <a:solidFill>
                  <a:srgbClr val="E3E3E3"/>
                </a:solidFill>
                <a:effectLst/>
                <a:latin typeface="SFMono-Regular"/>
              </a:rPr>
              <a:t> </a:t>
            </a:r>
            <a:r>
              <a:rPr lang="en-US" b="0" i="0" dirty="0">
                <a:solidFill>
                  <a:srgbClr val="569CD6"/>
                </a:solidFill>
                <a:effectLst/>
                <a:latin typeface="SFMono-Regular"/>
              </a:rPr>
              <a:t>FROM</a:t>
            </a:r>
            <a:r>
              <a:rPr lang="en-US" b="0" i="0" dirty="0">
                <a:solidFill>
                  <a:srgbClr val="E3E3E3"/>
                </a:solidFill>
                <a:effectLst/>
                <a:latin typeface="SFMono-Regular"/>
              </a:rPr>
              <a:t> </a:t>
            </a:r>
            <a:r>
              <a:rPr lang="en-US" b="0" i="0" dirty="0" err="1">
                <a:solidFill>
                  <a:srgbClr val="E3E3E3"/>
                </a:solidFill>
                <a:effectLst/>
                <a:latin typeface="SFMono-Regular"/>
              </a:rPr>
              <a:t>Production.Product</a:t>
            </a:r>
            <a:r>
              <a:rPr lang="en-US" b="0" i="0" dirty="0">
                <a:solidFill>
                  <a:srgbClr val="E3E3E3"/>
                </a:solidFill>
                <a:effectLst/>
                <a:latin typeface="SFMono-Regular"/>
              </a:rPr>
              <a:t> </a:t>
            </a:r>
          </a:p>
          <a:p>
            <a:pPr>
              <a:lnSpc>
                <a:spcPct val="150000"/>
              </a:lnSpc>
            </a:pPr>
            <a:r>
              <a:rPr lang="en-US" b="0" i="0" dirty="0">
                <a:solidFill>
                  <a:srgbClr val="569CD6"/>
                </a:solidFill>
                <a:effectLst/>
                <a:latin typeface="SFMono-Regular"/>
              </a:rPr>
              <a:t>INTERSECT</a:t>
            </a:r>
            <a:r>
              <a:rPr lang="en-US" b="0" i="0" dirty="0">
                <a:solidFill>
                  <a:srgbClr val="E3E3E3"/>
                </a:solidFill>
                <a:effectLst/>
                <a:latin typeface="SFMono-Regular"/>
              </a:rPr>
              <a:t> </a:t>
            </a:r>
          </a:p>
          <a:p>
            <a:pPr>
              <a:lnSpc>
                <a:spcPct val="150000"/>
              </a:lnSpc>
            </a:pPr>
            <a:r>
              <a:rPr lang="en-US" b="0" i="0" dirty="0">
                <a:solidFill>
                  <a:srgbClr val="569CD6"/>
                </a:solidFill>
                <a:effectLst/>
                <a:latin typeface="SFMono-Regular"/>
              </a:rPr>
              <a:t>SELECT</a:t>
            </a:r>
            <a:r>
              <a:rPr lang="en-US" b="0" i="0" dirty="0">
                <a:solidFill>
                  <a:srgbClr val="E3E3E3"/>
                </a:solidFill>
                <a:effectLst/>
                <a:latin typeface="SFMono-Regular"/>
              </a:rPr>
              <a:t> </a:t>
            </a:r>
            <a:r>
              <a:rPr lang="en-US" b="0" i="0" dirty="0" err="1">
                <a:solidFill>
                  <a:srgbClr val="E3E3E3"/>
                </a:solidFill>
                <a:effectLst/>
                <a:latin typeface="SFMono-Regular"/>
              </a:rPr>
              <a:t>ProductID</a:t>
            </a:r>
            <a:r>
              <a:rPr lang="en-US" b="0" i="0" dirty="0">
                <a:solidFill>
                  <a:srgbClr val="E3E3E3"/>
                </a:solidFill>
                <a:effectLst/>
                <a:latin typeface="SFMono-Regular"/>
              </a:rPr>
              <a:t> </a:t>
            </a:r>
            <a:r>
              <a:rPr lang="en-US" b="0" i="0" dirty="0">
                <a:solidFill>
                  <a:srgbClr val="569CD6"/>
                </a:solidFill>
                <a:effectLst/>
                <a:latin typeface="SFMono-Regular"/>
              </a:rPr>
              <a:t>FROM</a:t>
            </a:r>
            <a:r>
              <a:rPr lang="en-US" b="0" i="0" dirty="0">
                <a:solidFill>
                  <a:srgbClr val="E3E3E3"/>
                </a:solidFill>
                <a:effectLst/>
                <a:latin typeface="SFMono-Regular"/>
              </a:rPr>
              <a:t> </a:t>
            </a:r>
            <a:r>
              <a:rPr lang="en-US" b="0" i="0" dirty="0" err="1">
                <a:solidFill>
                  <a:srgbClr val="E3E3E3"/>
                </a:solidFill>
                <a:effectLst/>
                <a:latin typeface="SFMono-Regular"/>
              </a:rPr>
              <a:t>Production.WorkOrder</a:t>
            </a:r>
            <a:r>
              <a:rPr lang="en-US" b="0" i="0" dirty="0">
                <a:solidFill>
                  <a:srgbClr val="E3E3E3"/>
                </a:solidFill>
                <a:effectLst/>
                <a:latin typeface="SFMono-Regular"/>
              </a:rPr>
              <a:t> ; </a:t>
            </a:r>
            <a:endParaRPr lang="en-US" dirty="0"/>
          </a:p>
        </p:txBody>
      </p:sp>
      <p:sp>
        <p:nvSpPr>
          <p:cNvPr id="10" name="TextBox 9">
            <a:extLst>
              <a:ext uri="{FF2B5EF4-FFF2-40B4-BE49-F238E27FC236}">
                <a16:creationId xmlns:a16="http://schemas.microsoft.com/office/drawing/2014/main" id="{F9F0868E-D66C-4D95-9D0D-2CB6802F8CAC}"/>
              </a:ext>
            </a:extLst>
          </p:cNvPr>
          <p:cNvSpPr txBox="1"/>
          <p:nvPr/>
        </p:nvSpPr>
        <p:spPr>
          <a:xfrm>
            <a:off x="6390167" y="4562567"/>
            <a:ext cx="4765196" cy="1294200"/>
          </a:xfrm>
          <a:prstGeom prst="rect">
            <a:avLst/>
          </a:prstGeom>
          <a:solidFill>
            <a:schemeClr val="tx1"/>
          </a:solidFill>
          <a:ln w="25400">
            <a:solidFill>
              <a:schemeClr val="accent2"/>
            </a:solidFill>
          </a:ln>
          <a:effectLst/>
        </p:spPr>
        <p:txBody>
          <a:bodyPr wrap="square">
            <a:spAutoFit/>
          </a:bodyPr>
          <a:lstStyle/>
          <a:p>
            <a:pPr>
              <a:lnSpc>
                <a:spcPct val="150000"/>
              </a:lnSpc>
            </a:pPr>
            <a:r>
              <a:rPr lang="en-US" b="0" i="0" dirty="0">
                <a:solidFill>
                  <a:srgbClr val="569CD6"/>
                </a:solidFill>
                <a:effectLst/>
                <a:latin typeface="SFMono-Regular"/>
              </a:rPr>
              <a:t>SELECT</a:t>
            </a:r>
            <a:r>
              <a:rPr lang="en-US" b="0" i="0" dirty="0">
                <a:solidFill>
                  <a:srgbClr val="E3E3E3"/>
                </a:solidFill>
                <a:effectLst/>
                <a:latin typeface="SFMono-Regular"/>
              </a:rPr>
              <a:t> </a:t>
            </a:r>
            <a:r>
              <a:rPr lang="en-US" b="0" i="0" dirty="0" err="1">
                <a:solidFill>
                  <a:srgbClr val="E3E3E3"/>
                </a:solidFill>
                <a:effectLst/>
                <a:latin typeface="SFMono-Regular"/>
              </a:rPr>
              <a:t>ProductID</a:t>
            </a:r>
            <a:r>
              <a:rPr lang="en-US" b="0" i="0" dirty="0">
                <a:solidFill>
                  <a:srgbClr val="E3E3E3"/>
                </a:solidFill>
                <a:effectLst/>
                <a:latin typeface="SFMono-Regular"/>
              </a:rPr>
              <a:t> </a:t>
            </a:r>
            <a:r>
              <a:rPr lang="en-US" b="0" i="0" dirty="0">
                <a:solidFill>
                  <a:srgbClr val="569CD6"/>
                </a:solidFill>
                <a:effectLst/>
                <a:latin typeface="SFMono-Regular"/>
              </a:rPr>
              <a:t>FROM</a:t>
            </a:r>
            <a:r>
              <a:rPr lang="en-US" b="0" i="0" dirty="0">
                <a:solidFill>
                  <a:srgbClr val="E3E3E3"/>
                </a:solidFill>
                <a:effectLst/>
                <a:latin typeface="SFMono-Regular"/>
              </a:rPr>
              <a:t> </a:t>
            </a:r>
            <a:r>
              <a:rPr lang="en-US" b="0" i="0" dirty="0" err="1">
                <a:solidFill>
                  <a:srgbClr val="E3E3E3"/>
                </a:solidFill>
                <a:effectLst/>
                <a:latin typeface="SFMono-Regular"/>
              </a:rPr>
              <a:t>Production.Product</a:t>
            </a:r>
            <a:r>
              <a:rPr lang="en-US" b="0" i="0" dirty="0">
                <a:solidFill>
                  <a:srgbClr val="E3E3E3"/>
                </a:solidFill>
                <a:effectLst/>
                <a:latin typeface="SFMono-Regular"/>
              </a:rPr>
              <a:t> </a:t>
            </a:r>
            <a:r>
              <a:rPr lang="en-US" b="0" i="0" dirty="0">
                <a:solidFill>
                  <a:srgbClr val="569CD6"/>
                </a:solidFill>
                <a:effectLst/>
                <a:latin typeface="SFMono-Regular"/>
              </a:rPr>
              <a:t>EXCEPT</a:t>
            </a:r>
            <a:r>
              <a:rPr lang="en-US" b="0" i="0" dirty="0">
                <a:solidFill>
                  <a:srgbClr val="E3E3E3"/>
                </a:solidFill>
                <a:effectLst/>
                <a:latin typeface="SFMono-Regular"/>
              </a:rPr>
              <a:t> </a:t>
            </a:r>
          </a:p>
          <a:p>
            <a:pPr>
              <a:lnSpc>
                <a:spcPct val="150000"/>
              </a:lnSpc>
            </a:pPr>
            <a:r>
              <a:rPr lang="en-US" b="0" i="0" dirty="0">
                <a:solidFill>
                  <a:srgbClr val="569CD6"/>
                </a:solidFill>
                <a:effectLst/>
                <a:latin typeface="SFMono-Regular"/>
              </a:rPr>
              <a:t>SELECT</a:t>
            </a:r>
            <a:r>
              <a:rPr lang="en-US" b="0" i="0" dirty="0">
                <a:solidFill>
                  <a:srgbClr val="E3E3E3"/>
                </a:solidFill>
                <a:effectLst/>
                <a:latin typeface="SFMono-Regular"/>
              </a:rPr>
              <a:t> </a:t>
            </a:r>
            <a:r>
              <a:rPr lang="en-US" b="0" i="0" dirty="0" err="1">
                <a:solidFill>
                  <a:srgbClr val="E3E3E3"/>
                </a:solidFill>
                <a:effectLst/>
                <a:latin typeface="SFMono-Regular"/>
              </a:rPr>
              <a:t>ProductID</a:t>
            </a:r>
            <a:r>
              <a:rPr lang="en-US" b="0" i="0" dirty="0">
                <a:solidFill>
                  <a:srgbClr val="E3E3E3"/>
                </a:solidFill>
                <a:effectLst/>
                <a:latin typeface="SFMono-Regular"/>
              </a:rPr>
              <a:t> </a:t>
            </a:r>
            <a:r>
              <a:rPr lang="en-US" b="0" i="0" dirty="0">
                <a:solidFill>
                  <a:srgbClr val="569CD6"/>
                </a:solidFill>
                <a:effectLst/>
                <a:latin typeface="SFMono-Regular"/>
              </a:rPr>
              <a:t>FROM</a:t>
            </a:r>
            <a:r>
              <a:rPr lang="en-US" b="0" i="0" dirty="0">
                <a:solidFill>
                  <a:srgbClr val="E3E3E3"/>
                </a:solidFill>
                <a:effectLst/>
                <a:latin typeface="SFMono-Regular"/>
              </a:rPr>
              <a:t> </a:t>
            </a:r>
            <a:r>
              <a:rPr lang="en-US" b="0" i="0" dirty="0" err="1">
                <a:solidFill>
                  <a:srgbClr val="E3E3E3"/>
                </a:solidFill>
                <a:effectLst/>
                <a:latin typeface="SFMono-Regular"/>
              </a:rPr>
              <a:t>Production.WorkOrder</a:t>
            </a:r>
            <a:r>
              <a:rPr lang="en-US" b="0" i="0" dirty="0">
                <a:solidFill>
                  <a:srgbClr val="E3E3E3"/>
                </a:solidFill>
                <a:effectLst/>
                <a:latin typeface="SFMono-Regular"/>
              </a:rPr>
              <a:t> ; </a:t>
            </a:r>
            <a:endParaRPr lang="en-US" dirty="0"/>
          </a:p>
        </p:txBody>
      </p:sp>
      <p:sp>
        <p:nvSpPr>
          <p:cNvPr id="11" name="Content Placeholder 2">
            <a:extLst>
              <a:ext uri="{FF2B5EF4-FFF2-40B4-BE49-F238E27FC236}">
                <a16:creationId xmlns:a16="http://schemas.microsoft.com/office/drawing/2014/main" id="{7F6F11E8-742B-47A3-B153-C3CF91030744}"/>
              </a:ext>
            </a:extLst>
          </p:cNvPr>
          <p:cNvSpPr txBox="1">
            <a:spLocks/>
          </p:cNvSpPr>
          <p:nvPr/>
        </p:nvSpPr>
        <p:spPr>
          <a:xfrm>
            <a:off x="1096963" y="4564848"/>
            <a:ext cx="5292887" cy="1289024"/>
          </a:xfrm>
          <a:prstGeom prst="rect">
            <a:avLst/>
          </a:prstGeom>
          <a:ln w="25400">
            <a:solidFill>
              <a:schemeClr val="accent2"/>
            </a:solidFill>
          </a:ln>
          <a:effectLst/>
        </p:spPr>
        <p:txBody>
          <a:bodyPr vert="horz" lIns="0" tIns="45720" rIns="0" bIns="45720" rtlCol="0" anchor="ctr">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tx1"/>
                </a:solidFill>
              </a:rPr>
              <a:t>This </a:t>
            </a:r>
            <a:r>
              <a:rPr lang="en-US" b="1" i="1" dirty="0">
                <a:solidFill>
                  <a:schemeClr val="tx1"/>
                </a:solidFill>
              </a:rPr>
              <a:t>EXCEPT</a:t>
            </a:r>
            <a:r>
              <a:rPr lang="en-US" dirty="0">
                <a:solidFill>
                  <a:schemeClr val="tx1"/>
                </a:solidFill>
              </a:rPr>
              <a:t> example returns any distinct values from the query left of the </a:t>
            </a:r>
            <a:r>
              <a:rPr lang="en-US" b="1" i="1" dirty="0">
                <a:solidFill>
                  <a:schemeClr val="tx1"/>
                </a:solidFill>
              </a:rPr>
              <a:t>EXCEPT</a:t>
            </a:r>
            <a:r>
              <a:rPr lang="en-US" dirty="0">
                <a:solidFill>
                  <a:schemeClr val="tx1"/>
                </a:solidFill>
              </a:rPr>
              <a:t> operator that are NOT also found on the right query. This shows all products that have NOT been ordered.</a:t>
            </a:r>
          </a:p>
        </p:txBody>
      </p:sp>
    </p:spTree>
    <p:extLst>
      <p:ext uri="{BB962C8B-B14F-4D97-AF65-F5344CB8AC3E}">
        <p14:creationId xmlns:p14="http://schemas.microsoft.com/office/powerpoint/2010/main" val="346725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6188-CEEB-4F4D-9F18-0A46F47A9802}"/>
              </a:ext>
            </a:extLst>
          </p:cNvPr>
          <p:cNvSpPr>
            <a:spLocks noGrp="1"/>
          </p:cNvSpPr>
          <p:nvPr>
            <p:ph type="title"/>
          </p:nvPr>
        </p:nvSpPr>
        <p:spPr/>
        <p:txBody>
          <a:bodyPr>
            <a:normAutofit/>
          </a:bodyPr>
          <a:lstStyle/>
          <a:p>
            <a:r>
              <a:rPr lang="en-US" dirty="0">
                <a:solidFill>
                  <a:schemeClr val="tx1"/>
                </a:solidFill>
              </a:rPr>
              <a:t>SQL Subquery</a:t>
            </a:r>
            <a:br>
              <a:rPr lang="en-US" dirty="0"/>
            </a:br>
            <a:r>
              <a:rPr lang="en-US" sz="1400" dirty="0">
                <a:hlinkClick r:id="rId2"/>
              </a:rPr>
              <a:t>https://docs.microsoft.com/en-us/sql/relational-databases/performance/subqueries?view=sql-server-ver15</a:t>
            </a:r>
            <a:endParaRPr lang="en-US" dirty="0"/>
          </a:p>
        </p:txBody>
      </p:sp>
      <p:sp>
        <p:nvSpPr>
          <p:cNvPr id="3" name="Content Placeholder 2">
            <a:extLst>
              <a:ext uri="{FF2B5EF4-FFF2-40B4-BE49-F238E27FC236}">
                <a16:creationId xmlns:a16="http://schemas.microsoft.com/office/drawing/2014/main" id="{4E0BF77F-39C5-48AD-8B20-06B62BB725A4}"/>
              </a:ext>
            </a:extLst>
          </p:cNvPr>
          <p:cNvSpPr>
            <a:spLocks noGrp="1"/>
          </p:cNvSpPr>
          <p:nvPr>
            <p:ph idx="1"/>
          </p:nvPr>
        </p:nvSpPr>
        <p:spPr>
          <a:xfrm>
            <a:off x="1170819" y="1890869"/>
            <a:ext cx="9850362" cy="2185261"/>
          </a:xfrm>
        </p:spPr>
        <p:txBody>
          <a:bodyPr anchor="ctr">
            <a:normAutofit/>
          </a:bodyPr>
          <a:lstStyle/>
          <a:p>
            <a:r>
              <a:rPr lang="en-US" sz="2000" dirty="0">
                <a:solidFill>
                  <a:schemeClr val="tx1"/>
                </a:solidFill>
              </a:rPr>
              <a:t>A subquery is a query that is nested inside a </a:t>
            </a:r>
            <a:r>
              <a:rPr lang="en-US" sz="2000" b="1" i="1" dirty="0">
                <a:solidFill>
                  <a:schemeClr val="tx1"/>
                </a:solidFill>
              </a:rPr>
              <a:t>SELECT</a:t>
            </a:r>
            <a:r>
              <a:rPr lang="en-US" sz="2000" dirty="0">
                <a:solidFill>
                  <a:schemeClr val="tx1"/>
                </a:solidFill>
              </a:rPr>
              <a:t>, </a:t>
            </a:r>
            <a:r>
              <a:rPr lang="en-US" sz="2000" b="1" i="1" dirty="0">
                <a:solidFill>
                  <a:schemeClr val="tx1"/>
                </a:solidFill>
              </a:rPr>
              <a:t>INSERT</a:t>
            </a:r>
            <a:r>
              <a:rPr lang="en-US" sz="2000" dirty="0">
                <a:solidFill>
                  <a:schemeClr val="tx1"/>
                </a:solidFill>
              </a:rPr>
              <a:t>, </a:t>
            </a:r>
            <a:r>
              <a:rPr lang="en-US" sz="2000" b="1" i="1" dirty="0">
                <a:solidFill>
                  <a:schemeClr val="tx1"/>
                </a:solidFill>
              </a:rPr>
              <a:t>UPDATE</a:t>
            </a:r>
            <a:r>
              <a:rPr lang="en-US" sz="2000" dirty="0">
                <a:solidFill>
                  <a:schemeClr val="tx1"/>
                </a:solidFill>
              </a:rPr>
              <a:t>, or </a:t>
            </a:r>
            <a:r>
              <a:rPr lang="en-US" sz="2000" b="1" i="1" dirty="0">
                <a:solidFill>
                  <a:schemeClr val="tx1"/>
                </a:solidFill>
              </a:rPr>
              <a:t>DELETE</a:t>
            </a:r>
            <a:r>
              <a:rPr lang="en-US" sz="2000" dirty="0">
                <a:solidFill>
                  <a:schemeClr val="tx1"/>
                </a:solidFill>
              </a:rPr>
              <a:t> statement, or inside another subquery. A subquery can be used anywhere an expression is allowed. The subquery is evaluated then the outer query is evaluated against it. </a:t>
            </a:r>
          </a:p>
          <a:p>
            <a:r>
              <a:rPr lang="en-US" sz="2000" dirty="0">
                <a:solidFill>
                  <a:schemeClr val="tx1"/>
                </a:solidFill>
              </a:rPr>
              <a:t>Many SQL statements that include subqueries can be formulated as </a:t>
            </a:r>
            <a:r>
              <a:rPr lang="en-US" sz="2000" b="1" i="1" dirty="0">
                <a:solidFill>
                  <a:schemeClr val="tx1"/>
                </a:solidFill>
              </a:rPr>
              <a:t>JOIN</a:t>
            </a:r>
            <a:r>
              <a:rPr lang="en-US" sz="2000" dirty="0">
                <a:solidFill>
                  <a:schemeClr val="tx1"/>
                </a:solidFill>
              </a:rPr>
              <a:t>s. There is usually no performance difference between a statement with a subquery and an equivalent </a:t>
            </a:r>
            <a:r>
              <a:rPr lang="en-US" sz="2000" b="1" i="1" dirty="0">
                <a:solidFill>
                  <a:schemeClr val="tx1"/>
                </a:solidFill>
              </a:rPr>
              <a:t>JOIN</a:t>
            </a:r>
            <a:r>
              <a:rPr lang="en-US" sz="2000" dirty="0">
                <a:solidFill>
                  <a:schemeClr val="tx1"/>
                </a:solidFill>
              </a:rPr>
              <a:t>. </a:t>
            </a:r>
          </a:p>
        </p:txBody>
      </p:sp>
      <p:sp>
        <p:nvSpPr>
          <p:cNvPr id="5" name="TextBox 4">
            <a:extLst>
              <a:ext uri="{FF2B5EF4-FFF2-40B4-BE49-F238E27FC236}">
                <a16:creationId xmlns:a16="http://schemas.microsoft.com/office/drawing/2014/main" id="{C52CC720-A802-40C8-B9DB-5826D6D1C36F}"/>
              </a:ext>
            </a:extLst>
          </p:cNvPr>
          <p:cNvSpPr txBox="1"/>
          <p:nvPr/>
        </p:nvSpPr>
        <p:spPr>
          <a:xfrm>
            <a:off x="4587063" y="4169514"/>
            <a:ext cx="6966984" cy="2119042"/>
          </a:xfrm>
          <a:prstGeom prst="rect">
            <a:avLst/>
          </a:prstGeom>
          <a:solidFill>
            <a:schemeClr val="tx1"/>
          </a:solidFill>
          <a:ln w="25400">
            <a:solidFill>
              <a:schemeClr val="accent2"/>
            </a:solidFill>
          </a:ln>
        </p:spPr>
        <p:txBody>
          <a:bodyPr wrap="square" anchor="ctr">
            <a:spAutoFit/>
          </a:bodyPr>
          <a:lstStyle/>
          <a:p>
            <a:pPr>
              <a:lnSpc>
                <a:spcPct val="150000"/>
              </a:lnSpc>
            </a:pPr>
            <a:r>
              <a:rPr lang="en-US" dirty="0">
                <a:solidFill>
                  <a:srgbClr val="00B0F0"/>
                </a:solidFill>
              </a:rPr>
              <a:t>SELECT</a:t>
            </a:r>
            <a:r>
              <a:rPr lang="en-US" dirty="0">
                <a:solidFill>
                  <a:schemeClr val="bg1"/>
                </a:solidFill>
              </a:rPr>
              <a:t> </a:t>
            </a:r>
            <a:r>
              <a:rPr lang="en-US" dirty="0" err="1">
                <a:solidFill>
                  <a:schemeClr val="bg1"/>
                </a:solidFill>
              </a:rPr>
              <a:t>Ord.SalesOrderID</a:t>
            </a:r>
            <a:r>
              <a:rPr lang="en-US" dirty="0">
                <a:solidFill>
                  <a:schemeClr val="bg1"/>
                </a:solidFill>
              </a:rPr>
              <a:t>, </a:t>
            </a:r>
            <a:r>
              <a:rPr lang="en-US" dirty="0" err="1">
                <a:solidFill>
                  <a:schemeClr val="bg1"/>
                </a:solidFill>
              </a:rPr>
              <a:t>Ord.OrderDate</a:t>
            </a:r>
            <a:r>
              <a:rPr lang="en-US" dirty="0">
                <a:solidFill>
                  <a:schemeClr val="bg1"/>
                </a:solidFill>
              </a:rPr>
              <a:t>,</a:t>
            </a:r>
          </a:p>
          <a:p>
            <a:pPr>
              <a:lnSpc>
                <a:spcPct val="150000"/>
              </a:lnSpc>
            </a:pPr>
            <a:r>
              <a:rPr lang="en-US" dirty="0">
                <a:solidFill>
                  <a:schemeClr val="bg1"/>
                </a:solidFill>
              </a:rPr>
              <a:t>    (</a:t>
            </a:r>
            <a:r>
              <a:rPr lang="en-US" dirty="0">
                <a:solidFill>
                  <a:srgbClr val="00B0F0"/>
                </a:solidFill>
              </a:rPr>
              <a:t>SELECT</a:t>
            </a:r>
            <a:r>
              <a:rPr lang="en-US" dirty="0">
                <a:solidFill>
                  <a:schemeClr val="bg1"/>
                </a:solidFill>
              </a:rPr>
              <a:t> MAX(</a:t>
            </a:r>
            <a:r>
              <a:rPr lang="en-US" dirty="0" err="1">
                <a:solidFill>
                  <a:schemeClr val="bg1"/>
                </a:solidFill>
              </a:rPr>
              <a:t>OrdDet.UnitPrice</a:t>
            </a:r>
            <a:r>
              <a:rPr lang="en-US" dirty="0">
                <a:solidFill>
                  <a:schemeClr val="bg1"/>
                </a:solidFill>
              </a:rPr>
              <a:t>) </a:t>
            </a:r>
          </a:p>
          <a:p>
            <a:pPr>
              <a:lnSpc>
                <a:spcPct val="150000"/>
              </a:lnSpc>
            </a:pPr>
            <a:r>
              <a:rPr lang="en-US" dirty="0">
                <a:solidFill>
                  <a:schemeClr val="bg1"/>
                </a:solidFill>
              </a:rPr>
              <a:t>     </a:t>
            </a:r>
            <a:r>
              <a:rPr lang="en-US" dirty="0">
                <a:solidFill>
                  <a:srgbClr val="00B0F0"/>
                </a:solidFill>
              </a:rPr>
              <a:t>FROM</a:t>
            </a:r>
            <a:r>
              <a:rPr lang="en-US" dirty="0">
                <a:solidFill>
                  <a:schemeClr val="bg1"/>
                </a:solidFill>
              </a:rPr>
              <a:t> </a:t>
            </a:r>
            <a:r>
              <a:rPr lang="en-US" dirty="0" err="1">
                <a:solidFill>
                  <a:schemeClr val="bg1"/>
                </a:solidFill>
              </a:rPr>
              <a:t>Sales.SalesOrderDetail</a:t>
            </a:r>
            <a:r>
              <a:rPr lang="en-US" dirty="0">
                <a:solidFill>
                  <a:schemeClr val="bg1"/>
                </a:solidFill>
              </a:rPr>
              <a:t> </a:t>
            </a:r>
            <a:r>
              <a:rPr lang="en-US" dirty="0">
                <a:solidFill>
                  <a:srgbClr val="00B0F0"/>
                </a:solidFill>
              </a:rPr>
              <a:t>AS</a:t>
            </a:r>
            <a:r>
              <a:rPr lang="en-US" dirty="0">
                <a:solidFill>
                  <a:schemeClr val="bg1"/>
                </a:solidFill>
              </a:rPr>
              <a:t> </a:t>
            </a:r>
            <a:r>
              <a:rPr lang="en-US" dirty="0" err="1">
                <a:solidFill>
                  <a:schemeClr val="bg1"/>
                </a:solidFill>
              </a:rPr>
              <a:t>OrdDet</a:t>
            </a:r>
            <a:endParaRPr lang="en-US" dirty="0">
              <a:solidFill>
                <a:schemeClr val="bg1"/>
              </a:solidFill>
            </a:endParaRPr>
          </a:p>
          <a:p>
            <a:pPr>
              <a:lnSpc>
                <a:spcPct val="150000"/>
              </a:lnSpc>
            </a:pPr>
            <a:r>
              <a:rPr lang="en-US" dirty="0">
                <a:solidFill>
                  <a:srgbClr val="00B0F0"/>
                </a:solidFill>
              </a:rPr>
              <a:t>WHERE</a:t>
            </a:r>
            <a:r>
              <a:rPr lang="en-US" dirty="0">
                <a:solidFill>
                  <a:schemeClr val="bg1"/>
                </a:solidFill>
              </a:rPr>
              <a:t> </a:t>
            </a:r>
            <a:r>
              <a:rPr lang="en-US" dirty="0" err="1">
                <a:solidFill>
                  <a:schemeClr val="bg1"/>
                </a:solidFill>
              </a:rPr>
              <a:t>Ord.SalesOrderID</a:t>
            </a:r>
            <a:r>
              <a:rPr lang="en-US" dirty="0">
                <a:solidFill>
                  <a:schemeClr val="bg1"/>
                </a:solidFill>
              </a:rPr>
              <a:t> = </a:t>
            </a:r>
            <a:r>
              <a:rPr lang="en-US" dirty="0" err="1">
                <a:solidFill>
                  <a:schemeClr val="bg1"/>
                </a:solidFill>
              </a:rPr>
              <a:t>OrdDet.SalesOrderID</a:t>
            </a:r>
            <a:r>
              <a:rPr lang="en-US" dirty="0">
                <a:solidFill>
                  <a:schemeClr val="bg1"/>
                </a:solidFill>
              </a:rPr>
              <a:t>) </a:t>
            </a:r>
            <a:r>
              <a:rPr lang="en-US" dirty="0">
                <a:solidFill>
                  <a:srgbClr val="00B0F0"/>
                </a:solidFill>
              </a:rPr>
              <a:t>AS</a:t>
            </a:r>
            <a:r>
              <a:rPr lang="en-US" dirty="0">
                <a:solidFill>
                  <a:schemeClr val="bg1"/>
                </a:solidFill>
              </a:rPr>
              <a:t> </a:t>
            </a:r>
            <a:r>
              <a:rPr lang="en-US" dirty="0" err="1">
                <a:solidFill>
                  <a:schemeClr val="bg1"/>
                </a:solidFill>
              </a:rPr>
              <a:t>MaxUnitPrice</a:t>
            </a:r>
            <a:endParaRPr lang="en-US" dirty="0">
              <a:solidFill>
                <a:schemeClr val="bg1"/>
              </a:solidFill>
            </a:endParaRPr>
          </a:p>
          <a:p>
            <a:pPr>
              <a:lnSpc>
                <a:spcPct val="150000"/>
              </a:lnSpc>
            </a:pPr>
            <a:r>
              <a:rPr lang="en-US" dirty="0">
                <a:solidFill>
                  <a:srgbClr val="00B0F0"/>
                </a:solidFill>
              </a:rPr>
              <a:t>FROM</a:t>
            </a:r>
            <a:r>
              <a:rPr lang="en-US" dirty="0">
                <a:solidFill>
                  <a:schemeClr val="bg1"/>
                </a:solidFill>
              </a:rPr>
              <a:t> </a:t>
            </a:r>
            <a:r>
              <a:rPr lang="en-US" dirty="0" err="1">
                <a:solidFill>
                  <a:schemeClr val="bg1"/>
                </a:solidFill>
              </a:rPr>
              <a:t>Sales.SalesOrderHeader</a:t>
            </a:r>
            <a:r>
              <a:rPr lang="en-US" dirty="0">
                <a:solidFill>
                  <a:schemeClr val="bg1"/>
                </a:solidFill>
              </a:rPr>
              <a:t> AS Ord;</a:t>
            </a:r>
          </a:p>
        </p:txBody>
      </p:sp>
      <p:sp>
        <p:nvSpPr>
          <p:cNvPr id="7" name="TextBox 6">
            <a:extLst>
              <a:ext uri="{FF2B5EF4-FFF2-40B4-BE49-F238E27FC236}">
                <a16:creationId xmlns:a16="http://schemas.microsoft.com/office/drawing/2014/main" id="{EFC09FFD-9C76-4D45-984E-DE3367B5FCAF}"/>
              </a:ext>
            </a:extLst>
          </p:cNvPr>
          <p:cNvSpPr txBox="1"/>
          <p:nvPr/>
        </p:nvSpPr>
        <p:spPr>
          <a:xfrm>
            <a:off x="1097279" y="4713238"/>
            <a:ext cx="3489783" cy="1569660"/>
          </a:xfrm>
          <a:prstGeom prst="rect">
            <a:avLst/>
          </a:prstGeom>
          <a:noFill/>
          <a:ln w="25400">
            <a:solidFill>
              <a:schemeClr val="accent2"/>
            </a:solidFill>
          </a:ln>
        </p:spPr>
        <p:txBody>
          <a:bodyPr wrap="square" anchor="ctr">
            <a:spAutoFit/>
          </a:bodyPr>
          <a:lstStyle/>
          <a:p>
            <a:r>
              <a:rPr lang="en-US" sz="1600" dirty="0"/>
              <a:t>In this example, a subquery is used as a column expression named </a:t>
            </a:r>
            <a:r>
              <a:rPr lang="en-US" sz="1600" dirty="0" err="1">
                <a:solidFill>
                  <a:srgbClr val="FF0000"/>
                </a:solidFill>
              </a:rPr>
              <a:t>MaxUnitPrice</a:t>
            </a:r>
            <a:r>
              <a:rPr lang="en-US" sz="1600" dirty="0"/>
              <a:t> in a </a:t>
            </a:r>
            <a:r>
              <a:rPr lang="en-US" sz="1600" dirty="0">
                <a:solidFill>
                  <a:srgbClr val="FF0000"/>
                </a:solidFill>
              </a:rPr>
              <a:t>SELECT</a:t>
            </a:r>
            <a:r>
              <a:rPr lang="en-US" sz="1600" dirty="0"/>
              <a:t> statement. The subquery obtains the maximum price for each unit and them becomes a column in the outer query result.</a:t>
            </a:r>
          </a:p>
        </p:txBody>
      </p:sp>
    </p:spTree>
    <p:extLst>
      <p:ext uri="{BB962C8B-B14F-4D97-AF65-F5344CB8AC3E}">
        <p14:creationId xmlns:p14="http://schemas.microsoft.com/office/powerpoint/2010/main" val="1683765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6188-CEEB-4F4D-9F18-0A46F47A9802}"/>
              </a:ext>
            </a:extLst>
          </p:cNvPr>
          <p:cNvSpPr>
            <a:spLocks noGrp="1"/>
          </p:cNvSpPr>
          <p:nvPr>
            <p:ph type="title"/>
          </p:nvPr>
        </p:nvSpPr>
        <p:spPr>
          <a:xfrm>
            <a:off x="1097280" y="286603"/>
            <a:ext cx="9561044" cy="1450757"/>
          </a:xfrm>
        </p:spPr>
        <p:txBody>
          <a:bodyPr>
            <a:normAutofit/>
          </a:bodyPr>
          <a:lstStyle/>
          <a:p>
            <a:r>
              <a:rPr lang="en-US" dirty="0">
                <a:solidFill>
                  <a:schemeClr val="tx1"/>
                </a:solidFill>
              </a:rPr>
              <a:t>Subquery</a:t>
            </a:r>
            <a:br>
              <a:rPr lang="en-US" dirty="0"/>
            </a:br>
            <a:r>
              <a:rPr lang="en-US" sz="1400" dirty="0">
                <a:hlinkClick r:id="rId2"/>
              </a:rPr>
              <a:t>https://docs.microsoft.com/en-us/sql/relational-databases/performance/subqueries?view=sql-server-ver15</a:t>
            </a:r>
            <a:endParaRPr lang="en-US" dirty="0"/>
          </a:p>
        </p:txBody>
      </p:sp>
      <p:sp>
        <p:nvSpPr>
          <p:cNvPr id="3" name="Content Placeholder 2">
            <a:extLst>
              <a:ext uri="{FF2B5EF4-FFF2-40B4-BE49-F238E27FC236}">
                <a16:creationId xmlns:a16="http://schemas.microsoft.com/office/drawing/2014/main" id="{4E0BF77F-39C5-48AD-8B20-06B62BB725A4}"/>
              </a:ext>
            </a:extLst>
          </p:cNvPr>
          <p:cNvSpPr>
            <a:spLocks noGrp="1"/>
          </p:cNvSpPr>
          <p:nvPr>
            <p:ph idx="1"/>
          </p:nvPr>
        </p:nvSpPr>
        <p:spPr>
          <a:xfrm>
            <a:off x="1321434" y="1924493"/>
            <a:ext cx="5399213" cy="4476307"/>
          </a:xfrm>
        </p:spPr>
        <p:txBody>
          <a:bodyPr anchor="ctr">
            <a:normAutofit fontScale="92500" lnSpcReduction="10000"/>
          </a:bodyPr>
          <a:lstStyle/>
          <a:p>
            <a:r>
              <a:rPr lang="en-US" sz="2400" dirty="0">
                <a:solidFill>
                  <a:schemeClr val="tx1"/>
                </a:solidFill>
              </a:rPr>
              <a:t>A subquery nested in an outer </a:t>
            </a:r>
            <a:r>
              <a:rPr lang="en-US" sz="2400" b="1" i="1" dirty="0">
                <a:solidFill>
                  <a:schemeClr val="tx1"/>
                </a:solidFill>
              </a:rPr>
              <a:t>SELECT</a:t>
            </a:r>
            <a:r>
              <a:rPr lang="en-US" sz="2400" dirty="0">
                <a:solidFill>
                  <a:schemeClr val="tx1"/>
                </a:solidFill>
              </a:rPr>
              <a:t> statement has the following components:</a:t>
            </a:r>
          </a:p>
          <a:p>
            <a:pPr lvl="1">
              <a:buFont typeface="Arial" panose="020B0604020202020204" pitchFamily="34" charset="0"/>
              <a:buChar char="•"/>
            </a:pPr>
            <a:r>
              <a:rPr lang="en-US" sz="2200" dirty="0">
                <a:solidFill>
                  <a:schemeClr val="tx1"/>
                </a:solidFill>
              </a:rPr>
              <a:t>A regular </a:t>
            </a:r>
            <a:r>
              <a:rPr lang="en-US" sz="2200" b="1" i="1" dirty="0">
                <a:solidFill>
                  <a:schemeClr val="tx1"/>
                </a:solidFill>
              </a:rPr>
              <a:t>SELECT</a:t>
            </a:r>
            <a:r>
              <a:rPr lang="en-US" sz="2200" dirty="0">
                <a:solidFill>
                  <a:schemeClr val="tx1"/>
                </a:solidFill>
              </a:rPr>
              <a:t> query including the regular select list components.</a:t>
            </a:r>
          </a:p>
          <a:p>
            <a:pPr lvl="1">
              <a:buFont typeface="Arial" panose="020B0604020202020204" pitchFamily="34" charset="0"/>
              <a:buChar char="•"/>
            </a:pPr>
            <a:r>
              <a:rPr lang="en-US" sz="2200" dirty="0">
                <a:solidFill>
                  <a:schemeClr val="tx1"/>
                </a:solidFill>
              </a:rPr>
              <a:t>A regular </a:t>
            </a:r>
            <a:r>
              <a:rPr lang="en-US" sz="2200" b="1" i="1" dirty="0">
                <a:solidFill>
                  <a:schemeClr val="tx1"/>
                </a:solidFill>
              </a:rPr>
              <a:t>FROM</a:t>
            </a:r>
            <a:r>
              <a:rPr lang="en-US" sz="2200" dirty="0">
                <a:solidFill>
                  <a:schemeClr val="tx1"/>
                </a:solidFill>
              </a:rPr>
              <a:t> clause including one or more table or view names.</a:t>
            </a:r>
          </a:p>
          <a:p>
            <a:pPr lvl="1">
              <a:buFont typeface="Arial" panose="020B0604020202020204" pitchFamily="34" charset="0"/>
              <a:buChar char="•"/>
            </a:pPr>
            <a:r>
              <a:rPr lang="en-US" sz="2200" dirty="0">
                <a:solidFill>
                  <a:schemeClr val="tx1"/>
                </a:solidFill>
              </a:rPr>
              <a:t>An optional </a:t>
            </a:r>
            <a:r>
              <a:rPr lang="en-US" sz="2200" b="1" i="1" dirty="0">
                <a:solidFill>
                  <a:schemeClr val="tx1"/>
                </a:solidFill>
              </a:rPr>
              <a:t>WHERE</a:t>
            </a:r>
            <a:r>
              <a:rPr lang="en-US" sz="2200" dirty="0">
                <a:solidFill>
                  <a:schemeClr val="tx1"/>
                </a:solidFill>
              </a:rPr>
              <a:t> clause.</a:t>
            </a:r>
          </a:p>
          <a:p>
            <a:pPr lvl="1">
              <a:buFont typeface="Arial" panose="020B0604020202020204" pitchFamily="34" charset="0"/>
              <a:buChar char="•"/>
            </a:pPr>
            <a:r>
              <a:rPr lang="en-US" sz="2200" dirty="0">
                <a:solidFill>
                  <a:schemeClr val="tx1"/>
                </a:solidFill>
              </a:rPr>
              <a:t>An optional </a:t>
            </a:r>
            <a:r>
              <a:rPr lang="en-US" sz="2200" b="1" i="1" dirty="0">
                <a:solidFill>
                  <a:schemeClr val="tx1"/>
                </a:solidFill>
              </a:rPr>
              <a:t>GROUP BY</a:t>
            </a:r>
            <a:r>
              <a:rPr lang="en-US" sz="2200" dirty="0">
                <a:solidFill>
                  <a:schemeClr val="tx1"/>
                </a:solidFill>
              </a:rPr>
              <a:t> clause.</a:t>
            </a:r>
          </a:p>
          <a:p>
            <a:pPr lvl="1">
              <a:buFont typeface="Arial" panose="020B0604020202020204" pitchFamily="34" charset="0"/>
              <a:buChar char="•"/>
            </a:pPr>
            <a:r>
              <a:rPr lang="en-US" sz="2200" dirty="0">
                <a:solidFill>
                  <a:schemeClr val="tx1"/>
                </a:solidFill>
              </a:rPr>
              <a:t>An optional </a:t>
            </a:r>
            <a:r>
              <a:rPr lang="en-US" sz="2200" b="1" i="1" dirty="0">
                <a:solidFill>
                  <a:schemeClr val="tx1"/>
                </a:solidFill>
              </a:rPr>
              <a:t>HAVING</a:t>
            </a:r>
            <a:r>
              <a:rPr lang="en-US" sz="2200" dirty="0">
                <a:solidFill>
                  <a:schemeClr val="tx1"/>
                </a:solidFill>
              </a:rPr>
              <a:t> clause.</a:t>
            </a:r>
          </a:p>
          <a:p>
            <a:pPr marL="0">
              <a:buNone/>
            </a:pPr>
            <a:r>
              <a:rPr lang="en-US" sz="2400" dirty="0">
                <a:solidFill>
                  <a:schemeClr val="tx1"/>
                </a:solidFill>
              </a:rPr>
              <a:t>This example shows two queries obtaining an identical result. One uses a subquery and the other uses a </a:t>
            </a:r>
            <a:r>
              <a:rPr lang="en-US" sz="2400" b="1" i="1" dirty="0">
                <a:solidFill>
                  <a:schemeClr val="tx1"/>
                </a:solidFill>
              </a:rPr>
              <a:t>JOIN</a:t>
            </a:r>
            <a:r>
              <a:rPr lang="en-US" sz="2400" dirty="0">
                <a:solidFill>
                  <a:schemeClr val="tx1"/>
                </a:solidFill>
              </a:rPr>
              <a:t>.</a:t>
            </a:r>
          </a:p>
        </p:txBody>
      </p:sp>
      <p:sp>
        <p:nvSpPr>
          <p:cNvPr id="5" name="TextBox 4">
            <a:extLst>
              <a:ext uri="{FF2B5EF4-FFF2-40B4-BE49-F238E27FC236}">
                <a16:creationId xmlns:a16="http://schemas.microsoft.com/office/drawing/2014/main" id="{C52CC720-A802-40C8-B9DB-5826D6D1C36F}"/>
              </a:ext>
            </a:extLst>
          </p:cNvPr>
          <p:cNvSpPr txBox="1"/>
          <p:nvPr/>
        </p:nvSpPr>
        <p:spPr>
          <a:xfrm>
            <a:off x="6845905" y="2153661"/>
            <a:ext cx="4444856" cy="4017969"/>
          </a:xfrm>
          <a:prstGeom prst="rect">
            <a:avLst/>
          </a:prstGeom>
          <a:solidFill>
            <a:schemeClr val="tx1"/>
          </a:solidFill>
          <a:ln w="25400">
            <a:solidFill>
              <a:schemeClr val="accent2"/>
            </a:solidFill>
          </a:ln>
        </p:spPr>
        <p:txBody>
          <a:bodyPr wrap="square" anchor="ctr">
            <a:normAutofit/>
          </a:bodyPr>
          <a:lstStyle/>
          <a:p>
            <a:r>
              <a:rPr lang="en-US" sz="2000" dirty="0">
                <a:solidFill>
                  <a:srgbClr val="00B0F0"/>
                </a:solidFill>
              </a:rPr>
              <a:t>SELECT</a:t>
            </a:r>
            <a:r>
              <a:rPr lang="en-US" sz="2000" dirty="0">
                <a:solidFill>
                  <a:schemeClr val="bg1"/>
                </a:solidFill>
              </a:rPr>
              <a:t> Name</a:t>
            </a:r>
          </a:p>
          <a:p>
            <a:r>
              <a:rPr lang="en-US" sz="2000" dirty="0">
                <a:solidFill>
                  <a:srgbClr val="00B0F0"/>
                </a:solidFill>
              </a:rPr>
              <a:t>FROM</a:t>
            </a:r>
            <a:r>
              <a:rPr lang="en-US" sz="2000" dirty="0">
                <a:solidFill>
                  <a:schemeClr val="bg1"/>
                </a:solidFill>
              </a:rPr>
              <a:t> </a:t>
            </a:r>
            <a:r>
              <a:rPr lang="en-US" sz="2000" dirty="0" err="1">
                <a:solidFill>
                  <a:schemeClr val="bg1"/>
                </a:solidFill>
              </a:rPr>
              <a:t>Production.Product</a:t>
            </a:r>
            <a:endParaRPr lang="en-US" sz="2000" dirty="0">
              <a:solidFill>
                <a:schemeClr val="bg1"/>
              </a:solidFill>
            </a:endParaRPr>
          </a:p>
          <a:p>
            <a:r>
              <a:rPr lang="en-US" sz="2000" dirty="0">
                <a:solidFill>
                  <a:srgbClr val="00B0F0"/>
                </a:solidFill>
              </a:rPr>
              <a:t>WHERE</a:t>
            </a:r>
            <a:r>
              <a:rPr lang="en-US" sz="2000" dirty="0">
                <a:solidFill>
                  <a:schemeClr val="bg1"/>
                </a:solidFill>
              </a:rPr>
              <a:t> </a:t>
            </a:r>
            <a:r>
              <a:rPr lang="en-US" sz="2000" dirty="0" err="1">
                <a:solidFill>
                  <a:schemeClr val="bg1"/>
                </a:solidFill>
              </a:rPr>
              <a:t>ListPrice</a:t>
            </a:r>
            <a:r>
              <a:rPr lang="en-US" sz="2000" dirty="0">
                <a:solidFill>
                  <a:schemeClr val="bg1"/>
                </a:solidFill>
              </a:rPr>
              <a:t> =</a:t>
            </a:r>
          </a:p>
          <a:p>
            <a:r>
              <a:rPr lang="en-US" sz="2000" dirty="0">
                <a:solidFill>
                  <a:schemeClr val="bg1"/>
                </a:solidFill>
              </a:rPr>
              <a:t>    (</a:t>
            </a:r>
            <a:r>
              <a:rPr lang="en-US" sz="2000" dirty="0">
                <a:solidFill>
                  <a:srgbClr val="00B0F0"/>
                </a:solidFill>
              </a:rPr>
              <a:t>SELECT</a:t>
            </a:r>
            <a:r>
              <a:rPr lang="en-US" sz="2000" dirty="0">
                <a:solidFill>
                  <a:schemeClr val="bg1"/>
                </a:solidFill>
              </a:rPr>
              <a:t> </a:t>
            </a:r>
            <a:r>
              <a:rPr lang="en-US" sz="2000" dirty="0" err="1">
                <a:solidFill>
                  <a:schemeClr val="bg1"/>
                </a:solidFill>
              </a:rPr>
              <a:t>ListPrice</a:t>
            </a:r>
            <a:endParaRPr lang="en-US" sz="2000" dirty="0">
              <a:solidFill>
                <a:schemeClr val="bg1"/>
              </a:solidFill>
            </a:endParaRPr>
          </a:p>
          <a:p>
            <a:r>
              <a:rPr lang="en-US" sz="2000" dirty="0">
                <a:solidFill>
                  <a:schemeClr val="bg1"/>
                </a:solidFill>
              </a:rPr>
              <a:t>     </a:t>
            </a:r>
            <a:r>
              <a:rPr lang="en-US" sz="2000" dirty="0">
                <a:solidFill>
                  <a:srgbClr val="00B0F0"/>
                </a:solidFill>
              </a:rPr>
              <a:t>FROM</a:t>
            </a:r>
            <a:r>
              <a:rPr lang="en-US" sz="2000" dirty="0">
                <a:solidFill>
                  <a:schemeClr val="bg1"/>
                </a:solidFill>
              </a:rPr>
              <a:t> </a:t>
            </a:r>
            <a:r>
              <a:rPr lang="en-US" sz="2000" dirty="0" err="1">
                <a:solidFill>
                  <a:schemeClr val="bg1"/>
                </a:solidFill>
              </a:rPr>
              <a:t>Production.Product</a:t>
            </a:r>
            <a:endParaRPr lang="en-US" sz="2000" dirty="0">
              <a:solidFill>
                <a:schemeClr val="bg1"/>
              </a:solidFill>
            </a:endParaRPr>
          </a:p>
          <a:p>
            <a:r>
              <a:rPr lang="en-US" sz="2000" dirty="0">
                <a:solidFill>
                  <a:schemeClr val="bg1"/>
                </a:solidFill>
              </a:rPr>
              <a:t>     </a:t>
            </a:r>
            <a:r>
              <a:rPr lang="en-US" sz="2000" dirty="0">
                <a:solidFill>
                  <a:srgbClr val="00B0F0"/>
                </a:solidFill>
              </a:rPr>
              <a:t>WHERE</a:t>
            </a:r>
            <a:r>
              <a:rPr lang="en-US" sz="2000" dirty="0">
                <a:solidFill>
                  <a:schemeClr val="bg1"/>
                </a:solidFill>
              </a:rPr>
              <a:t> Name = 'Chainring Bolts' );</a:t>
            </a:r>
          </a:p>
          <a:p>
            <a:endParaRPr lang="en-US" sz="2000" dirty="0">
              <a:solidFill>
                <a:schemeClr val="bg1"/>
              </a:solidFill>
            </a:endParaRPr>
          </a:p>
          <a:p>
            <a:r>
              <a:rPr lang="en-US" sz="2000" dirty="0">
                <a:solidFill>
                  <a:srgbClr val="00B0F0"/>
                </a:solidFill>
              </a:rPr>
              <a:t>SELECT</a:t>
            </a:r>
            <a:r>
              <a:rPr lang="en-US" sz="2000" dirty="0">
                <a:solidFill>
                  <a:schemeClr val="bg1"/>
                </a:solidFill>
              </a:rPr>
              <a:t> Prd1.Name</a:t>
            </a:r>
          </a:p>
          <a:p>
            <a:r>
              <a:rPr lang="en-US" sz="2000" dirty="0">
                <a:solidFill>
                  <a:srgbClr val="00B0F0"/>
                </a:solidFill>
              </a:rPr>
              <a:t>FROM</a:t>
            </a:r>
            <a:r>
              <a:rPr lang="en-US" sz="2000" dirty="0">
                <a:solidFill>
                  <a:schemeClr val="bg1"/>
                </a:solidFill>
              </a:rPr>
              <a:t> </a:t>
            </a:r>
            <a:r>
              <a:rPr lang="en-US" sz="2000" dirty="0" err="1">
                <a:solidFill>
                  <a:schemeClr val="bg1"/>
                </a:solidFill>
              </a:rPr>
              <a:t>Production.Product</a:t>
            </a:r>
            <a:r>
              <a:rPr lang="en-US" sz="2000" dirty="0">
                <a:solidFill>
                  <a:schemeClr val="bg1"/>
                </a:solidFill>
              </a:rPr>
              <a:t> </a:t>
            </a:r>
            <a:r>
              <a:rPr lang="en-US" sz="2000" dirty="0">
                <a:solidFill>
                  <a:srgbClr val="00B0F0"/>
                </a:solidFill>
              </a:rPr>
              <a:t>AS</a:t>
            </a:r>
            <a:r>
              <a:rPr lang="en-US" sz="2000" dirty="0">
                <a:solidFill>
                  <a:schemeClr val="bg1"/>
                </a:solidFill>
              </a:rPr>
              <a:t> Prd1</a:t>
            </a:r>
          </a:p>
          <a:p>
            <a:r>
              <a:rPr lang="en-US" sz="2000" dirty="0">
                <a:solidFill>
                  <a:schemeClr val="bg1"/>
                </a:solidFill>
              </a:rPr>
              <a:t>     </a:t>
            </a:r>
            <a:r>
              <a:rPr lang="en-US" sz="2000" dirty="0">
                <a:solidFill>
                  <a:srgbClr val="00B0F0"/>
                </a:solidFill>
              </a:rPr>
              <a:t>JOIN</a:t>
            </a:r>
            <a:r>
              <a:rPr lang="en-US" sz="2000" dirty="0">
                <a:solidFill>
                  <a:schemeClr val="bg1"/>
                </a:solidFill>
              </a:rPr>
              <a:t> </a:t>
            </a:r>
            <a:r>
              <a:rPr lang="en-US" sz="2000" dirty="0" err="1">
                <a:solidFill>
                  <a:schemeClr val="bg1"/>
                </a:solidFill>
              </a:rPr>
              <a:t>Production.Product</a:t>
            </a:r>
            <a:r>
              <a:rPr lang="en-US" sz="2000" dirty="0">
                <a:solidFill>
                  <a:schemeClr val="bg1"/>
                </a:solidFill>
              </a:rPr>
              <a:t> </a:t>
            </a:r>
            <a:r>
              <a:rPr lang="en-US" sz="2000" dirty="0">
                <a:solidFill>
                  <a:srgbClr val="00B0F0"/>
                </a:solidFill>
              </a:rPr>
              <a:t>AS</a:t>
            </a:r>
            <a:r>
              <a:rPr lang="en-US" sz="2000" dirty="0">
                <a:solidFill>
                  <a:schemeClr val="bg1"/>
                </a:solidFill>
              </a:rPr>
              <a:t> Prd2</a:t>
            </a:r>
          </a:p>
          <a:p>
            <a:r>
              <a:rPr lang="en-US" sz="2000" dirty="0">
                <a:solidFill>
                  <a:schemeClr val="bg1"/>
                </a:solidFill>
              </a:rPr>
              <a:t>       </a:t>
            </a:r>
            <a:r>
              <a:rPr lang="en-US" sz="2000" dirty="0">
                <a:solidFill>
                  <a:srgbClr val="00B0F0"/>
                </a:solidFill>
              </a:rPr>
              <a:t>ON</a:t>
            </a:r>
            <a:r>
              <a:rPr lang="en-US" sz="2000" dirty="0">
                <a:solidFill>
                  <a:schemeClr val="bg1"/>
                </a:solidFill>
              </a:rPr>
              <a:t> (Prd1.ListPrice = Prd2.ListPrice)</a:t>
            </a:r>
          </a:p>
          <a:p>
            <a:r>
              <a:rPr lang="en-US" sz="2000" dirty="0">
                <a:solidFill>
                  <a:srgbClr val="00B0F0"/>
                </a:solidFill>
              </a:rPr>
              <a:t>WHERE</a:t>
            </a:r>
            <a:r>
              <a:rPr lang="en-US" sz="2000" dirty="0">
                <a:solidFill>
                  <a:schemeClr val="bg1"/>
                </a:solidFill>
              </a:rPr>
              <a:t> Prd2.Name = 'Chainring Bolts';</a:t>
            </a:r>
          </a:p>
        </p:txBody>
      </p:sp>
    </p:spTree>
    <p:extLst>
      <p:ext uri="{BB962C8B-B14F-4D97-AF65-F5344CB8AC3E}">
        <p14:creationId xmlns:p14="http://schemas.microsoft.com/office/powerpoint/2010/main" val="3401258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262165" y="0"/>
            <a:ext cx="8467951" cy="4953000"/>
          </a:xfrm>
        </p:spPr>
        <p:txBody>
          <a:bodyPr anchor="ctr">
            <a:normAutofit/>
          </a:bodyPr>
          <a:lstStyle/>
          <a:p>
            <a:pPr lvl="0"/>
            <a:r>
              <a:rPr lang="en-US" sz="4800" i="1" dirty="0">
                <a:solidFill>
                  <a:srgbClr val="FFFFFF"/>
                </a:solidFill>
              </a:rPr>
              <a:t>A JOIN is the means used to combine columns from one or more tables by using values common to both tables.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541" y="4953000"/>
            <a:ext cx="12157427" cy="1905000"/>
          </a:xfrm>
        </p:spPr>
        <p:txBody>
          <a:bodyPr anchor="ctr">
            <a:normAutofit/>
          </a:bodyPr>
          <a:lstStyle/>
          <a:p>
            <a:pPr algn="ctr"/>
            <a:r>
              <a:rPr lang="en-US" sz="1400" dirty="0">
                <a:hlinkClick r:id="rId2"/>
              </a:rPr>
              <a:t>https://en.wikipedia.org/wiki/Join_(SQL)</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49EB-643E-445F-AECB-313B2751BD59}"/>
              </a:ext>
            </a:extLst>
          </p:cNvPr>
          <p:cNvSpPr>
            <a:spLocks noGrp="1"/>
          </p:cNvSpPr>
          <p:nvPr>
            <p:ph type="title"/>
          </p:nvPr>
        </p:nvSpPr>
        <p:spPr/>
        <p:txBody>
          <a:bodyPr>
            <a:normAutofit/>
          </a:bodyPr>
          <a:lstStyle/>
          <a:p>
            <a:r>
              <a:rPr lang="en-US" dirty="0">
                <a:solidFill>
                  <a:schemeClr val="tx1"/>
                </a:solidFill>
              </a:rPr>
              <a:t>SQL JOIN Statements – Overview</a:t>
            </a:r>
            <a:br>
              <a:rPr lang="en-US" dirty="0"/>
            </a:br>
            <a:r>
              <a:rPr lang="en-US" sz="1400" dirty="0">
                <a:hlinkClick r:id="rId2"/>
              </a:rPr>
              <a:t>https://docs.microsoft.com/en-us/sql/relational-databases/performance/joins?view=sql-server-ver15#fundamentals</a:t>
            </a:r>
            <a:endParaRPr lang="en-US" dirty="0"/>
          </a:p>
        </p:txBody>
      </p:sp>
      <p:sp>
        <p:nvSpPr>
          <p:cNvPr id="3" name="Content Placeholder 2">
            <a:extLst>
              <a:ext uri="{FF2B5EF4-FFF2-40B4-BE49-F238E27FC236}">
                <a16:creationId xmlns:a16="http://schemas.microsoft.com/office/drawing/2014/main" id="{ECCE1B20-65E0-4867-95BB-2FCB5E98D657}"/>
              </a:ext>
            </a:extLst>
          </p:cNvPr>
          <p:cNvSpPr>
            <a:spLocks noGrp="1"/>
          </p:cNvSpPr>
          <p:nvPr>
            <p:ph idx="1"/>
          </p:nvPr>
        </p:nvSpPr>
        <p:spPr>
          <a:xfrm>
            <a:off x="1265426" y="1893805"/>
            <a:ext cx="4758346" cy="4506995"/>
          </a:xfrm>
        </p:spPr>
        <p:txBody>
          <a:bodyPr anchor="ctr">
            <a:normAutofit/>
          </a:bodyPr>
          <a:lstStyle/>
          <a:p>
            <a:pPr>
              <a:lnSpc>
                <a:spcPct val="100000"/>
              </a:lnSpc>
            </a:pPr>
            <a:r>
              <a:rPr lang="en-US" sz="2000" b="1" i="1" dirty="0">
                <a:solidFill>
                  <a:schemeClr val="tx1"/>
                </a:solidFill>
              </a:rPr>
              <a:t>JOIN</a:t>
            </a:r>
            <a:r>
              <a:rPr lang="en-US" sz="2000" dirty="0">
                <a:solidFill>
                  <a:schemeClr val="tx1"/>
                </a:solidFill>
              </a:rPr>
              <a:t>s tell SQL how to use data from one table to select rows in a different table.</a:t>
            </a:r>
          </a:p>
          <a:p>
            <a:pPr>
              <a:lnSpc>
                <a:spcPct val="100000"/>
              </a:lnSpc>
            </a:pPr>
            <a:r>
              <a:rPr lang="en-US" sz="2000" dirty="0">
                <a:solidFill>
                  <a:schemeClr val="tx1"/>
                </a:solidFill>
              </a:rPr>
              <a:t>A </a:t>
            </a:r>
            <a:r>
              <a:rPr lang="en-US" sz="2000" b="1" i="1" dirty="0">
                <a:solidFill>
                  <a:schemeClr val="tx1"/>
                </a:solidFill>
              </a:rPr>
              <a:t>JOIN</a:t>
            </a:r>
            <a:r>
              <a:rPr lang="en-US" sz="2000" dirty="0">
                <a:solidFill>
                  <a:schemeClr val="tx1"/>
                </a:solidFill>
              </a:rPr>
              <a:t> statement defines the relationship between the tables by using keywords to:</a:t>
            </a:r>
          </a:p>
          <a:p>
            <a:pPr lvl="1">
              <a:buFont typeface="Arial" panose="020B0604020202020204" pitchFamily="34" charset="0"/>
              <a:buChar char="•"/>
            </a:pPr>
            <a:r>
              <a:rPr lang="en-US" sz="1800" dirty="0">
                <a:solidFill>
                  <a:schemeClr val="tx1"/>
                </a:solidFill>
              </a:rPr>
              <a:t>Specifying the column from each table to be compared for the </a:t>
            </a:r>
            <a:r>
              <a:rPr lang="en-US" sz="1800" b="1" i="1" dirty="0">
                <a:solidFill>
                  <a:schemeClr val="tx1"/>
                </a:solidFill>
              </a:rPr>
              <a:t>JOIN</a:t>
            </a:r>
            <a:r>
              <a:rPr lang="en-US" sz="1800" dirty="0">
                <a:solidFill>
                  <a:schemeClr val="tx1"/>
                </a:solidFill>
              </a:rPr>
              <a:t>. </a:t>
            </a:r>
          </a:p>
          <a:p>
            <a:pPr lvl="1">
              <a:buFont typeface="Arial" panose="020B0604020202020204" pitchFamily="34" charset="0"/>
              <a:buChar char="•"/>
            </a:pPr>
            <a:r>
              <a:rPr lang="en-US" sz="1800" dirty="0">
                <a:solidFill>
                  <a:schemeClr val="tx1"/>
                </a:solidFill>
              </a:rPr>
              <a:t>Specifying a logical operator ( </a:t>
            </a:r>
            <a:r>
              <a:rPr lang="en-US" sz="1800" dirty="0">
                <a:solidFill>
                  <a:srgbClr val="FF0000"/>
                </a:solidFill>
              </a:rPr>
              <a:t>=</a:t>
            </a:r>
            <a:r>
              <a:rPr lang="en-US" sz="1800" dirty="0">
                <a:solidFill>
                  <a:schemeClr val="tx1"/>
                </a:solidFill>
              </a:rPr>
              <a:t> or </a:t>
            </a:r>
            <a:r>
              <a:rPr lang="en-US" sz="1800" dirty="0">
                <a:solidFill>
                  <a:srgbClr val="FF0000"/>
                </a:solidFill>
              </a:rPr>
              <a:t>&lt;&gt;</a:t>
            </a:r>
            <a:r>
              <a:rPr lang="en-US" sz="1800" dirty="0">
                <a:solidFill>
                  <a:schemeClr val="tx1"/>
                </a:solidFill>
              </a:rPr>
              <a:t>,) for comparing values from the indicated columns.</a:t>
            </a:r>
          </a:p>
          <a:p>
            <a:pPr indent="-457200">
              <a:lnSpc>
                <a:spcPct val="100000"/>
              </a:lnSpc>
              <a:buNone/>
            </a:pPr>
            <a:r>
              <a:rPr lang="en-US" sz="2000" dirty="0">
                <a:solidFill>
                  <a:schemeClr val="tx1"/>
                </a:solidFill>
              </a:rPr>
              <a:t> Typically, a </a:t>
            </a:r>
            <a:r>
              <a:rPr lang="en-US" sz="2000" b="1" i="1" dirty="0">
                <a:solidFill>
                  <a:schemeClr val="tx1"/>
                </a:solidFill>
              </a:rPr>
              <a:t>JOIN</a:t>
            </a:r>
            <a:r>
              <a:rPr lang="en-US" sz="2000" dirty="0">
                <a:solidFill>
                  <a:schemeClr val="tx1"/>
                </a:solidFill>
              </a:rPr>
              <a:t> condition uses a </a:t>
            </a:r>
            <a:r>
              <a:rPr lang="en-US" sz="2000" b="1" i="1" dirty="0">
                <a:solidFill>
                  <a:schemeClr val="tx1"/>
                </a:solidFill>
              </a:rPr>
              <a:t>Foreign Key </a:t>
            </a:r>
            <a:r>
              <a:rPr lang="en-US" sz="2000" dirty="0">
                <a:solidFill>
                  <a:schemeClr val="tx1"/>
                </a:solidFill>
              </a:rPr>
              <a:t>from one table and its associated </a:t>
            </a:r>
            <a:r>
              <a:rPr lang="en-US" sz="2000" b="1" i="1" dirty="0">
                <a:solidFill>
                  <a:schemeClr val="tx1"/>
                </a:solidFill>
              </a:rPr>
              <a:t>Primary Key</a:t>
            </a:r>
            <a:r>
              <a:rPr lang="en-US" sz="2000" dirty="0">
                <a:solidFill>
                  <a:schemeClr val="tx1"/>
                </a:solidFill>
              </a:rPr>
              <a:t> in the other table.</a:t>
            </a:r>
          </a:p>
        </p:txBody>
      </p:sp>
      <p:pic>
        <p:nvPicPr>
          <p:cNvPr id="1026" name="Picture 2" descr="sql joins | Sql join, Microsoft sql server, Sql">
            <a:extLst>
              <a:ext uri="{FF2B5EF4-FFF2-40B4-BE49-F238E27FC236}">
                <a16:creationId xmlns:a16="http://schemas.microsoft.com/office/drawing/2014/main" id="{86B091BD-B8FF-40A5-87BD-4816C108E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667" y="2046494"/>
            <a:ext cx="5353768" cy="4214001"/>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74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ED4F-1435-4188-958F-A0A436A61643}"/>
              </a:ext>
            </a:extLst>
          </p:cNvPr>
          <p:cNvSpPr>
            <a:spLocks noGrp="1"/>
          </p:cNvSpPr>
          <p:nvPr>
            <p:ph type="title"/>
          </p:nvPr>
        </p:nvSpPr>
        <p:spPr/>
        <p:txBody>
          <a:bodyPr>
            <a:normAutofit/>
          </a:bodyPr>
          <a:lstStyle/>
          <a:p>
            <a:r>
              <a:rPr lang="en-US" dirty="0">
                <a:solidFill>
                  <a:schemeClr val="tx1"/>
                </a:solidFill>
              </a:rPr>
              <a:t>SQL (INNER) JOIN Statement</a:t>
            </a:r>
            <a:br>
              <a:rPr lang="en-US" dirty="0"/>
            </a:br>
            <a:r>
              <a:rPr lang="en-US" sz="1400" dirty="0">
                <a:hlinkClick r:id="rId2"/>
              </a:rPr>
              <a:t>https://docs.microsoft.com/en-us/sql/relational-databases/performance/joins?view=sql-server-ver15#fundamentals</a:t>
            </a:r>
            <a:endParaRPr lang="en-US" dirty="0"/>
          </a:p>
        </p:txBody>
      </p:sp>
      <p:sp>
        <p:nvSpPr>
          <p:cNvPr id="3" name="Content Placeholder 2">
            <a:extLst>
              <a:ext uri="{FF2B5EF4-FFF2-40B4-BE49-F238E27FC236}">
                <a16:creationId xmlns:a16="http://schemas.microsoft.com/office/drawing/2014/main" id="{00095EA0-0AEA-4415-8F58-B677E94D9FD6}"/>
              </a:ext>
            </a:extLst>
          </p:cNvPr>
          <p:cNvSpPr>
            <a:spLocks noGrp="1"/>
          </p:cNvSpPr>
          <p:nvPr>
            <p:ph idx="1"/>
          </p:nvPr>
        </p:nvSpPr>
        <p:spPr>
          <a:xfrm>
            <a:off x="1165752" y="1919373"/>
            <a:ext cx="6894511" cy="2639835"/>
          </a:xfrm>
        </p:spPr>
        <p:txBody>
          <a:bodyPr anchor="ctr">
            <a:normAutofit/>
          </a:bodyPr>
          <a:lstStyle/>
          <a:p>
            <a:r>
              <a:rPr lang="en-US" sz="1800" dirty="0">
                <a:solidFill>
                  <a:schemeClr val="tx1"/>
                </a:solidFill>
              </a:rPr>
              <a:t>The </a:t>
            </a:r>
            <a:r>
              <a:rPr lang="en-US" sz="1800" b="1" i="1" dirty="0">
                <a:solidFill>
                  <a:schemeClr val="tx1"/>
                </a:solidFill>
              </a:rPr>
              <a:t>JOIN</a:t>
            </a:r>
            <a:r>
              <a:rPr lang="en-US" sz="1800" dirty="0">
                <a:solidFill>
                  <a:schemeClr val="tx1"/>
                </a:solidFill>
              </a:rPr>
              <a:t> (aka </a:t>
            </a:r>
            <a:r>
              <a:rPr lang="en-US" sz="1800" b="1" i="1" dirty="0">
                <a:solidFill>
                  <a:schemeClr val="tx1"/>
                </a:solidFill>
              </a:rPr>
              <a:t>INNER JOIN</a:t>
            </a:r>
            <a:r>
              <a:rPr lang="en-US" sz="1800" dirty="0">
                <a:solidFill>
                  <a:schemeClr val="tx1"/>
                </a:solidFill>
              </a:rPr>
              <a:t>) combines with the </a:t>
            </a:r>
            <a:r>
              <a:rPr lang="en-US" sz="1800" b="1" i="1" dirty="0">
                <a:solidFill>
                  <a:schemeClr val="tx1"/>
                </a:solidFill>
              </a:rPr>
              <a:t>WHERE</a:t>
            </a:r>
            <a:r>
              <a:rPr lang="en-US" sz="1800" dirty="0">
                <a:solidFill>
                  <a:schemeClr val="tx1"/>
                </a:solidFill>
              </a:rPr>
              <a:t> and </a:t>
            </a:r>
            <a:r>
              <a:rPr lang="en-US" sz="1800" b="1" i="1" dirty="0">
                <a:solidFill>
                  <a:schemeClr val="tx1"/>
                </a:solidFill>
              </a:rPr>
              <a:t>HAVING</a:t>
            </a:r>
            <a:r>
              <a:rPr lang="en-US" sz="1800" dirty="0">
                <a:solidFill>
                  <a:schemeClr val="tx1"/>
                </a:solidFill>
              </a:rPr>
              <a:t> search conditions to control which rows are selected from the tables referenced in the </a:t>
            </a:r>
            <a:r>
              <a:rPr lang="en-US" sz="1800" b="1" i="1" dirty="0">
                <a:solidFill>
                  <a:schemeClr val="tx1"/>
                </a:solidFill>
              </a:rPr>
              <a:t>FROM</a:t>
            </a:r>
            <a:r>
              <a:rPr lang="en-US" sz="1800" dirty="0">
                <a:solidFill>
                  <a:schemeClr val="tx1"/>
                </a:solidFill>
              </a:rPr>
              <a:t> clause. Specifying the </a:t>
            </a:r>
            <a:r>
              <a:rPr lang="en-US" sz="1800" b="1" i="1" dirty="0">
                <a:solidFill>
                  <a:schemeClr val="tx1"/>
                </a:solidFill>
              </a:rPr>
              <a:t>JOIN</a:t>
            </a:r>
            <a:r>
              <a:rPr lang="en-US" sz="1800" dirty="0">
                <a:solidFill>
                  <a:schemeClr val="tx1"/>
                </a:solidFill>
              </a:rPr>
              <a:t> conditions in the </a:t>
            </a:r>
            <a:r>
              <a:rPr lang="en-US" sz="1800" b="1" i="1" dirty="0">
                <a:solidFill>
                  <a:schemeClr val="tx1"/>
                </a:solidFill>
              </a:rPr>
              <a:t>FROM</a:t>
            </a:r>
            <a:r>
              <a:rPr lang="en-US" sz="1800" dirty="0">
                <a:solidFill>
                  <a:schemeClr val="tx1"/>
                </a:solidFill>
              </a:rPr>
              <a:t> clause helps separate them from any other search conditions that may be specified in a </a:t>
            </a:r>
            <a:r>
              <a:rPr lang="en-US" sz="1800" b="1" i="1" dirty="0">
                <a:solidFill>
                  <a:schemeClr val="tx1"/>
                </a:solidFill>
              </a:rPr>
              <a:t>WHERE</a:t>
            </a:r>
            <a:r>
              <a:rPr lang="en-US" sz="1800" dirty="0">
                <a:solidFill>
                  <a:schemeClr val="tx1"/>
                </a:solidFill>
              </a:rPr>
              <a:t> clause. </a:t>
            </a:r>
            <a:r>
              <a:rPr lang="en-US" sz="1800" b="1" i="1" dirty="0">
                <a:solidFill>
                  <a:schemeClr val="tx1"/>
                </a:solidFill>
              </a:rPr>
              <a:t>INNER JOIN</a:t>
            </a:r>
            <a:r>
              <a:rPr lang="en-US" sz="1800" dirty="0">
                <a:solidFill>
                  <a:schemeClr val="tx1"/>
                </a:solidFill>
              </a:rPr>
              <a:t>s</a:t>
            </a:r>
            <a:r>
              <a:rPr lang="en-US" sz="1800" b="1" i="1" dirty="0">
                <a:solidFill>
                  <a:schemeClr val="tx1"/>
                </a:solidFill>
              </a:rPr>
              <a:t> </a:t>
            </a:r>
            <a:r>
              <a:rPr lang="en-US" sz="1800" dirty="0">
                <a:solidFill>
                  <a:schemeClr val="tx1"/>
                </a:solidFill>
              </a:rPr>
              <a:t>eliminate the rows that do not match with a row from the other table.</a:t>
            </a:r>
          </a:p>
          <a:p>
            <a:pPr algn="ctr"/>
            <a:r>
              <a:rPr lang="en-US" sz="1800" dirty="0">
                <a:solidFill>
                  <a:srgbClr val="FF0000"/>
                </a:solidFill>
              </a:rPr>
              <a:t>FROM &lt;</a:t>
            </a:r>
            <a:r>
              <a:rPr lang="en-US" sz="1800" dirty="0" err="1">
                <a:solidFill>
                  <a:srgbClr val="FF0000"/>
                </a:solidFill>
              </a:rPr>
              <a:t>first_table</a:t>
            </a:r>
            <a:r>
              <a:rPr lang="en-US" sz="1800" dirty="0">
                <a:solidFill>
                  <a:srgbClr val="FF0000"/>
                </a:solidFill>
              </a:rPr>
              <a:t>&gt; &lt;</a:t>
            </a:r>
            <a:r>
              <a:rPr lang="en-US" sz="1800" dirty="0" err="1">
                <a:solidFill>
                  <a:srgbClr val="FF0000"/>
                </a:solidFill>
              </a:rPr>
              <a:t>join_type</a:t>
            </a:r>
            <a:r>
              <a:rPr lang="en-US" sz="1800" dirty="0">
                <a:solidFill>
                  <a:srgbClr val="FF0000"/>
                </a:solidFill>
              </a:rPr>
              <a:t>&gt; &lt;</a:t>
            </a:r>
            <a:r>
              <a:rPr lang="en-US" sz="1800" dirty="0" err="1">
                <a:solidFill>
                  <a:srgbClr val="FF0000"/>
                </a:solidFill>
              </a:rPr>
              <a:t>second_table</a:t>
            </a:r>
            <a:r>
              <a:rPr lang="en-US" sz="1800" dirty="0">
                <a:solidFill>
                  <a:srgbClr val="FF0000"/>
                </a:solidFill>
              </a:rPr>
              <a:t>&gt; ON &lt;</a:t>
            </a:r>
            <a:r>
              <a:rPr lang="en-US" sz="1800" dirty="0" err="1">
                <a:solidFill>
                  <a:srgbClr val="FF0000"/>
                </a:solidFill>
              </a:rPr>
              <a:t>join_condition</a:t>
            </a:r>
            <a:r>
              <a:rPr lang="en-US" sz="1800" dirty="0">
                <a:solidFill>
                  <a:srgbClr val="FF0000"/>
                </a:solidFill>
              </a:rPr>
              <a:t>&gt;</a:t>
            </a:r>
          </a:p>
        </p:txBody>
      </p:sp>
      <p:sp>
        <p:nvSpPr>
          <p:cNvPr id="6" name="TextBox 5">
            <a:extLst>
              <a:ext uri="{FF2B5EF4-FFF2-40B4-BE49-F238E27FC236}">
                <a16:creationId xmlns:a16="http://schemas.microsoft.com/office/drawing/2014/main" id="{CFAFE63A-7EC8-40E2-9819-55C279606AF7}"/>
              </a:ext>
            </a:extLst>
          </p:cNvPr>
          <p:cNvSpPr txBox="1"/>
          <p:nvPr/>
        </p:nvSpPr>
        <p:spPr>
          <a:xfrm>
            <a:off x="5423584" y="4594019"/>
            <a:ext cx="6619246" cy="2118080"/>
          </a:xfrm>
          <a:prstGeom prst="rect">
            <a:avLst/>
          </a:prstGeom>
          <a:solidFill>
            <a:schemeClr val="tx1"/>
          </a:solidFill>
          <a:ln w="25400">
            <a:solidFill>
              <a:schemeClr val="accent2"/>
            </a:solidFill>
          </a:ln>
        </p:spPr>
        <p:txBody>
          <a:bodyPr wrap="square" anchor="ctr">
            <a:spAutoFit/>
          </a:bodyPr>
          <a:lstStyle/>
          <a:p>
            <a:pPr>
              <a:lnSpc>
                <a:spcPct val="150000"/>
              </a:lnSpc>
            </a:pPr>
            <a:r>
              <a:rPr lang="en-US" dirty="0">
                <a:solidFill>
                  <a:srgbClr val="00B050"/>
                </a:solidFill>
                <a:latin typeface="Arial Nova" panose="020B0504020202020204" pitchFamily="34" charset="0"/>
              </a:rPr>
              <a:t>SELECT </a:t>
            </a:r>
            <a:r>
              <a:rPr lang="en-US" dirty="0" err="1">
                <a:solidFill>
                  <a:srgbClr val="00B050"/>
                </a:solidFill>
                <a:latin typeface="Arial Nova" panose="020B0504020202020204" pitchFamily="34" charset="0"/>
              </a:rPr>
              <a:t>ProductID</a:t>
            </a:r>
            <a:r>
              <a:rPr lang="en-US" dirty="0">
                <a:solidFill>
                  <a:srgbClr val="00B050"/>
                </a:solidFill>
                <a:latin typeface="Arial Nova" panose="020B0504020202020204" pitchFamily="34" charset="0"/>
              </a:rPr>
              <a:t>, </a:t>
            </a:r>
            <a:r>
              <a:rPr lang="en-US" dirty="0" err="1">
                <a:solidFill>
                  <a:srgbClr val="00B050"/>
                </a:solidFill>
                <a:latin typeface="Arial Nova" panose="020B0504020202020204" pitchFamily="34" charset="0"/>
              </a:rPr>
              <a:t>Purchasing.Vendor.BusinessEntityID</a:t>
            </a:r>
            <a:r>
              <a:rPr lang="en-US" dirty="0">
                <a:solidFill>
                  <a:srgbClr val="00B050"/>
                </a:solidFill>
                <a:latin typeface="Arial Nova" panose="020B0504020202020204" pitchFamily="34" charset="0"/>
              </a:rPr>
              <a:t>, Name</a:t>
            </a:r>
          </a:p>
          <a:p>
            <a:pPr>
              <a:lnSpc>
                <a:spcPct val="150000"/>
              </a:lnSpc>
            </a:pPr>
            <a:r>
              <a:rPr lang="en-US" dirty="0">
                <a:highlight>
                  <a:srgbClr val="FFFF00"/>
                </a:highlight>
                <a:latin typeface="Arial Nova" panose="020B0504020202020204" pitchFamily="34" charset="0"/>
              </a:rPr>
              <a:t>FROM </a:t>
            </a:r>
            <a:r>
              <a:rPr lang="en-US" dirty="0" err="1">
                <a:highlight>
                  <a:srgbClr val="FFFF00"/>
                </a:highlight>
                <a:latin typeface="Arial Nova" panose="020B0504020202020204" pitchFamily="34" charset="0"/>
              </a:rPr>
              <a:t>Purchasing.ProductVendor</a:t>
            </a:r>
            <a:r>
              <a:rPr lang="en-US" dirty="0">
                <a:highlight>
                  <a:srgbClr val="FFFF00"/>
                </a:highlight>
                <a:latin typeface="Arial Nova" panose="020B0504020202020204" pitchFamily="34" charset="0"/>
              </a:rPr>
              <a:t> JOIN </a:t>
            </a:r>
            <a:r>
              <a:rPr lang="en-US" dirty="0" err="1">
                <a:highlight>
                  <a:srgbClr val="FFFF00"/>
                </a:highlight>
                <a:latin typeface="Arial Nova" panose="020B0504020202020204" pitchFamily="34" charset="0"/>
              </a:rPr>
              <a:t>Purchasing.Vendor</a:t>
            </a:r>
            <a:endParaRPr lang="en-US" dirty="0">
              <a:highlight>
                <a:srgbClr val="FFFF00"/>
              </a:highlight>
              <a:latin typeface="Arial Nova" panose="020B0504020202020204" pitchFamily="34" charset="0"/>
            </a:endParaRPr>
          </a:p>
          <a:p>
            <a:pPr>
              <a:lnSpc>
                <a:spcPct val="150000"/>
              </a:lnSpc>
            </a:pPr>
            <a:r>
              <a:rPr lang="en-US" dirty="0">
                <a:solidFill>
                  <a:schemeClr val="accent2"/>
                </a:solidFill>
                <a:latin typeface="Arial Nova" panose="020B0504020202020204" pitchFamily="34" charset="0"/>
              </a:rPr>
              <a:t>ON </a:t>
            </a:r>
            <a:r>
              <a:rPr lang="en-US" dirty="0" err="1">
                <a:solidFill>
                  <a:schemeClr val="accent2"/>
                </a:solidFill>
                <a:latin typeface="Arial Nova" panose="020B0504020202020204" pitchFamily="34" charset="0"/>
              </a:rPr>
              <a:t>Purchasing.ProductVendor.BusinessEntityID</a:t>
            </a:r>
            <a:r>
              <a:rPr lang="en-US" dirty="0">
                <a:solidFill>
                  <a:schemeClr val="accent2"/>
                </a:solidFill>
                <a:latin typeface="Arial Nova" panose="020B0504020202020204" pitchFamily="34" charset="0"/>
              </a:rPr>
              <a:t> =       	</a:t>
            </a:r>
            <a:r>
              <a:rPr lang="en-US" dirty="0" err="1">
                <a:solidFill>
                  <a:schemeClr val="accent2"/>
                </a:solidFill>
                <a:latin typeface="Arial Nova" panose="020B0504020202020204" pitchFamily="34" charset="0"/>
              </a:rPr>
              <a:t>Purchasing.Vendor.BusinessEntityID</a:t>
            </a:r>
            <a:endParaRPr lang="en-US" dirty="0">
              <a:solidFill>
                <a:schemeClr val="accent2"/>
              </a:solidFill>
              <a:latin typeface="Arial Nova" panose="020B0504020202020204" pitchFamily="34" charset="0"/>
            </a:endParaRPr>
          </a:p>
          <a:p>
            <a:pPr>
              <a:lnSpc>
                <a:spcPct val="150000"/>
              </a:lnSpc>
            </a:pPr>
            <a:r>
              <a:rPr lang="en-US" dirty="0">
                <a:solidFill>
                  <a:srgbClr val="FF0000"/>
                </a:solidFill>
                <a:latin typeface="Arial Nova" panose="020B0504020202020204" pitchFamily="34" charset="0"/>
              </a:rPr>
              <a:t>WHERE </a:t>
            </a:r>
            <a:r>
              <a:rPr lang="en-US" dirty="0" err="1">
                <a:solidFill>
                  <a:srgbClr val="FF0000"/>
                </a:solidFill>
                <a:latin typeface="Arial Nova" panose="020B0504020202020204" pitchFamily="34" charset="0"/>
              </a:rPr>
              <a:t>StandardPrice</a:t>
            </a:r>
            <a:r>
              <a:rPr lang="en-US" dirty="0">
                <a:solidFill>
                  <a:srgbClr val="FF0000"/>
                </a:solidFill>
                <a:latin typeface="Arial Nova" panose="020B0504020202020204" pitchFamily="34" charset="0"/>
              </a:rPr>
              <a:t> &gt; $10 AND Name LIKE 'F%'</a:t>
            </a:r>
          </a:p>
        </p:txBody>
      </p:sp>
      <p:sp>
        <p:nvSpPr>
          <p:cNvPr id="8" name="TextBox 7">
            <a:extLst>
              <a:ext uri="{FF2B5EF4-FFF2-40B4-BE49-F238E27FC236}">
                <a16:creationId xmlns:a16="http://schemas.microsoft.com/office/drawing/2014/main" id="{C5DD5C47-8198-4BAE-A9CD-2237097BD4BF}"/>
              </a:ext>
            </a:extLst>
          </p:cNvPr>
          <p:cNvSpPr txBox="1"/>
          <p:nvPr/>
        </p:nvSpPr>
        <p:spPr>
          <a:xfrm>
            <a:off x="1097280" y="4441371"/>
            <a:ext cx="4243976" cy="2002972"/>
          </a:xfrm>
          <a:prstGeom prst="rect">
            <a:avLst/>
          </a:prstGeom>
          <a:noFill/>
        </p:spPr>
        <p:txBody>
          <a:bodyPr wrap="square" anchor="ctr">
            <a:normAutofit fontScale="92500" lnSpcReduction="10000"/>
          </a:bodyPr>
          <a:lstStyle/>
          <a:p>
            <a:r>
              <a:rPr lang="en-US" sz="2000" dirty="0"/>
              <a:t>This example:</a:t>
            </a:r>
          </a:p>
          <a:p>
            <a:pPr marL="285750" indent="-285750">
              <a:buFont typeface="Arial" panose="020B0604020202020204" pitchFamily="34" charset="0"/>
              <a:buChar char="•"/>
            </a:pPr>
            <a:r>
              <a:rPr lang="en-US" dirty="0">
                <a:solidFill>
                  <a:srgbClr val="00B050"/>
                </a:solidFill>
              </a:rPr>
              <a:t>Specifies 3 unambiguous column names to return from the desired tables,</a:t>
            </a:r>
          </a:p>
          <a:p>
            <a:pPr marL="285750" indent="-285750">
              <a:buFont typeface="Arial" panose="020B0604020202020204" pitchFamily="34" charset="0"/>
              <a:buChar char="•"/>
            </a:pPr>
            <a:r>
              <a:rPr lang="en-US" dirty="0">
                <a:highlight>
                  <a:srgbClr val="FFFF00"/>
                </a:highlight>
              </a:rPr>
              <a:t>Specifies the 2 tables to JOIN,</a:t>
            </a:r>
          </a:p>
          <a:p>
            <a:pPr marL="285750" indent="-285750">
              <a:buFont typeface="Arial" panose="020B0604020202020204" pitchFamily="34" charset="0"/>
              <a:buChar char="•"/>
            </a:pPr>
            <a:r>
              <a:rPr lang="en-US" dirty="0">
                <a:solidFill>
                  <a:schemeClr val="accent2"/>
                </a:solidFill>
              </a:rPr>
              <a:t>Specifies the columns with shared data ON which to JOIN,</a:t>
            </a:r>
          </a:p>
          <a:p>
            <a:pPr marL="285750" indent="-285750">
              <a:buFont typeface="Arial" panose="020B0604020202020204" pitchFamily="34" charset="0"/>
              <a:buChar char="•"/>
            </a:pPr>
            <a:r>
              <a:rPr lang="en-US" dirty="0">
                <a:solidFill>
                  <a:srgbClr val="FF0000"/>
                </a:solidFill>
              </a:rPr>
              <a:t>Sets 2 constraints to filter on the results reported</a:t>
            </a:r>
          </a:p>
        </p:txBody>
      </p:sp>
      <p:pic>
        <p:nvPicPr>
          <p:cNvPr id="2051" name="Picture 3" descr="MySQL INNER JOIN Venn Diagram">
            <a:extLst>
              <a:ext uri="{FF2B5EF4-FFF2-40B4-BE49-F238E27FC236}">
                <a16:creationId xmlns:a16="http://schemas.microsoft.com/office/drawing/2014/main" id="{42225FA6-32C2-4EE9-B5F8-BCA8F4633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7596" y="2375802"/>
            <a:ext cx="2963322" cy="1660774"/>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269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ED4F-1435-4188-958F-A0A436A61643}"/>
              </a:ext>
            </a:extLst>
          </p:cNvPr>
          <p:cNvSpPr>
            <a:spLocks noGrp="1"/>
          </p:cNvSpPr>
          <p:nvPr>
            <p:ph type="title"/>
          </p:nvPr>
        </p:nvSpPr>
        <p:spPr/>
        <p:txBody>
          <a:bodyPr>
            <a:normAutofit/>
          </a:bodyPr>
          <a:lstStyle/>
          <a:p>
            <a:r>
              <a:rPr lang="en-US" dirty="0">
                <a:solidFill>
                  <a:schemeClr val="tx1"/>
                </a:solidFill>
              </a:rPr>
              <a:t>SQL FULL JOIN Statement</a:t>
            </a:r>
            <a:br>
              <a:rPr lang="en-US" dirty="0"/>
            </a:br>
            <a:r>
              <a:rPr lang="en-US" sz="1400" dirty="0">
                <a:hlinkClick r:id="rId2"/>
              </a:rPr>
              <a:t>https://docs.microsoft.com/en-us/sql/relational-databases/performance/joins?view=sql-server-ver15#fundamentals</a:t>
            </a:r>
            <a:br>
              <a:rPr lang="en-US" sz="1400" dirty="0"/>
            </a:br>
            <a:r>
              <a:rPr lang="en-US" sz="1400" dirty="0">
                <a:hlinkClick r:id="rId3"/>
              </a:rPr>
              <a:t>https://www.w3schools.com/sql/sql_join_full.asp</a:t>
            </a:r>
            <a:endParaRPr lang="en-US" dirty="0"/>
          </a:p>
        </p:txBody>
      </p:sp>
      <p:sp>
        <p:nvSpPr>
          <p:cNvPr id="3" name="Content Placeholder 2">
            <a:extLst>
              <a:ext uri="{FF2B5EF4-FFF2-40B4-BE49-F238E27FC236}">
                <a16:creationId xmlns:a16="http://schemas.microsoft.com/office/drawing/2014/main" id="{00095EA0-0AEA-4415-8F58-B677E94D9FD6}"/>
              </a:ext>
            </a:extLst>
          </p:cNvPr>
          <p:cNvSpPr>
            <a:spLocks noGrp="1"/>
          </p:cNvSpPr>
          <p:nvPr>
            <p:ph idx="1"/>
          </p:nvPr>
        </p:nvSpPr>
        <p:spPr>
          <a:xfrm>
            <a:off x="1172950" y="1904214"/>
            <a:ext cx="6829253" cy="2483190"/>
          </a:xfrm>
        </p:spPr>
        <p:txBody>
          <a:bodyPr anchor="ctr">
            <a:normAutofit lnSpcReduction="10000"/>
          </a:bodyPr>
          <a:lstStyle/>
          <a:p>
            <a:r>
              <a:rPr lang="en-US" sz="1800" b="1" i="1" dirty="0">
                <a:solidFill>
                  <a:schemeClr val="tx1"/>
                </a:solidFill>
              </a:rPr>
              <a:t>FULL JOIN</a:t>
            </a:r>
            <a:r>
              <a:rPr lang="en-US" sz="1800" dirty="0">
                <a:solidFill>
                  <a:schemeClr val="tx1"/>
                </a:solidFill>
              </a:rPr>
              <a:t>s (aka </a:t>
            </a:r>
            <a:r>
              <a:rPr lang="en-US" sz="1800" b="1" i="1" dirty="0">
                <a:solidFill>
                  <a:schemeClr val="tx1"/>
                </a:solidFill>
              </a:rPr>
              <a:t>OUTER JOIN</a:t>
            </a:r>
            <a:r>
              <a:rPr lang="en-US" sz="1800" dirty="0">
                <a:solidFill>
                  <a:schemeClr val="tx1"/>
                </a:solidFill>
              </a:rPr>
              <a:t>) return all rows from at least one of the tables or views mentioned in the </a:t>
            </a:r>
            <a:r>
              <a:rPr lang="en-US" sz="1800" b="1" i="1" dirty="0">
                <a:solidFill>
                  <a:schemeClr val="tx1"/>
                </a:solidFill>
              </a:rPr>
              <a:t>FROM</a:t>
            </a:r>
            <a:r>
              <a:rPr lang="en-US" sz="1800" dirty="0">
                <a:solidFill>
                  <a:schemeClr val="tx1"/>
                </a:solidFill>
              </a:rPr>
              <a:t> clause, if those rows meet any </a:t>
            </a:r>
            <a:r>
              <a:rPr lang="en-US" sz="1800" b="1" i="1" dirty="0">
                <a:solidFill>
                  <a:schemeClr val="tx1"/>
                </a:solidFill>
              </a:rPr>
              <a:t>WHERE</a:t>
            </a:r>
            <a:r>
              <a:rPr lang="en-US" sz="1800" dirty="0">
                <a:solidFill>
                  <a:schemeClr val="tx1"/>
                </a:solidFill>
              </a:rPr>
              <a:t> or </a:t>
            </a:r>
            <a:r>
              <a:rPr lang="en-US" sz="1800" b="1" i="1" dirty="0">
                <a:solidFill>
                  <a:schemeClr val="tx1"/>
                </a:solidFill>
              </a:rPr>
              <a:t>HAVING</a:t>
            </a:r>
            <a:r>
              <a:rPr lang="en-US" sz="1800" dirty="0">
                <a:solidFill>
                  <a:schemeClr val="tx1"/>
                </a:solidFill>
              </a:rPr>
              <a:t> search conditions. </a:t>
            </a:r>
          </a:p>
          <a:p>
            <a:r>
              <a:rPr lang="en-US" sz="1800" dirty="0">
                <a:solidFill>
                  <a:schemeClr val="tx1"/>
                </a:solidFill>
              </a:rPr>
              <a:t>The first table mentioned in the </a:t>
            </a:r>
            <a:r>
              <a:rPr lang="en-US" sz="1800" b="1" i="1" dirty="0">
                <a:solidFill>
                  <a:schemeClr val="tx1"/>
                </a:solidFill>
              </a:rPr>
              <a:t>FULL JOIN /</a:t>
            </a:r>
            <a:r>
              <a:rPr lang="en-US" sz="1800" dirty="0">
                <a:solidFill>
                  <a:schemeClr val="tx1"/>
                </a:solidFill>
              </a:rPr>
              <a:t> </a:t>
            </a:r>
            <a:r>
              <a:rPr lang="en-US" sz="1800" b="1" i="1" dirty="0">
                <a:solidFill>
                  <a:schemeClr val="tx1"/>
                </a:solidFill>
              </a:rPr>
              <a:t>OUTER JOIN</a:t>
            </a:r>
            <a:r>
              <a:rPr lang="en-US" sz="1800" dirty="0">
                <a:solidFill>
                  <a:schemeClr val="tx1"/>
                </a:solidFill>
              </a:rPr>
              <a:t> is the "left" table and the second table is the "right" table. When you specify a </a:t>
            </a:r>
            <a:r>
              <a:rPr lang="en-US" sz="1800" b="1" i="1" dirty="0">
                <a:solidFill>
                  <a:schemeClr val="tx1"/>
                </a:solidFill>
              </a:rPr>
              <a:t>LEFT</a:t>
            </a:r>
            <a:r>
              <a:rPr lang="en-US" sz="1800" dirty="0">
                <a:solidFill>
                  <a:schemeClr val="tx1"/>
                </a:solidFill>
              </a:rPr>
              <a:t> or</a:t>
            </a:r>
            <a:r>
              <a:rPr lang="en-US" sz="1800" b="1" i="1" dirty="0">
                <a:solidFill>
                  <a:schemeClr val="tx1"/>
                </a:solidFill>
              </a:rPr>
              <a:t> RIGHT OUTER JOIN</a:t>
            </a:r>
            <a:r>
              <a:rPr lang="en-US" sz="1800" dirty="0">
                <a:solidFill>
                  <a:schemeClr val="tx1"/>
                </a:solidFill>
              </a:rPr>
              <a:t>, you are referring to the order in which the tables were added to the query and to the order in which they appear in the SQL statement.</a:t>
            </a:r>
          </a:p>
        </p:txBody>
      </p:sp>
      <p:pic>
        <p:nvPicPr>
          <p:cNvPr id="7" name="Picture 6">
            <a:extLst>
              <a:ext uri="{FF2B5EF4-FFF2-40B4-BE49-F238E27FC236}">
                <a16:creationId xmlns:a16="http://schemas.microsoft.com/office/drawing/2014/main" id="{00381722-1C47-4EE1-84D8-24534409F8FA}"/>
              </a:ext>
            </a:extLst>
          </p:cNvPr>
          <p:cNvPicPr>
            <a:picLocks noChangeAspect="1"/>
          </p:cNvPicPr>
          <p:nvPr/>
        </p:nvPicPr>
        <p:blipFill>
          <a:blip r:embed="rId4"/>
          <a:stretch>
            <a:fillRect/>
          </a:stretch>
        </p:blipFill>
        <p:spPr>
          <a:xfrm>
            <a:off x="8246936" y="2172936"/>
            <a:ext cx="2805860" cy="1991256"/>
          </a:xfrm>
          <a:prstGeom prst="rect">
            <a:avLst/>
          </a:prstGeom>
          <a:ln w="25400">
            <a:solidFill>
              <a:schemeClr val="accent2"/>
            </a:solidFill>
          </a:ln>
          <a:effectLst/>
        </p:spPr>
      </p:pic>
      <p:sp>
        <p:nvSpPr>
          <p:cNvPr id="9" name="TextBox 8">
            <a:extLst>
              <a:ext uri="{FF2B5EF4-FFF2-40B4-BE49-F238E27FC236}">
                <a16:creationId xmlns:a16="http://schemas.microsoft.com/office/drawing/2014/main" id="{28724C85-2553-4EF6-9DFC-A1EEC9EC1516}"/>
              </a:ext>
            </a:extLst>
          </p:cNvPr>
          <p:cNvSpPr txBox="1"/>
          <p:nvPr/>
        </p:nvSpPr>
        <p:spPr>
          <a:xfrm>
            <a:off x="6202837" y="4598259"/>
            <a:ext cx="5587737" cy="1661993"/>
          </a:xfrm>
          <a:prstGeom prst="rect">
            <a:avLst/>
          </a:prstGeom>
          <a:solidFill>
            <a:schemeClr val="tx1"/>
          </a:solidFill>
          <a:ln w="25400">
            <a:solidFill>
              <a:schemeClr val="accent2"/>
            </a:solidFill>
          </a:ln>
        </p:spPr>
        <p:txBody>
          <a:bodyPr wrap="square" anchor="ctr">
            <a:spAutoFit/>
          </a:bodyPr>
          <a:lstStyle/>
          <a:p>
            <a:pPr>
              <a:spcBef>
                <a:spcPts val="600"/>
              </a:spcBef>
              <a:spcAft>
                <a:spcPts val="600"/>
              </a:spcAft>
            </a:pPr>
            <a:r>
              <a:rPr lang="en-US" dirty="0">
                <a:solidFill>
                  <a:srgbClr val="00B050"/>
                </a:solidFill>
                <a:latin typeface="Arial Nova" panose="020B0504020202020204" pitchFamily="34" charset="0"/>
              </a:rPr>
              <a:t>SELECT </a:t>
            </a:r>
            <a:r>
              <a:rPr lang="en-US" dirty="0" err="1">
                <a:solidFill>
                  <a:srgbClr val="00B050"/>
                </a:solidFill>
                <a:latin typeface="Arial Nova" panose="020B0504020202020204" pitchFamily="34" charset="0"/>
              </a:rPr>
              <a:t>Customers.CustomerName</a:t>
            </a:r>
            <a:r>
              <a:rPr lang="en-US" dirty="0">
                <a:solidFill>
                  <a:srgbClr val="00B050"/>
                </a:solidFill>
                <a:latin typeface="Arial Nova" panose="020B0504020202020204" pitchFamily="34" charset="0"/>
              </a:rPr>
              <a:t>, </a:t>
            </a:r>
            <a:r>
              <a:rPr lang="en-US" dirty="0" err="1">
                <a:solidFill>
                  <a:srgbClr val="00B050"/>
                </a:solidFill>
                <a:latin typeface="Arial Nova" panose="020B0504020202020204" pitchFamily="34" charset="0"/>
              </a:rPr>
              <a:t>Orders.OrderID</a:t>
            </a:r>
            <a:endParaRPr lang="en-US" dirty="0">
              <a:solidFill>
                <a:srgbClr val="00B050"/>
              </a:solidFill>
              <a:latin typeface="Arial Nova" panose="020B0504020202020204" pitchFamily="34" charset="0"/>
            </a:endParaRPr>
          </a:p>
          <a:p>
            <a:pPr>
              <a:spcBef>
                <a:spcPts val="600"/>
              </a:spcBef>
              <a:spcAft>
                <a:spcPts val="600"/>
              </a:spcAft>
            </a:pPr>
            <a:r>
              <a:rPr lang="en-US" dirty="0">
                <a:highlight>
                  <a:srgbClr val="FFFF00"/>
                </a:highlight>
                <a:latin typeface="Arial Nova" panose="020B0504020202020204" pitchFamily="34" charset="0"/>
              </a:rPr>
              <a:t>FROM Customers FULL OUTER JOIN Orders </a:t>
            </a:r>
          </a:p>
          <a:p>
            <a:pPr>
              <a:spcBef>
                <a:spcPts val="600"/>
              </a:spcBef>
              <a:spcAft>
                <a:spcPts val="600"/>
              </a:spcAft>
            </a:pPr>
            <a:r>
              <a:rPr lang="en-US" dirty="0">
                <a:solidFill>
                  <a:schemeClr val="accent2"/>
                </a:solidFill>
                <a:latin typeface="Arial Nova" panose="020B0504020202020204" pitchFamily="34" charset="0"/>
              </a:rPr>
              <a:t>ON </a:t>
            </a:r>
            <a:r>
              <a:rPr lang="en-US" dirty="0" err="1">
                <a:solidFill>
                  <a:schemeClr val="accent2"/>
                </a:solidFill>
                <a:latin typeface="Arial Nova" panose="020B0504020202020204" pitchFamily="34" charset="0"/>
              </a:rPr>
              <a:t>Customers.CustomerID</a:t>
            </a:r>
            <a:r>
              <a:rPr lang="en-US" dirty="0">
                <a:solidFill>
                  <a:schemeClr val="accent2"/>
                </a:solidFill>
                <a:latin typeface="Arial Nova" panose="020B0504020202020204" pitchFamily="34" charset="0"/>
              </a:rPr>
              <a:t> = </a:t>
            </a:r>
            <a:r>
              <a:rPr lang="en-US" dirty="0" err="1">
                <a:solidFill>
                  <a:schemeClr val="accent2"/>
                </a:solidFill>
                <a:latin typeface="Arial Nova" panose="020B0504020202020204" pitchFamily="34" charset="0"/>
              </a:rPr>
              <a:t>Orders.CustomerID</a:t>
            </a:r>
            <a:endParaRPr lang="en-US" dirty="0">
              <a:solidFill>
                <a:schemeClr val="accent2"/>
              </a:solidFill>
              <a:latin typeface="Arial Nova" panose="020B0504020202020204" pitchFamily="34" charset="0"/>
            </a:endParaRPr>
          </a:p>
          <a:p>
            <a:pPr>
              <a:spcBef>
                <a:spcPts val="600"/>
              </a:spcBef>
              <a:spcAft>
                <a:spcPts val="600"/>
              </a:spcAft>
            </a:pPr>
            <a:r>
              <a:rPr lang="en-US" dirty="0">
                <a:solidFill>
                  <a:srgbClr val="FF0000"/>
                </a:solidFill>
                <a:latin typeface="Arial Nova" panose="020B0504020202020204" pitchFamily="34" charset="0"/>
              </a:rPr>
              <a:t>ORDER BY </a:t>
            </a:r>
            <a:r>
              <a:rPr lang="en-US" dirty="0" err="1">
                <a:solidFill>
                  <a:srgbClr val="FF0000"/>
                </a:solidFill>
                <a:latin typeface="Arial Nova" panose="020B0504020202020204" pitchFamily="34" charset="0"/>
              </a:rPr>
              <a:t>Customers.CustomerName</a:t>
            </a:r>
            <a:r>
              <a:rPr lang="en-US" dirty="0">
                <a:solidFill>
                  <a:srgbClr val="FF0000"/>
                </a:solidFill>
                <a:latin typeface="Arial Nova" panose="020B0504020202020204" pitchFamily="34" charset="0"/>
              </a:rPr>
              <a:t>;</a:t>
            </a:r>
          </a:p>
        </p:txBody>
      </p:sp>
      <p:sp>
        <p:nvSpPr>
          <p:cNvPr id="11" name="TextBox 10">
            <a:extLst>
              <a:ext uri="{FF2B5EF4-FFF2-40B4-BE49-F238E27FC236}">
                <a16:creationId xmlns:a16="http://schemas.microsoft.com/office/drawing/2014/main" id="{D5F375A6-472C-4450-B1BB-EA598C312AED}"/>
              </a:ext>
            </a:extLst>
          </p:cNvPr>
          <p:cNvSpPr txBox="1"/>
          <p:nvPr/>
        </p:nvSpPr>
        <p:spPr>
          <a:xfrm>
            <a:off x="1097280" y="4369680"/>
            <a:ext cx="5029200" cy="2026786"/>
          </a:xfrm>
          <a:prstGeom prst="rect">
            <a:avLst/>
          </a:prstGeom>
          <a:noFill/>
        </p:spPr>
        <p:txBody>
          <a:bodyPr wrap="square">
            <a:normAutofit fontScale="92500" lnSpcReduction="20000"/>
          </a:bodyPr>
          <a:lstStyle/>
          <a:p>
            <a:r>
              <a:rPr lang="en-US" sz="2400" dirty="0"/>
              <a:t>This example:</a:t>
            </a:r>
          </a:p>
          <a:p>
            <a:pPr marL="285750" indent="-285750">
              <a:buFont typeface="Arial" panose="020B0604020202020204" pitchFamily="34" charset="0"/>
              <a:buChar char="•"/>
            </a:pPr>
            <a:r>
              <a:rPr lang="en-US" dirty="0">
                <a:solidFill>
                  <a:srgbClr val="00B050"/>
                </a:solidFill>
              </a:rPr>
              <a:t>Specifies 2 unambiguous column names to return from the desired tables,</a:t>
            </a:r>
          </a:p>
          <a:p>
            <a:pPr marL="285750" indent="-285750">
              <a:buFont typeface="Arial" panose="020B0604020202020204" pitchFamily="34" charset="0"/>
              <a:buChar char="•"/>
            </a:pPr>
            <a:r>
              <a:rPr lang="en-US" dirty="0">
                <a:highlight>
                  <a:srgbClr val="FFFF00"/>
                </a:highlight>
              </a:rPr>
              <a:t>Specifies the 2 tables to FULL OUTER JOIN,</a:t>
            </a:r>
          </a:p>
          <a:p>
            <a:pPr marL="285750" indent="-285750">
              <a:buFont typeface="Arial" panose="020B0604020202020204" pitchFamily="34" charset="0"/>
              <a:buChar char="•"/>
            </a:pPr>
            <a:r>
              <a:rPr lang="en-US" dirty="0">
                <a:solidFill>
                  <a:schemeClr val="accent2"/>
                </a:solidFill>
              </a:rPr>
              <a:t>Specifies the columns with shared data ON which to JOIN,</a:t>
            </a:r>
          </a:p>
          <a:p>
            <a:pPr marL="285750" indent="-285750">
              <a:buFont typeface="Arial" panose="020B0604020202020204" pitchFamily="34" charset="0"/>
              <a:buChar char="•"/>
            </a:pPr>
            <a:r>
              <a:rPr lang="en-US" dirty="0">
                <a:solidFill>
                  <a:srgbClr val="FF0000"/>
                </a:solidFill>
              </a:rPr>
              <a:t>Sets a constraint to order the result by </a:t>
            </a:r>
            <a:r>
              <a:rPr lang="en-US" dirty="0" err="1">
                <a:solidFill>
                  <a:srgbClr val="FF0000"/>
                </a:solidFill>
              </a:rPr>
              <a:t>CustomerName</a:t>
            </a:r>
            <a:r>
              <a:rPr lang="en-US" dirty="0">
                <a:solidFill>
                  <a:srgbClr val="FF0000"/>
                </a:solidFill>
              </a:rPr>
              <a:t> of the Customers table, Ascending (default).</a:t>
            </a:r>
          </a:p>
        </p:txBody>
      </p:sp>
    </p:spTree>
    <p:extLst>
      <p:ext uri="{BB962C8B-B14F-4D97-AF65-F5344CB8AC3E}">
        <p14:creationId xmlns:p14="http://schemas.microsoft.com/office/powerpoint/2010/main" val="322191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ED4F-1435-4188-958F-A0A436A61643}"/>
              </a:ext>
            </a:extLst>
          </p:cNvPr>
          <p:cNvSpPr>
            <a:spLocks noGrp="1"/>
          </p:cNvSpPr>
          <p:nvPr>
            <p:ph type="title"/>
          </p:nvPr>
        </p:nvSpPr>
        <p:spPr/>
        <p:txBody>
          <a:bodyPr>
            <a:normAutofit/>
          </a:bodyPr>
          <a:lstStyle/>
          <a:p>
            <a:r>
              <a:rPr lang="en-US" dirty="0">
                <a:solidFill>
                  <a:schemeClr val="tx1"/>
                </a:solidFill>
              </a:rPr>
              <a:t>SQL LEFT JOIN Statement</a:t>
            </a:r>
            <a:br>
              <a:rPr lang="en-US" dirty="0"/>
            </a:br>
            <a:r>
              <a:rPr lang="en-US" sz="1400" dirty="0">
                <a:hlinkClick r:id="rId2"/>
              </a:rPr>
              <a:t>https://www.w3schools.com/sql/sql_join_left.asp</a:t>
            </a:r>
            <a:endParaRPr lang="en-US" dirty="0"/>
          </a:p>
        </p:txBody>
      </p:sp>
      <p:sp>
        <p:nvSpPr>
          <p:cNvPr id="3" name="Content Placeholder 2">
            <a:extLst>
              <a:ext uri="{FF2B5EF4-FFF2-40B4-BE49-F238E27FC236}">
                <a16:creationId xmlns:a16="http://schemas.microsoft.com/office/drawing/2014/main" id="{00095EA0-0AEA-4415-8F58-B677E94D9FD6}"/>
              </a:ext>
            </a:extLst>
          </p:cNvPr>
          <p:cNvSpPr>
            <a:spLocks noGrp="1"/>
          </p:cNvSpPr>
          <p:nvPr>
            <p:ph idx="1"/>
          </p:nvPr>
        </p:nvSpPr>
        <p:spPr>
          <a:xfrm>
            <a:off x="1183140" y="1903632"/>
            <a:ext cx="6833583" cy="2559639"/>
          </a:xfrm>
        </p:spPr>
        <p:txBody>
          <a:bodyPr anchor="ctr">
            <a:noAutofit/>
          </a:bodyPr>
          <a:lstStyle/>
          <a:p>
            <a:r>
              <a:rPr lang="en-US" sz="1800" dirty="0">
                <a:solidFill>
                  <a:schemeClr val="tx1"/>
                </a:solidFill>
              </a:rPr>
              <a:t>When you specify a </a:t>
            </a:r>
            <a:r>
              <a:rPr lang="en-US" sz="1800" b="1" i="1" dirty="0">
                <a:solidFill>
                  <a:schemeClr val="tx1"/>
                </a:solidFill>
              </a:rPr>
              <a:t>LEFT</a:t>
            </a:r>
            <a:r>
              <a:rPr lang="en-US" sz="1800" dirty="0">
                <a:solidFill>
                  <a:schemeClr val="tx1"/>
                </a:solidFill>
              </a:rPr>
              <a:t> or </a:t>
            </a:r>
            <a:r>
              <a:rPr lang="en-US" sz="1800" b="1" i="1" dirty="0">
                <a:solidFill>
                  <a:schemeClr val="tx1"/>
                </a:solidFill>
              </a:rPr>
              <a:t>RIGHT JOIN</a:t>
            </a:r>
            <a:r>
              <a:rPr lang="en-US" sz="1800" dirty="0">
                <a:solidFill>
                  <a:schemeClr val="tx1"/>
                </a:solidFill>
              </a:rPr>
              <a:t>, you are referring to the order in which the tables were written in the query. The first table mentioned in the query is the "left" table and the second table is the "right" table. </a:t>
            </a:r>
          </a:p>
          <a:p>
            <a:pPr algn="l"/>
            <a:r>
              <a:rPr lang="en-US" sz="1800" b="0" i="0" dirty="0">
                <a:solidFill>
                  <a:schemeClr val="tx1"/>
                </a:solidFill>
                <a:effectLst/>
              </a:rPr>
              <a:t>The </a:t>
            </a:r>
            <a:r>
              <a:rPr lang="en-US" sz="1800" b="1" i="1" dirty="0">
                <a:solidFill>
                  <a:schemeClr val="tx1"/>
                </a:solidFill>
                <a:effectLst/>
              </a:rPr>
              <a:t>LEFT JOIN </a:t>
            </a:r>
            <a:r>
              <a:rPr lang="en-US" sz="1800" b="0" i="0" dirty="0">
                <a:solidFill>
                  <a:schemeClr val="tx1"/>
                </a:solidFill>
                <a:effectLst/>
              </a:rPr>
              <a:t>returns all records from the left table (table1), and the matched records from the right table (table2). The result is NULL from the right side if there is no match.</a:t>
            </a:r>
            <a:endParaRPr lang="en-US" sz="1800" dirty="0">
              <a:solidFill>
                <a:schemeClr val="tx1"/>
              </a:solidFill>
            </a:endParaRPr>
          </a:p>
        </p:txBody>
      </p:sp>
      <p:pic>
        <p:nvPicPr>
          <p:cNvPr id="4" name="Picture 3">
            <a:extLst>
              <a:ext uri="{FF2B5EF4-FFF2-40B4-BE49-F238E27FC236}">
                <a16:creationId xmlns:a16="http://schemas.microsoft.com/office/drawing/2014/main" id="{7B34963C-DC75-4836-BA36-1B0A2131CCFC}"/>
              </a:ext>
            </a:extLst>
          </p:cNvPr>
          <p:cNvPicPr>
            <a:picLocks noChangeAspect="1"/>
          </p:cNvPicPr>
          <p:nvPr/>
        </p:nvPicPr>
        <p:blipFill>
          <a:blip r:embed="rId3"/>
          <a:stretch>
            <a:fillRect/>
          </a:stretch>
        </p:blipFill>
        <p:spPr>
          <a:xfrm>
            <a:off x="8123216" y="2108201"/>
            <a:ext cx="3018247" cy="2120726"/>
          </a:xfrm>
          <a:prstGeom prst="rect">
            <a:avLst/>
          </a:prstGeom>
          <a:ln w="25400">
            <a:solidFill>
              <a:schemeClr val="accent2"/>
            </a:solidFill>
          </a:ln>
          <a:effectLst/>
        </p:spPr>
      </p:pic>
      <p:sp>
        <p:nvSpPr>
          <p:cNvPr id="7" name="TextBox 6">
            <a:extLst>
              <a:ext uri="{FF2B5EF4-FFF2-40B4-BE49-F238E27FC236}">
                <a16:creationId xmlns:a16="http://schemas.microsoft.com/office/drawing/2014/main" id="{790E22A6-B656-4889-83CE-1E79A3F04A45}"/>
              </a:ext>
            </a:extLst>
          </p:cNvPr>
          <p:cNvSpPr txBox="1"/>
          <p:nvPr/>
        </p:nvSpPr>
        <p:spPr>
          <a:xfrm>
            <a:off x="6824757" y="4615672"/>
            <a:ext cx="5008457" cy="1538883"/>
          </a:xfrm>
          <a:prstGeom prst="rect">
            <a:avLst/>
          </a:prstGeom>
          <a:solidFill>
            <a:schemeClr val="tx1"/>
          </a:solidFill>
          <a:ln w="25400">
            <a:solidFill>
              <a:schemeClr val="accent2"/>
            </a:solidFill>
          </a:ln>
        </p:spPr>
        <p:txBody>
          <a:bodyPr wrap="square" anchor="ctr">
            <a:spAutoFit/>
          </a:bodyPr>
          <a:lstStyle/>
          <a:p>
            <a:pPr>
              <a:spcBef>
                <a:spcPts val="600"/>
              </a:spcBef>
              <a:spcAft>
                <a:spcPts val="600"/>
              </a:spcAft>
            </a:pPr>
            <a:r>
              <a:rPr lang="en-US" sz="1600" b="0" i="0" dirty="0">
                <a:solidFill>
                  <a:srgbClr val="00B050"/>
                </a:solidFill>
                <a:effectLst/>
                <a:latin typeface="Arial Nova" panose="020B0504020202020204" pitchFamily="34" charset="0"/>
              </a:rPr>
              <a:t>SELECT </a:t>
            </a:r>
            <a:r>
              <a:rPr lang="en-US" sz="1600" b="0" i="0" dirty="0" err="1">
                <a:solidFill>
                  <a:srgbClr val="00B050"/>
                </a:solidFill>
                <a:effectLst/>
                <a:latin typeface="Arial Nova" panose="020B0504020202020204" pitchFamily="34" charset="0"/>
              </a:rPr>
              <a:t>Customers.CustomerName</a:t>
            </a:r>
            <a:r>
              <a:rPr lang="en-US" sz="1600" b="0" i="0" dirty="0">
                <a:solidFill>
                  <a:srgbClr val="00B050"/>
                </a:solidFill>
                <a:effectLst/>
                <a:latin typeface="Arial Nova" panose="020B0504020202020204" pitchFamily="34" charset="0"/>
              </a:rPr>
              <a:t>, </a:t>
            </a:r>
            <a:r>
              <a:rPr lang="en-US" sz="1600" b="0" i="0" dirty="0" err="1">
                <a:solidFill>
                  <a:srgbClr val="00B050"/>
                </a:solidFill>
                <a:effectLst/>
                <a:latin typeface="Arial Nova" panose="020B0504020202020204" pitchFamily="34" charset="0"/>
              </a:rPr>
              <a:t>Orders.OrderID</a:t>
            </a:r>
            <a:endParaRPr lang="en-US" sz="1600" dirty="0">
              <a:solidFill>
                <a:srgbClr val="00B050"/>
              </a:solidFill>
              <a:latin typeface="Arial Nova" panose="020B0504020202020204" pitchFamily="34" charset="0"/>
            </a:endParaRPr>
          </a:p>
          <a:p>
            <a:pPr>
              <a:spcBef>
                <a:spcPts val="600"/>
              </a:spcBef>
              <a:spcAft>
                <a:spcPts val="600"/>
              </a:spcAft>
            </a:pPr>
            <a:r>
              <a:rPr lang="en-US" sz="1600" b="0" i="0" dirty="0">
                <a:effectLst/>
                <a:highlight>
                  <a:srgbClr val="FFFF00"/>
                </a:highlight>
                <a:latin typeface="Arial Nova" panose="020B0504020202020204" pitchFamily="34" charset="0"/>
              </a:rPr>
              <a:t>FROM Customers LEFT JOIN Orders </a:t>
            </a:r>
          </a:p>
          <a:p>
            <a:pPr>
              <a:spcBef>
                <a:spcPts val="600"/>
              </a:spcBef>
              <a:spcAft>
                <a:spcPts val="600"/>
              </a:spcAft>
            </a:pPr>
            <a:r>
              <a:rPr lang="en-US" sz="1600" b="0" i="0" dirty="0">
                <a:solidFill>
                  <a:schemeClr val="accent2"/>
                </a:solidFill>
                <a:effectLst/>
                <a:latin typeface="Arial Nova" panose="020B0504020202020204" pitchFamily="34" charset="0"/>
              </a:rPr>
              <a:t>ON </a:t>
            </a:r>
            <a:r>
              <a:rPr lang="en-US" sz="1600" b="0" i="0" dirty="0" err="1">
                <a:solidFill>
                  <a:schemeClr val="accent2"/>
                </a:solidFill>
                <a:effectLst/>
                <a:latin typeface="Arial Nova" panose="020B0504020202020204" pitchFamily="34" charset="0"/>
              </a:rPr>
              <a:t>Customers.CustomerID</a:t>
            </a:r>
            <a:r>
              <a:rPr lang="en-US" sz="1600" b="0" i="0" dirty="0">
                <a:solidFill>
                  <a:schemeClr val="accent2"/>
                </a:solidFill>
                <a:effectLst/>
                <a:latin typeface="Arial Nova" panose="020B0504020202020204" pitchFamily="34" charset="0"/>
              </a:rPr>
              <a:t> = </a:t>
            </a:r>
            <a:r>
              <a:rPr lang="en-US" sz="1600" b="0" i="0" dirty="0" err="1">
                <a:solidFill>
                  <a:schemeClr val="accent2"/>
                </a:solidFill>
                <a:effectLst/>
                <a:latin typeface="Arial Nova" panose="020B0504020202020204" pitchFamily="34" charset="0"/>
              </a:rPr>
              <a:t>Orders.CustomerID</a:t>
            </a:r>
            <a:endParaRPr lang="en-US" sz="1600" dirty="0">
              <a:solidFill>
                <a:schemeClr val="accent2"/>
              </a:solidFill>
              <a:latin typeface="Arial Nova" panose="020B0504020202020204" pitchFamily="34" charset="0"/>
            </a:endParaRPr>
          </a:p>
          <a:p>
            <a:pPr>
              <a:spcBef>
                <a:spcPts val="600"/>
              </a:spcBef>
              <a:spcAft>
                <a:spcPts val="600"/>
              </a:spcAft>
            </a:pPr>
            <a:r>
              <a:rPr lang="en-US" sz="1600" b="0" i="0" dirty="0">
                <a:solidFill>
                  <a:srgbClr val="FF0000"/>
                </a:solidFill>
                <a:effectLst/>
                <a:latin typeface="Arial Nova" panose="020B0504020202020204" pitchFamily="34" charset="0"/>
              </a:rPr>
              <a:t>ORDER BY </a:t>
            </a:r>
            <a:r>
              <a:rPr lang="en-US" sz="1600" b="0" i="0" dirty="0" err="1">
                <a:solidFill>
                  <a:srgbClr val="FF0000"/>
                </a:solidFill>
                <a:effectLst/>
                <a:latin typeface="Arial Nova" panose="020B0504020202020204" pitchFamily="34" charset="0"/>
              </a:rPr>
              <a:t>Customers.CustomerName</a:t>
            </a:r>
            <a:r>
              <a:rPr lang="en-US" sz="1600" b="0" i="0" dirty="0">
                <a:solidFill>
                  <a:srgbClr val="FF0000"/>
                </a:solidFill>
                <a:effectLst/>
                <a:latin typeface="Arial Nova" panose="020B0504020202020204" pitchFamily="34" charset="0"/>
              </a:rPr>
              <a:t>;</a:t>
            </a:r>
            <a:endParaRPr lang="en-US" sz="1600" dirty="0">
              <a:solidFill>
                <a:srgbClr val="FF0000"/>
              </a:solidFill>
              <a:latin typeface="Arial Nova" panose="020B0504020202020204" pitchFamily="34" charset="0"/>
            </a:endParaRPr>
          </a:p>
        </p:txBody>
      </p:sp>
      <p:sp>
        <p:nvSpPr>
          <p:cNvPr id="8" name="TextBox 7">
            <a:extLst>
              <a:ext uri="{FF2B5EF4-FFF2-40B4-BE49-F238E27FC236}">
                <a16:creationId xmlns:a16="http://schemas.microsoft.com/office/drawing/2014/main" id="{BD0DF5B8-5977-463B-8703-1826B811F15B}"/>
              </a:ext>
            </a:extLst>
          </p:cNvPr>
          <p:cNvSpPr txBox="1"/>
          <p:nvPr/>
        </p:nvSpPr>
        <p:spPr>
          <a:xfrm>
            <a:off x="1233713" y="4446396"/>
            <a:ext cx="5591043" cy="1954404"/>
          </a:xfrm>
          <a:prstGeom prst="rect">
            <a:avLst/>
          </a:prstGeom>
          <a:noFill/>
        </p:spPr>
        <p:txBody>
          <a:bodyPr wrap="square" anchor="ctr">
            <a:normAutofit fontScale="92500" lnSpcReduction="10000"/>
          </a:bodyPr>
          <a:lstStyle/>
          <a:p>
            <a:pPr>
              <a:lnSpc>
                <a:spcPct val="120000"/>
              </a:lnSpc>
            </a:pPr>
            <a:r>
              <a:rPr lang="en-US" sz="2400" dirty="0"/>
              <a:t>This example:</a:t>
            </a:r>
          </a:p>
          <a:p>
            <a:pPr marL="285750" indent="-285750">
              <a:lnSpc>
                <a:spcPct val="120000"/>
              </a:lnSpc>
              <a:buFont typeface="Arial" panose="020B0604020202020204" pitchFamily="34" charset="0"/>
              <a:buChar char="•"/>
            </a:pPr>
            <a:r>
              <a:rPr lang="en-US" sz="1600" dirty="0">
                <a:solidFill>
                  <a:srgbClr val="00B050"/>
                </a:solidFill>
              </a:rPr>
              <a:t>Specifies 2 unambiguous column names to return from the desired tables,</a:t>
            </a:r>
          </a:p>
          <a:p>
            <a:pPr marL="285750" indent="-285750">
              <a:lnSpc>
                <a:spcPct val="120000"/>
              </a:lnSpc>
              <a:buFont typeface="Arial" panose="020B0604020202020204" pitchFamily="34" charset="0"/>
              <a:buChar char="•"/>
            </a:pPr>
            <a:r>
              <a:rPr lang="en-US" sz="1600" dirty="0">
                <a:highlight>
                  <a:srgbClr val="FFFF00"/>
                </a:highlight>
              </a:rPr>
              <a:t>Specifies the 2 tables to LEFT JOIN,</a:t>
            </a:r>
          </a:p>
          <a:p>
            <a:pPr marL="285750" indent="-285750">
              <a:lnSpc>
                <a:spcPct val="120000"/>
              </a:lnSpc>
              <a:buFont typeface="Arial" panose="020B0604020202020204" pitchFamily="34" charset="0"/>
              <a:buChar char="•"/>
            </a:pPr>
            <a:r>
              <a:rPr lang="en-US" sz="1600" dirty="0">
                <a:solidFill>
                  <a:schemeClr val="accent2"/>
                </a:solidFill>
              </a:rPr>
              <a:t>Specifies the columns with shared data ON which to LEFT JOIN,</a:t>
            </a:r>
          </a:p>
          <a:p>
            <a:pPr marL="285750" indent="-285750">
              <a:lnSpc>
                <a:spcPct val="120000"/>
              </a:lnSpc>
              <a:buFont typeface="Arial" panose="020B0604020202020204" pitchFamily="34" charset="0"/>
              <a:buChar char="•"/>
            </a:pPr>
            <a:r>
              <a:rPr lang="en-US" sz="1600" dirty="0">
                <a:solidFill>
                  <a:srgbClr val="FF0000"/>
                </a:solidFill>
              </a:rPr>
              <a:t>Sets a constraint to order the result by </a:t>
            </a:r>
            <a:r>
              <a:rPr lang="en-US" sz="1600" dirty="0" err="1">
                <a:solidFill>
                  <a:srgbClr val="FF0000"/>
                </a:solidFill>
              </a:rPr>
              <a:t>CustomerName</a:t>
            </a:r>
            <a:r>
              <a:rPr lang="en-US" sz="1600" dirty="0">
                <a:solidFill>
                  <a:srgbClr val="FF0000"/>
                </a:solidFill>
              </a:rPr>
              <a:t> of the Customers table, Ascending (default).</a:t>
            </a:r>
          </a:p>
        </p:txBody>
      </p:sp>
    </p:spTree>
    <p:extLst>
      <p:ext uri="{BB962C8B-B14F-4D97-AF65-F5344CB8AC3E}">
        <p14:creationId xmlns:p14="http://schemas.microsoft.com/office/powerpoint/2010/main" val="122002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ED4F-1435-4188-958F-A0A436A61643}"/>
              </a:ext>
            </a:extLst>
          </p:cNvPr>
          <p:cNvSpPr>
            <a:spLocks noGrp="1"/>
          </p:cNvSpPr>
          <p:nvPr>
            <p:ph type="title"/>
          </p:nvPr>
        </p:nvSpPr>
        <p:spPr/>
        <p:txBody>
          <a:bodyPr/>
          <a:lstStyle/>
          <a:p>
            <a:r>
              <a:rPr lang="en-US" dirty="0">
                <a:solidFill>
                  <a:schemeClr val="tx1"/>
                </a:solidFill>
              </a:rPr>
              <a:t>SQL RIGHT JOIN Statement</a:t>
            </a:r>
          </a:p>
        </p:txBody>
      </p:sp>
      <p:sp>
        <p:nvSpPr>
          <p:cNvPr id="3" name="Content Placeholder 2">
            <a:extLst>
              <a:ext uri="{FF2B5EF4-FFF2-40B4-BE49-F238E27FC236}">
                <a16:creationId xmlns:a16="http://schemas.microsoft.com/office/drawing/2014/main" id="{00095EA0-0AEA-4415-8F58-B677E94D9FD6}"/>
              </a:ext>
            </a:extLst>
          </p:cNvPr>
          <p:cNvSpPr>
            <a:spLocks noGrp="1"/>
          </p:cNvSpPr>
          <p:nvPr>
            <p:ph idx="1"/>
          </p:nvPr>
        </p:nvSpPr>
        <p:spPr>
          <a:xfrm>
            <a:off x="1083868" y="1895550"/>
            <a:ext cx="6570921" cy="2538227"/>
          </a:xfrm>
        </p:spPr>
        <p:txBody>
          <a:bodyPr anchor="ctr">
            <a:normAutofit/>
          </a:bodyPr>
          <a:lstStyle/>
          <a:p>
            <a:r>
              <a:rPr lang="en-US" sz="1800" dirty="0">
                <a:solidFill>
                  <a:schemeClr val="tx1"/>
                </a:solidFill>
              </a:rPr>
              <a:t>When you specify a </a:t>
            </a:r>
            <a:r>
              <a:rPr lang="en-US" sz="1800" b="1" i="1" dirty="0">
                <a:solidFill>
                  <a:schemeClr val="tx1"/>
                </a:solidFill>
              </a:rPr>
              <a:t>LEFT</a:t>
            </a:r>
            <a:r>
              <a:rPr lang="en-US" sz="1800" dirty="0">
                <a:solidFill>
                  <a:schemeClr val="tx1"/>
                </a:solidFill>
              </a:rPr>
              <a:t> or </a:t>
            </a:r>
            <a:r>
              <a:rPr lang="en-US" sz="1800" b="1" i="1" dirty="0">
                <a:solidFill>
                  <a:schemeClr val="tx1"/>
                </a:solidFill>
              </a:rPr>
              <a:t>RIGHT</a:t>
            </a:r>
            <a:r>
              <a:rPr lang="en-US" sz="1800" dirty="0">
                <a:solidFill>
                  <a:schemeClr val="tx1"/>
                </a:solidFill>
              </a:rPr>
              <a:t> </a:t>
            </a:r>
            <a:r>
              <a:rPr lang="en-US" sz="1800" b="1" i="1" dirty="0">
                <a:solidFill>
                  <a:schemeClr val="tx1"/>
                </a:solidFill>
              </a:rPr>
              <a:t>JOIN</a:t>
            </a:r>
            <a:r>
              <a:rPr lang="en-US" sz="1800" dirty="0">
                <a:solidFill>
                  <a:schemeClr val="tx1"/>
                </a:solidFill>
              </a:rPr>
              <a:t>, you are referring to the order in which the tables were written in the query.  The first table mentioned in the query is the "left" table and the second table is the "right" table. </a:t>
            </a:r>
          </a:p>
          <a:p>
            <a:pPr algn="l"/>
            <a:r>
              <a:rPr lang="en-US" sz="1800" b="0" i="0" dirty="0">
                <a:solidFill>
                  <a:schemeClr val="tx1"/>
                </a:solidFill>
                <a:effectLst/>
              </a:rPr>
              <a:t>The </a:t>
            </a:r>
            <a:r>
              <a:rPr lang="en-US" sz="1800" b="1" i="1" dirty="0">
                <a:solidFill>
                  <a:schemeClr val="tx1"/>
                </a:solidFill>
                <a:effectLst/>
              </a:rPr>
              <a:t>RIGHT JOIN </a:t>
            </a:r>
            <a:r>
              <a:rPr lang="en-US" sz="1800" b="0" i="0" dirty="0">
                <a:solidFill>
                  <a:schemeClr val="tx1"/>
                </a:solidFill>
                <a:effectLst/>
              </a:rPr>
              <a:t>returns all records from the right table (table2), and the matched records from the left table (table1). The result is NULL from the left side, if there is no match.</a:t>
            </a:r>
            <a:endParaRPr lang="en-US" sz="1800" dirty="0">
              <a:solidFill>
                <a:schemeClr val="tx1"/>
              </a:solidFill>
            </a:endParaRPr>
          </a:p>
        </p:txBody>
      </p:sp>
      <p:pic>
        <p:nvPicPr>
          <p:cNvPr id="8" name="Picture 7">
            <a:extLst>
              <a:ext uri="{FF2B5EF4-FFF2-40B4-BE49-F238E27FC236}">
                <a16:creationId xmlns:a16="http://schemas.microsoft.com/office/drawing/2014/main" id="{664A5AE4-1419-422B-8920-D1706487085D}"/>
              </a:ext>
            </a:extLst>
          </p:cNvPr>
          <p:cNvPicPr>
            <a:picLocks noChangeAspect="1"/>
          </p:cNvPicPr>
          <p:nvPr/>
        </p:nvPicPr>
        <p:blipFill>
          <a:blip r:embed="rId2"/>
          <a:stretch>
            <a:fillRect/>
          </a:stretch>
        </p:blipFill>
        <p:spPr>
          <a:xfrm>
            <a:off x="8118889" y="2108201"/>
            <a:ext cx="3053845" cy="2120726"/>
          </a:xfrm>
          <a:prstGeom prst="rect">
            <a:avLst/>
          </a:prstGeom>
          <a:ln w="25400">
            <a:solidFill>
              <a:schemeClr val="accent2"/>
            </a:solidFill>
          </a:ln>
          <a:effectLst/>
        </p:spPr>
      </p:pic>
      <p:sp>
        <p:nvSpPr>
          <p:cNvPr id="11" name="TextBox 10">
            <a:extLst>
              <a:ext uri="{FF2B5EF4-FFF2-40B4-BE49-F238E27FC236}">
                <a16:creationId xmlns:a16="http://schemas.microsoft.com/office/drawing/2014/main" id="{C9A5A5BF-3209-458B-9211-739D522E610F}"/>
              </a:ext>
            </a:extLst>
          </p:cNvPr>
          <p:cNvSpPr txBox="1"/>
          <p:nvPr/>
        </p:nvSpPr>
        <p:spPr>
          <a:xfrm>
            <a:off x="6523501" y="4446396"/>
            <a:ext cx="5270914" cy="1938992"/>
          </a:xfrm>
          <a:prstGeom prst="rect">
            <a:avLst/>
          </a:prstGeom>
          <a:solidFill>
            <a:schemeClr val="tx1"/>
          </a:solidFill>
          <a:ln w="25400">
            <a:solidFill>
              <a:schemeClr val="accent2"/>
            </a:solidFill>
          </a:ln>
          <a:effectLst/>
        </p:spPr>
        <p:txBody>
          <a:bodyPr wrap="square" anchor="ctr">
            <a:spAutoFit/>
          </a:bodyPr>
          <a:lstStyle/>
          <a:p>
            <a:pPr>
              <a:spcBef>
                <a:spcPts val="600"/>
              </a:spcBef>
              <a:spcAft>
                <a:spcPts val="600"/>
              </a:spcAft>
            </a:pPr>
            <a:r>
              <a:rPr lang="en-US" b="0" i="0" dirty="0">
                <a:solidFill>
                  <a:srgbClr val="00B050"/>
                </a:solidFill>
                <a:effectLst/>
                <a:latin typeface="Arial Nova" panose="020B0504020202020204" pitchFamily="34" charset="0"/>
              </a:rPr>
              <a:t>SELECT </a:t>
            </a:r>
            <a:r>
              <a:rPr lang="en-US" b="0" i="0" dirty="0" err="1">
                <a:solidFill>
                  <a:srgbClr val="00B050"/>
                </a:solidFill>
                <a:effectLst/>
                <a:latin typeface="Arial Nova" panose="020B0504020202020204" pitchFamily="34" charset="0"/>
              </a:rPr>
              <a:t>Orders.OrderID</a:t>
            </a:r>
            <a:r>
              <a:rPr lang="en-US" b="0" i="0" dirty="0">
                <a:solidFill>
                  <a:srgbClr val="00B050"/>
                </a:solidFill>
                <a:effectLst/>
                <a:latin typeface="Arial Nova" panose="020B0504020202020204" pitchFamily="34" charset="0"/>
              </a:rPr>
              <a:t>, </a:t>
            </a:r>
            <a:r>
              <a:rPr lang="en-US" b="0" i="0" dirty="0" err="1">
                <a:solidFill>
                  <a:srgbClr val="00B050"/>
                </a:solidFill>
                <a:effectLst/>
                <a:latin typeface="Arial Nova" panose="020B0504020202020204" pitchFamily="34" charset="0"/>
              </a:rPr>
              <a:t>Employees.LastName</a:t>
            </a:r>
            <a:r>
              <a:rPr lang="en-US" b="0" i="0" dirty="0">
                <a:solidFill>
                  <a:srgbClr val="00B050"/>
                </a:solidFill>
                <a:effectLst/>
                <a:latin typeface="Arial Nova" panose="020B0504020202020204" pitchFamily="34" charset="0"/>
              </a:rPr>
              <a:t>, </a:t>
            </a:r>
            <a:r>
              <a:rPr lang="en-US" b="0" i="0" dirty="0" err="1">
                <a:solidFill>
                  <a:srgbClr val="00B050"/>
                </a:solidFill>
                <a:effectLst/>
                <a:latin typeface="Arial Nova" panose="020B0504020202020204" pitchFamily="34" charset="0"/>
              </a:rPr>
              <a:t>Employees.FirstName</a:t>
            </a:r>
            <a:endParaRPr lang="en-US" b="0" i="0" dirty="0">
              <a:solidFill>
                <a:srgbClr val="00B050"/>
              </a:solidFill>
              <a:effectLst/>
              <a:latin typeface="Arial Nova" panose="020B0504020202020204" pitchFamily="34" charset="0"/>
            </a:endParaRPr>
          </a:p>
          <a:p>
            <a:pPr>
              <a:spcBef>
                <a:spcPts val="600"/>
              </a:spcBef>
              <a:spcAft>
                <a:spcPts val="600"/>
              </a:spcAft>
            </a:pPr>
            <a:r>
              <a:rPr lang="en-US" b="0" i="0" dirty="0">
                <a:effectLst/>
                <a:highlight>
                  <a:srgbClr val="FFFF00"/>
                </a:highlight>
                <a:latin typeface="Arial Nova" panose="020B0504020202020204" pitchFamily="34" charset="0"/>
              </a:rPr>
              <a:t>FROM Orders RIGHT JOIN Employees </a:t>
            </a:r>
          </a:p>
          <a:p>
            <a:pPr>
              <a:spcBef>
                <a:spcPts val="600"/>
              </a:spcBef>
              <a:spcAft>
                <a:spcPts val="600"/>
              </a:spcAft>
            </a:pPr>
            <a:r>
              <a:rPr lang="en-US" b="0" i="0" dirty="0">
                <a:solidFill>
                  <a:schemeClr val="accent2"/>
                </a:solidFill>
                <a:effectLst/>
                <a:latin typeface="Arial Nova" panose="020B0504020202020204" pitchFamily="34" charset="0"/>
              </a:rPr>
              <a:t>ON </a:t>
            </a:r>
            <a:r>
              <a:rPr lang="en-US" b="0" i="0" dirty="0" err="1">
                <a:solidFill>
                  <a:schemeClr val="accent2"/>
                </a:solidFill>
                <a:effectLst/>
                <a:latin typeface="Arial Nova" panose="020B0504020202020204" pitchFamily="34" charset="0"/>
              </a:rPr>
              <a:t>Orders.EmployeeID</a:t>
            </a:r>
            <a:r>
              <a:rPr lang="en-US" b="0" i="0" dirty="0">
                <a:solidFill>
                  <a:schemeClr val="accent2"/>
                </a:solidFill>
                <a:effectLst/>
                <a:latin typeface="Arial Nova" panose="020B0504020202020204" pitchFamily="34" charset="0"/>
              </a:rPr>
              <a:t> = </a:t>
            </a:r>
            <a:r>
              <a:rPr lang="en-US" b="0" i="0" dirty="0" err="1">
                <a:solidFill>
                  <a:schemeClr val="accent2"/>
                </a:solidFill>
                <a:effectLst/>
                <a:latin typeface="Arial Nova" panose="020B0504020202020204" pitchFamily="34" charset="0"/>
              </a:rPr>
              <a:t>Employees.EmployeeID</a:t>
            </a:r>
            <a:endParaRPr lang="en-US" b="0" i="0" dirty="0">
              <a:solidFill>
                <a:schemeClr val="accent2"/>
              </a:solidFill>
              <a:effectLst/>
              <a:latin typeface="Arial Nova" panose="020B0504020202020204" pitchFamily="34" charset="0"/>
            </a:endParaRPr>
          </a:p>
          <a:p>
            <a:pPr>
              <a:spcBef>
                <a:spcPts val="600"/>
              </a:spcBef>
              <a:spcAft>
                <a:spcPts val="600"/>
              </a:spcAft>
            </a:pPr>
            <a:r>
              <a:rPr lang="en-US" b="0" i="0" dirty="0">
                <a:solidFill>
                  <a:srgbClr val="FF0000"/>
                </a:solidFill>
                <a:effectLst/>
                <a:latin typeface="Arial Nova" panose="020B0504020202020204" pitchFamily="34" charset="0"/>
              </a:rPr>
              <a:t>ORDER BY </a:t>
            </a:r>
            <a:r>
              <a:rPr lang="en-US" b="0" i="0" dirty="0" err="1">
                <a:solidFill>
                  <a:srgbClr val="FF0000"/>
                </a:solidFill>
                <a:effectLst/>
                <a:latin typeface="Arial Nova" panose="020B0504020202020204" pitchFamily="34" charset="0"/>
              </a:rPr>
              <a:t>Orders.OrderID</a:t>
            </a:r>
            <a:r>
              <a:rPr lang="en-US" b="0" i="0" dirty="0">
                <a:solidFill>
                  <a:srgbClr val="FF0000"/>
                </a:solidFill>
                <a:effectLst/>
                <a:latin typeface="Arial Nova" panose="020B0504020202020204" pitchFamily="34" charset="0"/>
              </a:rPr>
              <a:t>;</a:t>
            </a:r>
            <a:endParaRPr lang="en-US" dirty="0">
              <a:solidFill>
                <a:srgbClr val="FF0000"/>
              </a:solidFill>
              <a:latin typeface="Arial Nova" panose="020B0504020202020204" pitchFamily="34" charset="0"/>
            </a:endParaRPr>
          </a:p>
        </p:txBody>
      </p:sp>
      <p:sp>
        <p:nvSpPr>
          <p:cNvPr id="12" name="TextBox 11">
            <a:extLst>
              <a:ext uri="{FF2B5EF4-FFF2-40B4-BE49-F238E27FC236}">
                <a16:creationId xmlns:a16="http://schemas.microsoft.com/office/drawing/2014/main" id="{20C1916E-1D9F-45C3-B1C7-64F3352754AC}"/>
              </a:ext>
            </a:extLst>
          </p:cNvPr>
          <p:cNvSpPr txBox="1"/>
          <p:nvPr/>
        </p:nvSpPr>
        <p:spPr>
          <a:xfrm>
            <a:off x="1083868" y="4323286"/>
            <a:ext cx="5386270" cy="2123658"/>
          </a:xfrm>
          <a:prstGeom prst="rect">
            <a:avLst/>
          </a:prstGeom>
          <a:noFill/>
        </p:spPr>
        <p:txBody>
          <a:bodyPr wrap="square" anchor="ctr">
            <a:spAutoFit/>
          </a:bodyPr>
          <a:lstStyle/>
          <a:p>
            <a:r>
              <a:rPr lang="en-US" sz="2000" dirty="0"/>
              <a:t>This example:</a:t>
            </a:r>
          </a:p>
          <a:p>
            <a:pPr marL="285750" indent="-285750">
              <a:buFont typeface="Arial" panose="020B0604020202020204" pitchFamily="34" charset="0"/>
              <a:buChar char="•"/>
            </a:pPr>
            <a:r>
              <a:rPr lang="en-US" sz="1600" dirty="0">
                <a:solidFill>
                  <a:srgbClr val="00B050"/>
                </a:solidFill>
              </a:rPr>
              <a:t>Specifies 3 unambiguous column names to return from the desired tables,</a:t>
            </a:r>
          </a:p>
          <a:p>
            <a:pPr marL="285750" indent="-285750">
              <a:buFont typeface="Arial" panose="020B0604020202020204" pitchFamily="34" charset="0"/>
              <a:buChar char="•"/>
            </a:pPr>
            <a:r>
              <a:rPr lang="en-US" sz="1600" dirty="0">
                <a:highlight>
                  <a:srgbClr val="FFFF00"/>
                </a:highlight>
              </a:rPr>
              <a:t>Specifies the 2 tables to RIGHT JOIN,</a:t>
            </a:r>
          </a:p>
          <a:p>
            <a:pPr marL="285750" indent="-285750">
              <a:buFont typeface="Arial" panose="020B0604020202020204" pitchFamily="34" charset="0"/>
              <a:buChar char="•"/>
            </a:pPr>
            <a:r>
              <a:rPr lang="en-US" sz="1600" dirty="0">
                <a:solidFill>
                  <a:schemeClr val="accent2"/>
                </a:solidFill>
              </a:rPr>
              <a:t>Specifies the columns with shared data ON which to RIGHT JOIN,</a:t>
            </a:r>
          </a:p>
          <a:p>
            <a:pPr marL="285750" indent="-285750">
              <a:buFont typeface="Arial" panose="020B0604020202020204" pitchFamily="34" charset="0"/>
              <a:buChar char="•"/>
            </a:pPr>
            <a:r>
              <a:rPr lang="en-US" sz="1600" dirty="0">
                <a:solidFill>
                  <a:srgbClr val="FF0000"/>
                </a:solidFill>
              </a:rPr>
              <a:t>Sets a constraint to order the result by </a:t>
            </a:r>
            <a:r>
              <a:rPr lang="en-US" sz="1600" dirty="0" err="1">
                <a:solidFill>
                  <a:srgbClr val="FF0000"/>
                </a:solidFill>
              </a:rPr>
              <a:t>OrderID</a:t>
            </a:r>
            <a:r>
              <a:rPr lang="en-US" sz="1600" dirty="0">
                <a:solidFill>
                  <a:srgbClr val="FF0000"/>
                </a:solidFill>
              </a:rPr>
              <a:t> of the Orders table, Ascending (default).</a:t>
            </a:r>
          </a:p>
        </p:txBody>
      </p:sp>
    </p:spTree>
    <p:extLst>
      <p:ext uri="{BB962C8B-B14F-4D97-AF65-F5344CB8AC3E}">
        <p14:creationId xmlns:p14="http://schemas.microsoft.com/office/powerpoint/2010/main" val="46361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C7FF-1705-4961-8DBA-7B004C4312A3}"/>
              </a:ext>
            </a:extLst>
          </p:cNvPr>
          <p:cNvSpPr>
            <a:spLocks noGrp="1"/>
          </p:cNvSpPr>
          <p:nvPr>
            <p:ph type="title"/>
          </p:nvPr>
        </p:nvSpPr>
        <p:spPr/>
        <p:txBody>
          <a:bodyPr>
            <a:normAutofit/>
          </a:bodyPr>
          <a:lstStyle/>
          <a:p>
            <a:r>
              <a:rPr lang="en-US" dirty="0">
                <a:solidFill>
                  <a:schemeClr val="tx1"/>
                </a:solidFill>
              </a:rPr>
              <a:t>SQL SELF JOIN</a:t>
            </a:r>
            <a:br>
              <a:rPr lang="en-US" dirty="0">
                <a:solidFill>
                  <a:schemeClr val="tx1"/>
                </a:solidFill>
              </a:rPr>
            </a:br>
            <a:r>
              <a:rPr lang="en-US" sz="1400" dirty="0">
                <a:hlinkClick r:id="rId2"/>
              </a:rPr>
              <a:t>https://www.w3schools.com/sql/sql_join_self.asp</a:t>
            </a:r>
            <a:endParaRPr lang="en-US" dirty="0"/>
          </a:p>
        </p:txBody>
      </p:sp>
      <p:sp>
        <p:nvSpPr>
          <p:cNvPr id="3" name="Content Placeholder 2">
            <a:extLst>
              <a:ext uri="{FF2B5EF4-FFF2-40B4-BE49-F238E27FC236}">
                <a16:creationId xmlns:a16="http://schemas.microsoft.com/office/drawing/2014/main" id="{EB1F7E2A-A834-4C73-8E4C-487EDB52A065}"/>
              </a:ext>
            </a:extLst>
          </p:cNvPr>
          <p:cNvSpPr>
            <a:spLocks noGrp="1"/>
          </p:cNvSpPr>
          <p:nvPr>
            <p:ph idx="1"/>
          </p:nvPr>
        </p:nvSpPr>
        <p:spPr>
          <a:xfrm>
            <a:off x="1273790" y="1920348"/>
            <a:ext cx="6039905" cy="2018216"/>
          </a:xfrm>
        </p:spPr>
        <p:txBody>
          <a:bodyPr anchor="ctr">
            <a:normAutofit/>
          </a:bodyPr>
          <a:lstStyle/>
          <a:p>
            <a:r>
              <a:rPr lang="en-US" sz="2400" dirty="0">
                <a:solidFill>
                  <a:schemeClr val="tx1"/>
                </a:solidFill>
              </a:rPr>
              <a:t>A </a:t>
            </a:r>
            <a:r>
              <a:rPr lang="en-US" sz="2400" b="1" i="1" dirty="0">
                <a:solidFill>
                  <a:schemeClr val="tx1"/>
                </a:solidFill>
              </a:rPr>
              <a:t>SELF JOIN</a:t>
            </a:r>
            <a:r>
              <a:rPr lang="en-US" sz="2400" dirty="0">
                <a:solidFill>
                  <a:schemeClr val="tx1"/>
                </a:solidFill>
              </a:rPr>
              <a:t> is exactly like a </a:t>
            </a:r>
            <a:r>
              <a:rPr lang="en-US" sz="2400" b="1" i="1" dirty="0">
                <a:solidFill>
                  <a:schemeClr val="tx1"/>
                </a:solidFill>
              </a:rPr>
              <a:t>JOIN</a:t>
            </a:r>
            <a:r>
              <a:rPr lang="en-US" sz="2400" dirty="0">
                <a:solidFill>
                  <a:schemeClr val="tx1"/>
                </a:solidFill>
              </a:rPr>
              <a:t>. The table is joined with a duplicate version of itself, and the result generated.</a:t>
            </a:r>
          </a:p>
        </p:txBody>
      </p:sp>
      <p:sp>
        <p:nvSpPr>
          <p:cNvPr id="5" name="TextBox 4">
            <a:extLst>
              <a:ext uri="{FF2B5EF4-FFF2-40B4-BE49-F238E27FC236}">
                <a16:creationId xmlns:a16="http://schemas.microsoft.com/office/drawing/2014/main" id="{C9CF4A58-9B9F-44FC-8D74-D1E979DA0F6E}"/>
              </a:ext>
            </a:extLst>
          </p:cNvPr>
          <p:cNvSpPr txBox="1"/>
          <p:nvPr/>
        </p:nvSpPr>
        <p:spPr>
          <a:xfrm>
            <a:off x="7151106" y="3981867"/>
            <a:ext cx="4258693" cy="2277547"/>
          </a:xfrm>
          <a:prstGeom prst="rect">
            <a:avLst/>
          </a:prstGeom>
          <a:solidFill>
            <a:schemeClr val="tx1"/>
          </a:solidFill>
          <a:ln w="25400">
            <a:solidFill>
              <a:schemeClr val="accent2"/>
            </a:solidFill>
          </a:ln>
        </p:spPr>
        <p:txBody>
          <a:bodyPr wrap="square" anchor="ctr">
            <a:spAutoFit/>
          </a:bodyPr>
          <a:lstStyle/>
          <a:p>
            <a:pPr>
              <a:spcBef>
                <a:spcPts val="600"/>
              </a:spcBef>
              <a:spcAft>
                <a:spcPts val="600"/>
              </a:spcAft>
            </a:pPr>
            <a:r>
              <a:rPr lang="en-US" sz="1600" dirty="0">
                <a:solidFill>
                  <a:srgbClr val="00B050"/>
                </a:solidFill>
                <a:latin typeface="Arial Nova" panose="020B0504020202020204" pitchFamily="34" charset="0"/>
              </a:rPr>
              <a:t>SELECT </a:t>
            </a:r>
            <a:r>
              <a:rPr lang="en-US" sz="1600" dirty="0" err="1">
                <a:solidFill>
                  <a:srgbClr val="00B050"/>
                </a:solidFill>
                <a:latin typeface="Arial Nova" panose="020B0504020202020204" pitchFamily="34" charset="0"/>
              </a:rPr>
              <a:t>A.CustomerName</a:t>
            </a:r>
            <a:r>
              <a:rPr lang="en-US" sz="1600" dirty="0">
                <a:solidFill>
                  <a:srgbClr val="00B050"/>
                </a:solidFill>
                <a:latin typeface="Arial Nova" panose="020B0504020202020204" pitchFamily="34" charset="0"/>
              </a:rPr>
              <a:t> AS CustomerName1, </a:t>
            </a:r>
            <a:r>
              <a:rPr lang="en-US" sz="1600" dirty="0" err="1">
                <a:solidFill>
                  <a:srgbClr val="00B050"/>
                </a:solidFill>
                <a:latin typeface="Arial Nova" panose="020B0504020202020204" pitchFamily="34" charset="0"/>
              </a:rPr>
              <a:t>B.CustomerName</a:t>
            </a:r>
            <a:r>
              <a:rPr lang="en-US" sz="1600" dirty="0">
                <a:solidFill>
                  <a:srgbClr val="00B050"/>
                </a:solidFill>
                <a:latin typeface="Arial Nova" panose="020B0504020202020204" pitchFamily="34" charset="0"/>
              </a:rPr>
              <a:t> AS CustomerName2, </a:t>
            </a:r>
            <a:r>
              <a:rPr lang="en-US" sz="1600" dirty="0" err="1">
                <a:solidFill>
                  <a:srgbClr val="00B050"/>
                </a:solidFill>
                <a:latin typeface="Arial Nova" panose="020B0504020202020204" pitchFamily="34" charset="0"/>
              </a:rPr>
              <a:t>A.City</a:t>
            </a:r>
            <a:endParaRPr lang="en-US" sz="1600" dirty="0">
              <a:solidFill>
                <a:srgbClr val="00B050"/>
              </a:solidFill>
              <a:latin typeface="Arial Nova" panose="020B0504020202020204" pitchFamily="34" charset="0"/>
            </a:endParaRPr>
          </a:p>
          <a:p>
            <a:pPr>
              <a:spcBef>
                <a:spcPts val="600"/>
              </a:spcBef>
              <a:spcAft>
                <a:spcPts val="600"/>
              </a:spcAft>
            </a:pPr>
            <a:r>
              <a:rPr lang="en-US" sz="1600" dirty="0">
                <a:highlight>
                  <a:srgbClr val="FFFF00"/>
                </a:highlight>
                <a:latin typeface="Arial Nova" panose="020B0504020202020204" pitchFamily="34" charset="0"/>
              </a:rPr>
              <a:t>FROM Customers A, Customers B</a:t>
            </a:r>
          </a:p>
          <a:p>
            <a:pPr>
              <a:spcBef>
                <a:spcPts val="600"/>
              </a:spcBef>
              <a:spcAft>
                <a:spcPts val="600"/>
              </a:spcAft>
            </a:pPr>
            <a:r>
              <a:rPr lang="en-US" sz="1600" dirty="0">
                <a:solidFill>
                  <a:schemeClr val="accent2"/>
                </a:solidFill>
                <a:latin typeface="Arial Nova" panose="020B0504020202020204" pitchFamily="34" charset="0"/>
              </a:rPr>
              <a:t>WHERE </a:t>
            </a:r>
            <a:r>
              <a:rPr lang="en-US" sz="1600" dirty="0" err="1">
                <a:solidFill>
                  <a:schemeClr val="accent2"/>
                </a:solidFill>
                <a:latin typeface="Arial Nova" panose="020B0504020202020204" pitchFamily="34" charset="0"/>
              </a:rPr>
              <a:t>A.CustomerID</a:t>
            </a:r>
            <a:r>
              <a:rPr lang="en-US" sz="1600" dirty="0">
                <a:solidFill>
                  <a:schemeClr val="accent2"/>
                </a:solidFill>
                <a:latin typeface="Arial Nova" panose="020B0504020202020204" pitchFamily="34" charset="0"/>
              </a:rPr>
              <a:t> &lt;&gt; </a:t>
            </a:r>
            <a:r>
              <a:rPr lang="en-US" sz="1600" dirty="0" err="1">
                <a:solidFill>
                  <a:schemeClr val="accent2"/>
                </a:solidFill>
                <a:latin typeface="Arial Nova" panose="020B0504020202020204" pitchFamily="34" charset="0"/>
              </a:rPr>
              <a:t>B.CustomerID</a:t>
            </a:r>
            <a:r>
              <a:rPr lang="en-US" sz="1600" dirty="0">
                <a:solidFill>
                  <a:schemeClr val="accent2"/>
                </a:solidFill>
                <a:latin typeface="Arial Nova" panose="020B0504020202020204" pitchFamily="34" charset="0"/>
              </a:rPr>
              <a:t> AND </a:t>
            </a:r>
            <a:r>
              <a:rPr lang="en-US" sz="1600" dirty="0" err="1">
                <a:solidFill>
                  <a:schemeClr val="accent2"/>
                </a:solidFill>
                <a:latin typeface="Arial Nova" panose="020B0504020202020204" pitchFamily="34" charset="0"/>
              </a:rPr>
              <a:t>A.City</a:t>
            </a:r>
            <a:r>
              <a:rPr lang="en-US" sz="1600" dirty="0">
                <a:solidFill>
                  <a:schemeClr val="accent2"/>
                </a:solidFill>
                <a:latin typeface="Arial Nova" panose="020B0504020202020204" pitchFamily="34" charset="0"/>
              </a:rPr>
              <a:t> = </a:t>
            </a:r>
            <a:r>
              <a:rPr lang="en-US" sz="1600" dirty="0" err="1">
                <a:solidFill>
                  <a:schemeClr val="accent2"/>
                </a:solidFill>
                <a:latin typeface="Arial Nova" panose="020B0504020202020204" pitchFamily="34" charset="0"/>
              </a:rPr>
              <a:t>B.City</a:t>
            </a:r>
            <a:r>
              <a:rPr lang="en-US" sz="1600" dirty="0">
                <a:solidFill>
                  <a:schemeClr val="accent2"/>
                </a:solidFill>
                <a:latin typeface="Arial Nova" panose="020B0504020202020204" pitchFamily="34" charset="0"/>
              </a:rPr>
              <a:t> </a:t>
            </a:r>
          </a:p>
          <a:p>
            <a:pPr>
              <a:spcBef>
                <a:spcPts val="600"/>
              </a:spcBef>
              <a:spcAft>
                <a:spcPts val="600"/>
              </a:spcAft>
            </a:pPr>
            <a:r>
              <a:rPr lang="en-US" sz="1600" dirty="0">
                <a:solidFill>
                  <a:srgbClr val="FF0000"/>
                </a:solidFill>
                <a:latin typeface="Arial Nova" panose="020B0504020202020204" pitchFamily="34" charset="0"/>
              </a:rPr>
              <a:t>ORDER BY </a:t>
            </a:r>
            <a:r>
              <a:rPr lang="en-US" sz="1600" dirty="0" err="1">
                <a:solidFill>
                  <a:srgbClr val="FF0000"/>
                </a:solidFill>
                <a:latin typeface="Arial Nova" panose="020B0504020202020204" pitchFamily="34" charset="0"/>
              </a:rPr>
              <a:t>A.City</a:t>
            </a:r>
            <a:r>
              <a:rPr lang="en-US" sz="1600" dirty="0">
                <a:solidFill>
                  <a:srgbClr val="FF0000"/>
                </a:solidFill>
                <a:latin typeface="Arial Nova" panose="020B0504020202020204" pitchFamily="34" charset="0"/>
              </a:rPr>
              <a:t>;</a:t>
            </a:r>
          </a:p>
        </p:txBody>
      </p:sp>
      <p:pic>
        <p:nvPicPr>
          <p:cNvPr id="7" name="Picture 6">
            <a:extLst>
              <a:ext uri="{FF2B5EF4-FFF2-40B4-BE49-F238E27FC236}">
                <a16:creationId xmlns:a16="http://schemas.microsoft.com/office/drawing/2014/main" id="{947EB905-2744-4FA7-A5E5-222EC63CFCD5}"/>
              </a:ext>
            </a:extLst>
          </p:cNvPr>
          <p:cNvPicPr>
            <a:picLocks noChangeAspect="1"/>
          </p:cNvPicPr>
          <p:nvPr/>
        </p:nvPicPr>
        <p:blipFill>
          <a:blip r:embed="rId3"/>
          <a:stretch>
            <a:fillRect/>
          </a:stretch>
        </p:blipFill>
        <p:spPr>
          <a:xfrm>
            <a:off x="7998165" y="2079644"/>
            <a:ext cx="2564573" cy="1666974"/>
          </a:xfrm>
          <a:prstGeom prst="rect">
            <a:avLst/>
          </a:prstGeom>
          <a:ln w="25400">
            <a:solidFill>
              <a:schemeClr val="accent2"/>
            </a:solidFill>
          </a:ln>
          <a:effectLst/>
        </p:spPr>
      </p:pic>
      <p:sp>
        <p:nvSpPr>
          <p:cNvPr id="8" name="TextBox 7">
            <a:extLst>
              <a:ext uri="{FF2B5EF4-FFF2-40B4-BE49-F238E27FC236}">
                <a16:creationId xmlns:a16="http://schemas.microsoft.com/office/drawing/2014/main" id="{CB668FE8-04CC-4C06-B812-5BAEA49D47CB}"/>
              </a:ext>
            </a:extLst>
          </p:cNvPr>
          <p:cNvSpPr txBox="1"/>
          <p:nvPr/>
        </p:nvSpPr>
        <p:spPr>
          <a:xfrm>
            <a:off x="876230" y="3938564"/>
            <a:ext cx="6216417" cy="2438046"/>
          </a:xfrm>
          <a:prstGeom prst="rect">
            <a:avLst/>
          </a:prstGeom>
          <a:noFill/>
        </p:spPr>
        <p:txBody>
          <a:bodyPr wrap="square" anchor="ctr">
            <a:normAutofit/>
          </a:bodyPr>
          <a:lstStyle/>
          <a:p>
            <a:r>
              <a:rPr lang="en-US" sz="2000" dirty="0"/>
              <a:t>This example:</a:t>
            </a:r>
          </a:p>
          <a:p>
            <a:pPr marL="285750" indent="-285750">
              <a:buFont typeface="Arial" panose="020B0604020202020204" pitchFamily="34" charset="0"/>
              <a:buChar char="•"/>
            </a:pPr>
            <a:r>
              <a:rPr lang="en-US" sz="1600" dirty="0">
                <a:solidFill>
                  <a:srgbClr val="00B050"/>
                </a:solidFill>
              </a:rPr>
              <a:t>Specifies 3 unambiguous column names to return from the desired tables. The AS keyword allows you to designate a unique identifier.</a:t>
            </a:r>
          </a:p>
          <a:p>
            <a:pPr marL="285750" indent="-285750">
              <a:buFont typeface="Arial" panose="020B0604020202020204" pitchFamily="34" charset="0"/>
              <a:buChar char="•"/>
            </a:pPr>
            <a:r>
              <a:rPr lang="en-US" sz="1600" dirty="0">
                <a:highlight>
                  <a:srgbClr val="FFFF00"/>
                </a:highlight>
              </a:rPr>
              <a:t>Specifies the 2 tables to SELF JOIN. No keywork is required, just a comma between the table names.</a:t>
            </a:r>
          </a:p>
          <a:p>
            <a:pPr marL="285750" indent="-285750">
              <a:buFont typeface="Arial" panose="020B0604020202020204" pitchFamily="34" charset="0"/>
              <a:buChar char="•"/>
            </a:pPr>
            <a:r>
              <a:rPr lang="en-US" sz="1600" dirty="0">
                <a:solidFill>
                  <a:schemeClr val="accent2"/>
                </a:solidFill>
              </a:rPr>
              <a:t>Specifies the filter of </a:t>
            </a:r>
            <a:r>
              <a:rPr lang="en-US" sz="1600" dirty="0" err="1">
                <a:solidFill>
                  <a:schemeClr val="accent2"/>
                </a:solidFill>
              </a:rPr>
              <a:t>CustomerID’s</a:t>
            </a:r>
            <a:r>
              <a:rPr lang="en-US" sz="1600" dirty="0">
                <a:solidFill>
                  <a:schemeClr val="accent2"/>
                </a:solidFill>
              </a:rPr>
              <a:t> that are not equal, but the city is the same.</a:t>
            </a:r>
          </a:p>
          <a:p>
            <a:pPr marL="285750" indent="-285750">
              <a:buFont typeface="Arial" panose="020B0604020202020204" pitchFamily="34" charset="0"/>
              <a:buChar char="•"/>
            </a:pPr>
            <a:r>
              <a:rPr lang="en-US" sz="1600" dirty="0">
                <a:solidFill>
                  <a:srgbClr val="FF0000"/>
                </a:solidFill>
              </a:rPr>
              <a:t>Sets a constraint to order the result by City name, Ascending (default).</a:t>
            </a:r>
          </a:p>
        </p:txBody>
      </p:sp>
      <p:sp>
        <p:nvSpPr>
          <p:cNvPr id="13" name="TextBox 12">
            <a:extLst>
              <a:ext uri="{FF2B5EF4-FFF2-40B4-BE49-F238E27FC236}">
                <a16:creationId xmlns:a16="http://schemas.microsoft.com/office/drawing/2014/main" id="{7E0CD83A-53DF-4A2E-873A-48ED97C95120}"/>
              </a:ext>
            </a:extLst>
          </p:cNvPr>
          <p:cNvSpPr txBox="1"/>
          <p:nvPr/>
        </p:nvSpPr>
        <p:spPr>
          <a:xfrm>
            <a:off x="9114971" y="6469293"/>
            <a:ext cx="2965752" cy="369332"/>
          </a:xfrm>
          <a:prstGeom prst="rect">
            <a:avLst/>
          </a:prstGeom>
          <a:noFill/>
        </p:spPr>
        <p:txBody>
          <a:bodyPr wrap="square">
            <a:spAutoFit/>
          </a:bodyPr>
          <a:lstStyle/>
          <a:p>
            <a:r>
              <a:rPr lang="en-US" sz="1800" dirty="0">
                <a:highlight>
                  <a:srgbClr val="FFFF00"/>
                </a:highlight>
                <a:latin typeface="Arial Nova" panose="020B0504020202020204" pitchFamily="34" charset="0"/>
              </a:rPr>
              <a:t>&lt;&gt; means != (not equal to)</a:t>
            </a:r>
            <a:endParaRPr lang="en-US" dirty="0">
              <a:highlight>
                <a:srgbClr val="FFFF00"/>
              </a:highlight>
            </a:endParaRPr>
          </a:p>
        </p:txBody>
      </p:sp>
    </p:spTree>
    <p:extLst>
      <p:ext uri="{BB962C8B-B14F-4D97-AF65-F5344CB8AC3E}">
        <p14:creationId xmlns:p14="http://schemas.microsoft.com/office/powerpoint/2010/main" val="1768211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C7FF-1705-4961-8DBA-7B004C4312A3}"/>
              </a:ext>
            </a:extLst>
          </p:cNvPr>
          <p:cNvSpPr>
            <a:spLocks noGrp="1"/>
          </p:cNvSpPr>
          <p:nvPr>
            <p:ph type="title"/>
          </p:nvPr>
        </p:nvSpPr>
        <p:spPr>
          <a:xfrm>
            <a:off x="1097279" y="286603"/>
            <a:ext cx="6579427" cy="1450757"/>
          </a:xfrm>
        </p:spPr>
        <p:txBody>
          <a:bodyPr>
            <a:normAutofit/>
          </a:bodyPr>
          <a:lstStyle/>
          <a:p>
            <a:r>
              <a:rPr lang="en-US" dirty="0">
                <a:solidFill>
                  <a:schemeClr val="tx1"/>
                </a:solidFill>
              </a:rPr>
              <a:t>SQL CROSS JOIN</a:t>
            </a:r>
            <a:br>
              <a:rPr lang="en-US" dirty="0">
                <a:solidFill>
                  <a:schemeClr val="tx1"/>
                </a:solidFill>
              </a:rPr>
            </a:br>
            <a:r>
              <a:rPr lang="en-US" sz="1400" dirty="0">
                <a:hlinkClick r:id="rId2"/>
              </a:rPr>
              <a:t>https://www.w3resource.com/sql/joins/cross-join.php</a:t>
            </a:r>
            <a:endParaRPr lang="en-US" dirty="0"/>
          </a:p>
        </p:txBody>
      </p:sp>
      <p:sp>
        <p:nvSpPr>
          <p:cNvPr id="3" name="Content Placeholder 2">
            <a:extLst>
              <a:ext uri="{FF2B5EF4-FFF2-40B4-BE49-F238E27FC236}">
                <a16:creationId xmlns:a16="http://schemas.microsoft.com/office/drawing/2014/main" id="{EB1F7E2A-A834-4C73-8E4C-487EDB52A065}"/>
              </a:ext>
            </a:extLst>
          </p:cNvPr>
          <p:cNvSpPr>
            <a:spLocks noGrp="1"/>
          </p:cNvSpPr>
          <p:nvPr>
            <p:ph idx="1"/>
          </p:nvPr>
        </p:nvSpPr>
        <p:spPr>
          <a:xfrm>
            <a:off x="1097279" y="1892595"/>
            <a:ext cx="6930302" cy="2608029"/>
          </a:xfrm>
        </p:spPr>
        <p:txBody>
          <a:bodyPr anchor="ctr">
            <a:normAutofit/>
          </a:bodyPr>
          <a:lstStyle/>
          <a:p>
            <a:r>
              <a:rPr lang="en-US" b="1" i="1" dirty="0">
                <a:solidFill>
                  <a:schemeClr val="tx1"/>
                </a:solidFill>
              </a:rPr>
              <a:t>CROSS JOIN</a:t>
            </a:r>
            <a:r>
              <a:rPr lang="en-US" dirty="0">
                <a:solidFill>
                  <a:schemeClr val="tx1"/>
                </a:solidFill>
              </a:rPr>
              <a:t> produces a </a:t>
            </a:r>
            <a:r>
              <a:rPr lang="en-US" b="1" i="1" dirty="0">
                <a:solidFill>
                  <a:schemeClr val="tx1"/>
                </a:solidFill>
              </a:rPr>
              <a:t>Cartesian Product</a:t>
            </a:r>
            <a:r>
              <a:rPr lang="en-US" dirty="0">
                <a:solidFill>
                  <a:schemeClr val="tx1"/>
                </a:solidFill>
              </a:rPr>
              <a:t>. This is a result set which is the number of rows in the first table multiplied by the number of rows in the second table.</a:t>
            </a:r>
          </a:p>
          <a:p>
            <a:r>
              <a:rPr lang="en-US" dirty="0">
                <a:solidFill>
                  <a:schemeClr val="tx1"/>
                </a:solidFill>
              </a:rPr>
              <a:t>If the </a:t>
            </a:r>
            <a:r>
              <a:rPr lang="en-US" b="1" i="1" dirty="0">
                <a:solidFill>
                  <a:schemeClr val="tx1"/>
                </a:solidFill>
              </a:rPr>
              <a:t>WHERE</a:t>
            </a:r>
            <a:r>
              <a:rPr lang="en-US" dirty="0">
                <a:solidFill>
                  <a:schemeClr val="tx1"/>
                </a:solidFill>
              </a:rPr>
              <a:t> clause is used with </a:t>
            </a:r>
            <a:r>
              <a:rPr lang="en-US" b="1" i="1" dirty="0">
                <a:solidFill>
                  <a:schemeClr val="tx1"/>
                </a:solidFill>
              </a:rPr>
              <a:t>CROSS JOIN</a:t>
            </a:r>
            <a:r>
              <a:rPr lang="en-US" dirty="0">
                <a:solidFill>
                  <a:schemeClr val="tx1"/>
                </a:solidFill>
              </a:rPr>
              <a:t>, it functions like an </a:t>
            </a:r>
            <a:r>
              <a:rPr lang="en-US" b="1" i="1" dirty="0">
                <a:solidFill>
                  <a:schemeClr val="tx1"/>
                </a:solidFill>
              </a:rPr>
              <a:t>INNER JOIN</a:t>
            </a:r>
            <a:r>
              <a:rPr lang="en-US" dirty="0">
                <a:solidFill>
                  <a:schemeClr val="tx1"/>
                </a:solidFill>
              </a:rPr>
              <a:t>. You can also use comma-separated column names after </a:t>
            </a:r>
            <a:r>
              <a:rPr lang="en-US" b="1" i="1" dirty="0">
                <a:solidFill>
                  <a:schemeClr val="tx1"/>
                </a:solidFill>
              </a:rPr>
              <a:t>SELECT</a:t>
            </a:r>
            <a:r>
              <a:rPr lang="en-US" dirty="0">
                <a:solidFill>
                  <a:schemeClr val="tx1"/>
                </a:solidFill>
              </a:rPr>
              <a:t> and enter comma-separated table names after the </a:t>
            </a:r>
            <a:r>
              <a:rPr lang="en-US" b="1" i="1" dirty="0">
                <a:solidFill>
                  <a:schemeClr val="tx1"/>
                </a:solidFill>
              </a:rPr>
              <a:t>FROM</a:t>
            </a:r>
            <a:r>
              <a:rPr lang="en-US" dirty="0">
                <a:solidFill>
                  <a:schemeClr val="tx1"/>
                </a:solidFill>
              </a:rPr>
              <a:t> keyword.</a:t>
            </a:r>
          </a:p>
        </p:txBody>
      </p:sp>
      <p:pic>
        <p:nvPicPr>
          <p:cNvPr id="3074" name="Picture 2" descr="Sql cross join syntax">
            <a:extLst>
              <a:ext uri="{FF2B5EF4-FFF2-40B4-BE49-F238E27FC236}">
                <a16:creationId xmlns:a16="http://schemas.microsoft.com/office/drawing/2014/main" id="{90438FF1-528A-47A6-8F7E-20FE4058E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3924" y="2097018"/>
            <a:ext cx="3145323" cy="2347736"/>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D2820402-65D1-481D-955A-77B8069A5B8F}"/>
              </a:ext>
            </a:extLst>
          </p:cNvPr>
          <p:cNvSpPr txBox="1"/>
          <p:nvPr/>
        </p:nvSpPr>
        <p:spPr>
          <a:xfrm>
            <a:off x="5877147" y="4779749"/>
            <a:ext cx="5372100" cy="1292983"/>
          </a:xfrm>
          <a:prstGeom prst="rect">
            <a:avLst/>
          </a:prstGeom>
          <a:solidFill>
            <a:schemeClr val="tx1"/>
          </a:solidFill>
          <a:ln w="25400">
            <a:solidFill>
              <a:schemeClr val="accent2"/>
            </a:solidFill>
          </a:ln>
        </p:spPr>
        <p:txBody>
          <a:bodyPr wrap="square" anchor="ctr">
            <a:spAutoFit/>
          </a:bodyPr>
          <a:lstStyle/>
          <a:p>
            <a:pPr>
              <a:lnSpc>
                <a:spcPct val="150000"/>
              </a:lnSpc>
            </a:pPr>
            <a:r>
              <a:rPr lang="en-US" b="0" i="0" dirty="0">
                <a:solidFill>
                  <a:srgbClr val="00B050"/>
                </a:solidFill>
                <a:effectLst/>
                <a:latin typeface="Consolas" panose="020B0609020204030204" pitchFamily="49" charset="0"/>
              </a:rPr>
              <a:t>SELECT </a:t>
            </a:r>
            <a:r>
              <a:rPr lang="en-US" b="0" i="0" dirty="0" err="1">
                <a:solidFill>
                  <a:srgbClr val="00B050"/>
                </a:solidFill>
                <a:effectLst/>
                <a:latin typeface="Consolas" panose="020B0609020204030204" pitchFamily="49" charset="0"/>
              </a:rPr>
              <a:t>foods.item_name,foods.item_unit</a:t>
            </a:r>
            <a:r>
              <a:rPr lang="en-US" b="0" i="0" dirty="0">
                <a:solidFill>
                  <a:srgbClr val="00B050"/>
                </a:solidFill>
                <a:effectLst/>
                <a:latin typeface="Consolas" panose="020B0609020204030204" pitchFamily="49" charset="0"/>
              </a:rPr>
              <a:t>,</a:t>
            </a:r>
          </a:p>
          <a:p>
            <a:pPr>
              <a:lnSpc>
                <a:spcPct val="150000"/>
              </a:lnSpc>
            </a:pPr>
            <a:r>
              <a:rPr lang="en-US" b="0" i="0" dirty="0" err="1">
                <a:solidFill>
                  <a:srgbClr val="00B050"/>
                </a:solidFill>
                <a:effectLst/>
                <a:latin typeface="Consolas" panose="020B0609020204030204" pitchFamily="49" charset="0"/>
              </a:rPr>
              <a:t>company.company_name,company.company_city</a:t>
            </a:r>
            <a:r>
              <a:rPr lang="en-US" b="0" i="0" dirty="0">
                <a:solidFill>
                  <a:srgbClr val="00B050"/>
                </a:solidFill>
                <a:effectLst/>
                <a:latin typeface="Consolas" panose="020B0609020204030204" pitchFamily="49" charset="0"/>
              </a:rPr>
              <a:t> </a:t>
            </a:r>
            <a:r>
              <a:rPr lang="en-US" b="0" i="0" dirty="0">
                <a:solidFill>
                  <a:srgbClr val="FF0000"/>
                </a:solidFill>
                <a:effectLst/>
                <a:latin typeface="Consolas" panose="020B0609020204030204" pitchFamily="49" charset="0"/>
              </a:rPr>
              <a:t>FROM foods CROSS JOIN company;</a:t>
            </a:r>
            <a:endParaRPr lang="en-US" dirty="0">
              <a:solidFill>
                <a:srgbClr val="FF0000"/>
              </a:solidFill>
            </a:endParaRPr>
          </a:p>
        </p:txBody>
      </p:sp>
      <p:sp>
        <p:nvSpPr>
          <p:cNvPr id="32" name="TextBox 31">
            <a:extLst>
              <a:ext uri="{FF2B5EF4-FFF2-40B4-BE49-F238E27FC236}">
                <a16:creationId xmlns:a16="http://schemas.microsoft.com/office/drawing/2014/main" id="{ACD5DE45-0FA4-42F4-91FD-509153B77837}"/>
              </a:ext>
            </a:extLst>
          </p:cNvPr>
          <p:cNvSpPr txBox="1"/>
          <p:nvPr/>
        </p:nvSpPr>
        <p:spPr>
          <a:xfrm>
            <a:off x="1097278" y="4500624"/>
            <a:ext cx="4703525" cy="1846659"/>
          </a:xfrm>
          <a:prstGeom prst="rect">
            <a:avLst/>
          </a:prstGeom>
          <a:noFill/>
        </p:spPr>
        <p:txBody>
          <a:bodyPr wrap="square" anchor="ctr">
            <a:spAutoFit/>
          </a:bodyPr>
          <a:lstStyle/>
          <a:p>
            <a:r>
              <a:rPr lang="en-US" sz="2400" dirty="0"/>
              <a:t>This example:</a:t>
            </a:r>
          </a:p>
          <a:p>
            <a:pPr marL="285750" indent="-285750">
              <a:buFont typeface="Arial" panose="020B0604020202020204" pitchFamily="34" charset="0"/>
              <a:buChar char="•"/>
            </a:pPr>
            <a:r>
              <a:rPr lang="en-US" dirty="0">
                <a:solidFill>
                  <a:srgbClr val="00B050"/>
                </a:solidFill>
              </a:rPr>
              <a:t>Specifies 4 unambiguous column names from the desired tables.</a:t>
            </a:r>
          </a:p>
          <a:p>
            <a:pPr marL="285750" indent="-285750">
              <a:buFont typeface="Arial" panose="020B0604020202020204" pitchFamily="34" charset="0"/>
              <a:buChar char="•"/>
            </a:pPr>
            <a:r>
              <a:rPr lang="en-US" dirty="0">
                <a:solidFill>
                  <a:srgbClr val="FF0000"/>
                </a:solidFill>
              </a:rPr>
              <a:t>Specifies the 2 tables FROM which to CROSS JOIN. The first table to multiplied by all items in second table.</a:t>
            </a:r>
          </a:p>
        </p:txBody>
      </p:sp>
    </p:spTree>
    <p:extLst>
      <p:ext uri="{BB962C8B-B14F-4D97-AF65-F5344CB8AC3E}">
        <p14:creationId xmlns:p14="http://schemas.microsoft.com/office/powerpoint/2010/main" val="249588842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{BC500921-80C8-4ECC-87E5-7142FC3E7599}tf56160789</Template>
  <TotalTime>0</TotalTime>
  <Words>2285</Words>
  <Application>Microsoft Office PowerPoint</Application>
  <PresentationFormat>Widescreen</PresentationFormat>
  <Paragraphs>161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Nova</vt:lpstr>
      <vt:lpstr>Bookman Old Style</vt:lpstr>
      <vt:lpstr>Calibri</vt:lpstr>
      <vt:lpstr>Consolas</vt:lpstr>
      <vt:lpstr>Franklin Gothic Book</vt:lpstr>
      <vt:lpstr>SFMono-Regular</vt:lpstr>
      <vt:lpstr>1_RetrospectVTI</vt:lpstr>
      <vt:lpstr>JOIN, UNION and Subqueries</vt:lpstr>
      <vt:lpstr>A JOIN is the means used to combine columns from one or more tables by using values common to both tables.</vt:lpstr>
      <vt:lpstr>SQL JOIN Statements – Overview https://docs.microsoft.com/en-us/sql/relational-databases/performance/joins?view=sql-server-ver15#fundamentals</vt:lpstr>
      <vt:lpstr>SQL (INNER) JOIN Statement https://docs.microsoft.com/en-us/sql/relational-databases/performance/joins?view=sql-server-ver15#fundamentals</vt:lpstr>
      <vt:lpstr>SQL FULL JOIN Statement https://docs.microsoft.com/en-us/sql/relational-databases/performance/joins?view=sql-server-ver15#fundamentals https://www.w3schools.com/sql/sql_join_full.asp</vt:lpstr>
      <vt:lpstr>SQL LEFT JOIN Statement https://www.w3schools.com/sql/sql_join_left.asp</vt:lpstr>
      <vt:lpstr>SQL RIGHT JOIN Statement</vt:lpstr>
      <vt:lpstr>SQL SELF JOIN https://www.w3schools.com/sql/sql_join_self.asp</vt:lpstr>
      <vt:lpstr>SQL CROSS JOIN https://www.w3resource.com/sql/joins/cross-join.php</vt:lpstr>
      <vt:lpstr>SQL UNION w3schools.com/sql/sql_union.asp</vt:lpstr>
      <vt:lpstr>SQL UNION ALL w3schools.com/sql/sql_union.asp</vt:lpstr>
      <vt:lpstr>JOIN vs UNION https://www.geeksforgeeks.org/difference-between-join-and-union-in-sql</vt:lpstr>
      <vt:lpstr>SQL INTERSECT and EXCEPT https://docs.microsoft.com/en-us/sql/t-sql/language-elements/set-operators-except-and-intersect-transact-sql?view=sql-server-ver15</vt:lpstr>
      <vt:lpstr>SQL INTERSECT and EXCEPT - Examples https://docs.microsoft.com/en-us/sql/t-sql/language-elements/set-operators-except-and-intersect-transact-sql?view=sql-server-ver15</vt:lpstr>
      <vt:lpstr>SQL Subquery https://docs.microsoft.com/en-us/sql/relational-databases/performance/subqueries?view=sql-server-ver15</vt:lpstr>
      <vt:lpstr>Subquery https://docs.microsoft.com/en-us/sql/relational-databases/performance/subqueries?view=sql-server-ver15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2020-03-15T00:08:41Z</dcterms:created>
  <dcterms:modified xsi:type="dcterms:W3CDTF">2022-05-05T20:53:22Z</dcterms:modified>
</cp:coreProperties>
</file>