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03" r:id="rId4"/>
    <p:sldId id="267" r:id="rId5"/>
    <p:sldId id="305" r:id="rId6"/>
    <p:sldId id="304" r:id="rId7"/>
    <p:sldId id="306" r:id="rId8"/>
    <p:sldId id="307" r:id="rId9"/>
    <p:sldId id="313" r:id="rId10"/>
    <p:sldId id="308" r:id="rId11"/>
    <p:sldId id="310" r:id="rId12"/>
    <p:sldId id="311" r:id="rId13"/>
    <p:sldId id="312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500D3-3D95-4B3B-BB33-CF8D63D9EF8F}" v="16" dt="2020-05-01T17:07:2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triggers/sql-server-create-trigger/" TargetMode="External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triggers/sql-server-instead-of-trigger/" TargetMode="External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logon-trigger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trigger-transact-sql?view=sql-server-ver15#trigger-limit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trigger-transact-sql?view=sql-server-ver15" TargetMode="External"/><Relationship Id="rId2" Type="http://schemas.openxmlformats.org/officeDocument/2006/relationships/hyperlink" Target="https://docs.microsoft.com/en-us/sql/relational-databases/triggers/dml-triggers?view=sql-server-ver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dml-trigger-benefi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types-of-dml-trigg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types-of-dml-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SQL Triggers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https://www.sqlservertutorial.net/sql-server-triggers/sql-server-create-trigger/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20" y="1895061"/>
            <a:ext cx="5342661" cy="4492487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IMPORTANT: When an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INSERT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or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DELETE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operation is completed, there are two internal tables populated. They are called “INSERTED” and “DELETED”.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Below, we’ll create a table that allows a record of things deleted or inserted into the Customers table to be maintained.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special table (</a:t>
            </a:r>
            <a:r>
              <a:rPr lang="en-US" sz="2400" dirty="0" err="1">
                <a:solidFill>
                  <a:schemeClr val="tx1"/>
                </a:solidFill>
              </a:rPr>
              <a:t>Customer_audits</a:t>
            </a:r>
            <a:r>
              <a:rPr lang="en-US" sz="2400" dirty="0">
                <a:solidFill>
                  <a:schemeClr val="tx1"/>
                </a:solidFill>
              </a:rPr>
              <a:t>) to record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actions, then use the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operator to grab that latest data from the appropriate internal (‘inserted’ or ‘deleted’) table and copy it to the ‘audit’ table.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will place a trigger on the </a:t>
            </a:r>
            <a:r>
              <a:rPr lang="en-US" sz="2400" b="1" i="1" dirty="0">
                <a:solidFill>
                  <a:schemeClr val="tx1"/>
                </a:solidFill>
              </a:rPr>
              <a:t>Customers</a:t>
            </a:r>
            <a:r>
              <a:rPr lang="en-US" sz="2400" dirty="0">
                <a:solidFill>
                  <a:schemeClr val="tx1"/>
                </a:solidFill>
              </a:rPr>
              <a:t> 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6659980" y="1955492"/>
            <a:ext cx="4585252" cy="480974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TABLE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Customer_audits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--record a unique id of the change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ChangeId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IDENTITY PRIMARY KEY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CustomerId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FirstName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AddressID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LastOrderDate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Remarks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--record when the operation happened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UpdatedAt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DATETIME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--Record what type of operation it is.</a:t>
            </a:r>
          </a:p>
          <a:p>
            <a:r>
              <a:rPr lang="en-US" dirty="0">
                <a:solidFill>
                  <a:schemeClr val="bg1"/>
                </a:solidFill>
              </a:rPr>
              <a:t>Operation </a:t>
            </a:r>
            <a:r>
              <a:rPr lang="en-US" dirty="0">
                <a:solidFill>
                  <a:srgbClr val="00B0F0"/>
                </a:solidFill>
              </a:rPr>
              <a:t>CHAR(3)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(operation = </a:t>
            </a:r>
            <a:r>
              <a:rPr lang="en-US" dirty="0">
                <a:solidFill>
                  <a:srgbClr val="FF0000"/>
                </a:solidFill>
              </a:rPr>
              <a:t>'INS'</a:t>
            </a:r>
            <a:r>
              <a:rPr lang="en-US" dirty="0">
                <a:solidFill>
                  <a:schemeClr val="bg1"/>
                </a:solidFill>
              </a:rPr>
              <a:t> or operation = </a:t>
            </a:r>
            <a:r>
              <a:rPr lang="en-US" dirty="0">
                <a:solidFill>
                  <a:srgbClr val="FF0000"/>
                </a:solidFill>
              </a:rPr>
              <a:t>'DEL'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546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98" y="1895061"/>
            <a:ext cx="4481954" cy="449248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called  ‘</a:t>
            </a:r>
            <a:r>
              <a:rPr lang="en-US" sz="2400" b="1" i="1" dirty="0" err="1">
                <a:solidFill>
                  <a:schemeClr val="tx1"/>
                </a:solidFill>
              </a:rPr>
              <a:t>WhenCustomerAdded</a:t>
            </a:r>
            <a:r>
              <a:rPr lang="en-US" sz="2400" b="1" i="1" dirty="0">
                <a:solidFill>
                  <a:schemeClr val="tx1"/>
                </a:solidFill>
              </a:rPr>
              <a:t>’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an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action occurs on the </a:t>
            </a:r>
            <a:r>
              <a:rPr lang="en-US" sz="2400" b="1" i="1" dirty="0">
                <a:solidFill>
                  <a:schemeClr val="tx1"/>
                </a:solidFill>
              </a:rPr>
              <a:t>Customers</a:t>
            </a:r>
            <a:r>
              <a:rPr lang="en-US" sz="2400" dirty="0">
                <a:solidFill>
                  <a:schemeClr val="tx1"/>
                </a:solidFill>
              </a:rPr>
              <a:t> table, the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 will copy the data from the </a:t>
            </a:r>
            <a:r>
              <a:rPr lang="en-US" sz="2400" dirty="0">
                <a:solidFill>
                  <a:srgbClr val="FF0000"/>
                </a:solidFill>
              </a:rPr>
              <a:t>deleted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inserted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internal tables into the </a:t>
            </a:r>
            <a:r>
              <a:rPr lang="en-US" sz="2400" b="1" i="1" dirty="0" err="1">
                <a:solidFill>
                  <a:schemeClr val="tx1"/>
                </a:solidFill>
              </a:rPr>
              <a:t>Customer_audits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table using a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918603" y="1981995"/>
            <a:ext cx="5398280" cy="480974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CREATE TRIGGER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WhenCustomerAdded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AFTER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BEGIN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to suppress the number of rows affected 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messages from being returned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@@ROWCOUNT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Customer_audits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LastOrderDate,Remarks,UpdatedAt,Operation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'INS'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inserted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ALL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'DEL'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deleted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4" y="286603"/>
            <a:ext cx="998559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96" y="1895060"/>
            <a:ext cx="3748607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Now, test that the </a:t>
            </a:r>
            <a:r>
              <a:rPr lang="en-US" sz="2600" b="1" i="1" dirty="0">
                <a:solidFill>
                  <a:schemeClr val="tx1"/>
                </a:solidFill>
              </a:rPr>
              <a:t>Trigger </a:t>
            </a:r>
            <a:r>
              <a:rPr lang="en-US" sz="2600" dirty="0">
                <a:solidFill>
                  <a:schemeClr val="tx1"/>
                </a:solidFill>
              </a:rPr>
              <a:t>works by inserting and/or deleting something from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 and then checking the </a:t>
            </a:r>
            <a:r>
              <a:rPr lang="en-US" sz="2600" b="1" i="1" dirty="0" err="1">
                <a:solidFill>
                  <a:schemeClr val="tx1"/>
                </a:solidFill>
              </a:rPr>
              <a:t>Customer_audits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 for any new rows.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664079" y="2488519"/>
            <a:ext cx="5491600" cy="330557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--INSERT a new Customer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INSERT INTO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(FirstName,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Remarks) 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VALUES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('Test', '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Testerson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', 6, '0999-12-31', 'Testing for the first millennium’);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--Look at the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Customer_audits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table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Customer_audits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69E7-40B2-463D-9080-89E31A3A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50" y="286603"/>
            <a:ext cx="10309646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https://www.sqlservertutorial.net/sql-server-triggers/sql-server-instead-of-trigger/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3954B-2D44-47E4-8D7C-1D0ABC2FB305}"/>
              </a:ext>
            </a:extLst>
          </p:cNvPr>
          <p:cNvSpPr txBox="1">
            <a:spLocks/>
          </p:cNvSpPr>
          <p:nvPr/>
        </p:nvSpPr>
        <p:spPr>
          <a:xfrm>
            <a:off x="1278426" y="1895061"/>
            <a:ext cx="5175103" cy="4492487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IMPORTANT: When an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INSERT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or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DELETE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operation is completed, there are two internal tables populated. They are called “INSERTED” and “DELETED”.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INSTEAD OF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 maintain a record of changes people make and allow those changes to be approved by others.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special table (</a:t>
            </a:r>
            <a:r>
              <a:rPr lang="en-US" sz="2400" dirty="0" err="1">
                <a:solidFill>
                  <a:schemeClr val="tx1"/>
                </a:solidFill>
              </a:rPr>
              <a:t>Customers_pending</a:t>
            </a:r>
            <a:r>
              <a:rPr lang="en-US" sz="2400" dirty="0">
                <a:solidFill>
                  <a:schemeClr val="tx1"/>
                </a:solidFill>
              </a:rPr>
              <a:t>) to record pending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actions, then use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UNION ALL </a:t>
            </a:r>
            <a:r>
              <a:rPr lang="en-US" sz="2400" dirty="0">
                <a:solidFill>
                  <a:schemeClr val="tx1"/>
                </a:solidFill>
              </a:rPr>
              <a:t>operator to grab that latest data from the appropriate internal (‘inserted’ or ‘deleted’) table and copy it to the ‘audit’ table.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will place 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on the </a:t>
            </a:r>
            <a:r>
              <a:rPr lang="en-US" sz="2400" b="1" i="1" dirty="0">
                <a:solidFill>
                  <a:schemeClr val="tx1"/>
                </a:solidFill>
              </a:rPr>
              <a:t>Customers</a:t>
            </a:r>
            <a:r>
              <a:rPr lang="en-US" sz="2400" dirty="0">
                <a:solidFill>
                  <a:schemeClr val="tx1"/>
                </a:solidFill>
              </a:rPr>
              <a:t> 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90313-1ABB-4AE2-A453-CCD737DC0298}"/>
              </a:ext>
            </a:extLst>
          </p:cNvPr>
          <p:cNvSpPr txBox="1"/>
          <p:nvPr/>
        </p:nvSpPr>
        <p:spPr>
          <a:xfrm>
            <a:off x="6539345" y="2719024"/>
            <a:ext cx="4910052" cy="305489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Customers_pending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rgbClr val="00B050"/>
                </a:solidFill>
              </a:rPr>
              <a:t>--record a unique id of the change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PendingChangeId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IDENTITY PRIMARY KEY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FirstName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AddressID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LastOrderDate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Remarks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9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647776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63" y="1895061"/>
            <a:ext cx="4774238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This statement Creates a view, </a:t>
            </a:r>
            <a:r>
              <a:rPr lang="en-US" sz="2600" b="1" i="1" dirty="0" err="1">
                <a:solidFill>
                  <a:schemeClr val="tx1"/>
                </a:solidFill>
              </a:rPr>
              <a:t>NewCustomerAdded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r>
              <a:rPr lang="en-US" sz="2600" dirty="0">
                <a:solidFill>
                  <a:schemeClr val="tx1"/>
                </a:solidFill>
              </a:rPr>
              <a:t>When there is an </a:t>
            </a:r>
            <a:r>
              <a:rPr lang="en-US" sz="2600" dirty="0">
                <a:solidFill>
                  <a:srgbClr val="FF0000"/>
                </a:solidFill>
              </a:rPr>
              <a:t>INSERT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action on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table, it will copy the data from the </a:t>
            </a:r>
            <a:r>
              <a:rPr lang="en-US" sz="2600" dirty="0">
                <a:solidFill>
                  <a:srgbClr val="FF0000"/>
                </a:solidFill>
              </a:rPr>
              <a:t>inserted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internal table into the </a:t>
            </a:r>
            <a:r>
              <a:rPr lang="en-US" sz="2600" b="1" i="1" dirty="0" err="1">
                <a:solidFill>
                  <a:schemeClr val="tx1"/>
                </a:solidFill>
              </a:rPr>
              <a:t>Customers_pending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6281531" y="2024199"/>
            <a:ext cx="4625282" cy="458940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 lnSpcReduction="20000"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CREATE TRIGGER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CustomerAdded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INSTEAD OF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BEGIN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to suppress the number of rows affected 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messages from being returned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@@ROWCOUNT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Customers_pending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inserted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5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12" y="286603"/>
            <a:ext cx="10505383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04" y="1895061"/>
            <a:ext cx="3479921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Now test that the </a:t>
            </a:r>
            <a:r>
              <a:rPr lang="en-US" sz="2600" b="1" i="1" dirty="0">
                <a:solidFill>
                  <a:schemeClr val="tx1"/>
                </a:solidFill>
              </a:rPr>
              <a:t>Trigger</a:t>
            </a:r>
            <a:r>
              <a:rPr lang="en-US" sz="2600" dirty="0">
                <a:solidFill>
                  <a:schemeClr val="tx1"/>
                </a:solidFill>
              </a:rPr>
              <a:t> works by inserting something into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 and then checking the </a:t>
            </a:r>
            <a:r>
              <a:rPr lang="en-US" sz="2600" b="1" i="1" dirty="0" err="1">
                <a:solidFill>
                  <a:schemeClr val="tx1"/>
                </a:solidFill>
              </a:rPr>
              <a:t>Customers_pending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 for new rows.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107060" y="2397541"/>
            <a:ext cx="6043420" cy="35794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--INSERT a new Customer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INSERT INTO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(FirstName,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Remarks) 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VALUES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('Testy ‘McTesterson',6, '0999-12-31', ‘Testing the Test of a test’);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--Look at the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Customers_pending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table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Customers_pending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491" y="0"/>
            <a:ext cx="8866646" cy="4953000"/>
          </a:xfrm>
        </p:spPr>
        <p:txBody>
          <a:bodyPr anchor="ctr">
            <a:norm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A Trigger is SQL code that automatically runs instead of or after an INSERT, UPDATE, or DELETE action is performed on a table.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57427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https://docs.microsoft.com/en-us/sql/t-sql/statements/create-trigger-transact-sql?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67CB-7906-4089-985D-CFB673AA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53" y="286603"/>
            <a:ext cx="923933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Triggers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BF92-C18B-412D-9189-F42A9AD6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83180"/>
            <a:ext cx="5677082" cy="149236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that automatically runs instead of (or after) an insert, update, or delete to a particular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4C38E-8DD1-4612-A0F9-5B46262D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6" y="3428999"/>
            <a:ext cx="5331945" cy="27861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F9F27-A1AB-4F47-B392-E72CED84B939}"/>
              </a:ext>
            </a:extLst>
          </p:cNvPr>
          <p:cNvSpPr txBox="1"/>
          <p:nvPr/>
        </p:nvSpPr>
        <p:spPr>
          <a:xfrm>
            <a:off x="7007160" y="2032020"/>
            <a:ext cx="4281993" cy="425610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[ </a:t>
            </a:r>
            <a:r>
              <a:rPr lang="en-US" dirty="0">
                <a:solidFill>
                  <a:srgbClr val="00B0F0"/>
                </a:solidFill>
              </a:rPr>
              <a:t>OR ALTER 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rgbClr val="00B0F0"/>
                </a:solidFill>
              </a:rPr>
              <a:t>TRIGGER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 err="1">
                <a:solidFill>
                  <a:schemeClr val="bg1"/>
                </a:solidFill>
              </a:rPr>
              <a:t>schema_name</a:t>
            </a:r>
            <a:r>
              <a:rPr lang="en-US" dirty="0">
                <a:solidFill>
                  <a:schemeClr val="bg1"/>
                </a:solidFill>
              </a:rPr>
              <a:t> . ]</a:t>
            </a:r>
            <a:r>
              <a:rPr lang="en-US" dirty="0" err="1">
                <a:solidFill>
                  <a:schemeClr val="bg1"/>
                </a:solidFill>
              </a:rPr>
              <a:t>trigger_name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rgbClr val="00B0F0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{ table | view } 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WITH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 err="1">
                <a:solidFill>
                  <a:schemeClr val="bg1"/>
                </a:solidFill>
              </a:rPr>
              <a:t>dml_trigger_option</a:t>
            </a:r>
            <a:r>
              <a:rPr lang="en-US" dirty="0">
                <a:solidFill>
                  <a:schemeClr val="bg1"/>
                </a:solidFill>
              </a:rPr>
              <a:t>&gt; [ ,...n ] ] 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B0F0"/>
                </a:solidFill>
              </a:rPr>
              <a:t>INSTEAD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}   </a:t>
            </a:r>
          </a:p>
          <a:p>
            <a:r>
              <a:rPr lang="en-US" dirty="0">
                <a:solidFill>
                  <a:schemeClr val="bg1"/>
                </a:solidFill>
              </a:rPr>
              <a:t>{ [ </a:t>
            </a:r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>
                <a:solidFill>
                  <a:schemeClr val="bg1"/>
                </a:solidFill>
              </a:rPr>
              <a:t> ] [ , ] [ </a:t>
            </a: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>
                <a:solidFill>
                  <a:schemeClr val="bg1"/>
                </a:solidFill>
              </a:rPr>
              <a:t> ] [ , ] [ </a:t>
            </a: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] } 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WITH APPEND </a:t>
            </a:r>
            <a:r>
              <a:rPr lang="en-US" dirty="0">
                <a:solidFill>
                  <a:schemeClr val="bg1"/>
                </a:solidFill>
              </a:rPr>
              <a:t>]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NOT FOR REPLICATION </a:t>
            </a:r>
            <a:r>
              <a:rPr lang="en-US" dirty="0">
                <a:solidFill>
                  <a:schemeClr val="bg1"/>
                </a:solidFill>
              </a:rPr>
              <a:t>]  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 err="1">
                <a:solidFill>
                  <a:schemeClr val="bg1"/>
                </a:solidFill>
              </a:rPr>
              <a:t>sql_statement</a:t>
            </a:r>
            <a:r>
              <a:rPr lang="en-US" dirty="0">
                <a:solidFill>
                  <a:schemeClr val="bg1"/>
                </a:solidFill>
              </a:rPr>
              <a:t>  [ ; ] [ ,...n ] | </a:t>
            </a:r>
          </a:p>
          <a:p>
            <a:r>
              <a:rPr lang="en-US" dirty="0">
                <a:solidFill>
                  <a:srgbClr val="00B0F0"/>
                </a:solidFill>
              </a:rPr>
              <a:t>EXTERNAL NAME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nameOfMethod</a:t>
            </a:r>
            <a:r>
              <a:rPr lang="en-US" dirty="0">
                <a:solidFill>
                  <a:schemeClr val="bg1"/>
                </a:solidFill>
              </a:rPr>
              <a:t>] }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dml_trigger_option</a:t>
            </a:r>
            <a:r>
              <a:rPr lang="en-US" dirty="0">
                <a:solidFill>
                  <a:schemeClr val="bg1"/>
                </a:solidFill>
              </a:rPr>
              <a:t>&gt; ::=  </a:t>
            </a:r>
          </a:p>
          <a:p>
            <a:r>
              <a:rPr lang="en-US" dirty="0">
                <a:solidFill>
                  <a:schemeClr val="bg1"/>
                </a:solidFill>
              </a:rPr>
              <a:t>    [ </a:t>
            </a:r>
            <a:r>
              <a:rPr lang="en-US" dirty="0">
                <a:solidFill>
                  <a:srgbClr val="00B0F0"/>
                </a:solidFill>
              </a:rPr>
              <a:t>ENCRYPTION</a:t>
            </a:r>
            <a:r>
              <a:rPr lang="en-US" dirty="0">
                <a:solidFill>
                  <a:schemeClr val="bg1"/>
                </a:solidFill>
              </a:rPr>
              <a:t> ]  </a:t>
            </a:r>
          </a:p>
          <a:p>
            <a:r>
              <a:rPr lang="en-US" dirty="0">
                <a:solidFill>
                  <a:schemeClr val="bg1"/>
                </a:solidFill>
              </a:rPr>
              <a:t>    [ </a:t>
            </a:r>
            <a:r>
              <a:rPr lang="en-US" dirty="0">
                <a:solidFill>
                  <a:srgbClr val="00B0F0"/>
                </a:solidFill>
              </a:rPr>
              <a:t>EXECUTE AS</a:t>
            </a:r>
            <a:r>
              <a:rPr lang="en-US" dirty="0">
                <a:solidFill>
                  <a:schemeClr val="bg1"/>
                </a:solidFill>
              </a:rPr>
              <a:t> Clause ]  </a:t>
            </a:r>
          </a:p>
        </p:txBody>
      </p:sp>
    </p:spTree>
    <p:extLst>
      <p:ext uri="{BB962C8B-B14F-4D97-AF65-F5344CB8AC3E}">
        <p14:creationId xmlns:p14="http://schemas.microsoft.com/office/powerpoint/2010/main" val="425545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2B6-AB10-42FB-AACE-4662ABB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Triggers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https://docs.microsoft.com/en-us/sql/relational-databases/triggers/logon-triggers?view=sql-server-ver15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72D1-CE1C-4CF1-8403-DC054D35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932808"/>
            <a:ext cx="9924924" cy="4494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Trigger </a:t>
            </a:r>
            <a:r>
              <a:rPr lang="en-US" dirty="0">
                <a:solidFill>
                  <a:schemeClr val="tx1"/>
                </a:solidFill>
              </a:rPr>
              <a:t>is a special type of </a:t>
            </a:r>
            <a:r>
              <a:rPr lang="en-US" b="1" i="1" dirty="0">
                <a:solidFill>
                  <a:schemeClr val="tx1"/>
                </a:solidFill>
              </a:rPr>
              <a:t>Stored Procedure</a:t>
            </a:r>
            <a:r>
              <a:rPr lang="en-US" dirty="0">
                <a:solidFill>
                  <a:schemeClr val="tx1"/>
                </a:solidFill>
              </a:rPr>
              <a:t>. It automatically runs when an event occurs in the database. There are three types of </a:t>
            </a:r>
            <a:r>
              <a:rPr lang="en-US" b="1" i="1" dirty="0">
                <a:solidFill>
                  <a:schemeClr val="tx1"/>
                </a:solidFill>
              </a:rPr>
              <a:t>Triggers</a:t>
            </a:r>
            <a:r>
              <a:rPr lang="en-US" dirty="0">
                <a:solidFill>
                  <a:schemeClr val="tx1"/>
                </a:solidFill>
              </a:rPr>
              <a:t>. DML, DDL, and Logon Triggers.</a:t>
            </a:r>
          </a:p>
          <a:p>
            <a:r>
              <a:rPr lang="en-US" b="1" dirty="0">
                <a:solidFill>
                  <a:schemeClr val="tx1"/>
                </a:solidFill>
              </a:rPr>
              <a:t>DML triggers</a:t>
            </a:r>
            <a:r>
              <a:rPr lang="en-US" dirty="0">
                <a:solidFill>
                  <a:schemeClr val="tx1"/>
                </a:solidFill>
              </a:rPr>
              <a:t> – DML events are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statements on a table or view. These triggers fire when any valid event fires, whether table rows are affected or not.</a:t>
            </a:r>
          </a:p>
          <a:p>
            <a:r>
              <a:rPr lang="en-US" b="1" dirty="0">
                <a:solidFill>
                  <a:schemeClr val="tx1"/>
                </a:solidFill>
              </a:rPr>
              <a:t>DDL triggers</a:t>
            </a:r>
            <a:r>
              <a:rPr lang="en-US" dirty="0">
                <a:solidFill>
                  <a:schemeClr val="tx1"/>
                </a:solidFill>
              </a:rPr>
              <a:t> – These fire in response to a variety of Data Definition Language (DDL) events. These events primarily correspond to CREATE, ALTER, and DROP statements, and certain Stored Procedures that perform DDL-like operations.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Logon triggers</a:t>
            </a:r>
            <a:r>
              <a:rPr lang="en-US" dirty="0">
                <a:solidFill>
                  <a:schemeClr val="tx1"/>
                </a:solidFill>
              </a:rPr>
              <a:t> -  These fire in response to the LOGON event that's raised when a user's session is being established. You can create </a:t>
            </a:r>
            <a:r>
              <a:rPr lang="en-US" b="1" i="1" dirty="0">
                <a:solidFill>
                  <a:schemeClr val="tx1"/>
                </a:solidFill>
              </a:rPr>
              <a:t>Triggers</a:t>
            </a:r>
            <a:r>
              <a:rPr lang="en-US" dirty="0">
                <a:solidFill>
                  <a:schemeClr val="tx1"/>
                </a:solidFill>
              </a:rPr>
              <a:t> directly from SQL statements. SQL Server lets you create multiple triggers for any specific statement.</a:t>
            </a:r>
          </a:p>
          <a:p>
            <a:r>
              <a:rPr lang="en-US" sz="2600" u="sng" dirty="0">
                <a:solidFill>
                  <a:schemeClr val="tx1"/>
                </a:solidFill>
                <a:highlight>
                  <a:srgbClr val="FFFF00"/>
                </a:highlight>
              </a:rPr>
              <a:t>We will focus on DML triggers.</a:t>
            </a:r>
          </a:p>
        </p:txBody>
      </p:sp>
    </p:spTree>
    <p:extLst>
      <p:ext uri="{BB962C8B-B14F-4D97-AF65-F5344CB8AC3E}">
        <p14:creationId xmlns:p14="http://schemas.microsoft.com/office/powerpoint/2010/main" val="26452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18A-723F-4583-A04D-1F8584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457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Trigger Limitations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https://docs.microsoft.com/en-us/sql/t-sql/statements/create-trigger-transact-sql?view=sql-server-ver15#trigger-limitations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C7DC-EF37-45D5-B397-DC082267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770"/>
            <a:ext cx="10280254" cy="449704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CREATE </a:t>
            </a:r>
            <a:r>
              <a:rPr lang="en-US" sz="2400" dirty="0">
                <a:solidFill>
                  <a:schemeClr val="tx1"/>
                </a:solidFill>
              </a:rPr>
              <a:t>TRIGGER must be the first statement in the batch and can apply to only one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is created only in the current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same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 action can be defined for more than one user action (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) in the same </a:t>
            </a:r>
            <a:r>
              <a:rPr lang="en-US" sz="2400" dirty="0">
                <a:solidFill>
                  <a:srgbClr val="FF0000"/>
                </a:solidFill>
              </a:rPr>
              <a:t>CREATE TRIGGER </a:t>
            </a:r>
            <a:r>
              <a:rPr lang="en-US" sz="2400" dirty="0">
                <a:solidFill>
                  <a:schemeClr val="tx1"/>
                </a:solidFill>
              </a:rPr>
              <a:t>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INSTEAD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,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Triggers </a:t>
            </a:r>
            <a:r>
              <a:rPr lang="en-US" sz="2400" dirty="0">
                <a:solidFill>
                  <a:schemeClr val="tx1"/>
                </a:solidFill>
              </a:rPr>
              <a:t>can't be defined on a table that has a Foreign Key with a cascade 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DELETE/UPDATE</a:t>
            </a:r>
            <a:r>
              <a:rPr lang="en-US" sz="2400" dirty="0">
                <a:solidFill>
                  <a:schemeClr val="tx1"/>
                </a:solidFill>
              </a:rPr>
              <a:t> action defined.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fires, results are returned to the calling application, just like with </a:t>
            </a:r>
            <a:r>
              <a:rPr lang="en-US" sz="2400" b="1" i="1" dirty="0">
                <a:solidFill>
                  <a:schemeClr val="tx1"/>
                </a:solidFill>
              </a:rPr>
              <a:t>Stored Procedures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Most DDL statements are not allowed in a DML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0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2D5-B43D-4521-B051-749E0071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6522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https://docs.microsoft.com/en-us/sql/t-sql/statements/create-trigger-transact-sql?view=sql-server-ver15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A4DD-767C-4AC1-AFA4-7759145B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45" y="1915473"/>
            <a:ext cx="9202070" cy="451530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A DML </a:t>
            </a:r>
            <a:r>
              <a:rPr lang="en-US" sz="1800" b="1" i="1" dirty="0">
                <a:solidFill>
                  <a:schemeClr val="tx1"/>
                </a:solidFill>
              </a:rPr>
              <a:t>Trigger </a:t>
            </a:r>
            <a:r>
              <a:rPr lang="en-US" sz="1800" dirty="0">
                <a:solidFill>
                  <a:schemeClr val="tx1"/>
                </a:solidFill>
              </a:rPr>
              <a:t>is a special type of </a:t>
            </a:r>
            <a:r>
              <a:rPr lang="en-US" sz="1800" b="1" dirty="0">
                <a:solidFill>
                  <a:schemeClr val="tx1"/>
                </a:solidFill>
              </a:rPr>
              <a:t>Stored Procedure </a:t>
            </a:r>
            <a:r>
              <a:rPr lang="en-US" sz="1800" dirty="0">
                <a:solidFill>
                  <a:schemeClr val="tx1"/>
                </a:solidFill>
              </a:rPr>
              <a:t>that automatically takes effect when a </a:t>
            </a:r>
            <a:r>
              <a:rPr lang="en-US" sz="1800" dirty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UPDATE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takes place that affects the table or view defined in the trigger.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Trigger</a:t>
            </a:r>
            <a:r>
              <a:rPr lang="en-US" sz="1800" dirty="0">
                <a:solidFill>
                  <a:schemeClr val="tx1"/>
                </a:solidFill>
              </a:rPr>
              <a:t> and the statement that fires it are treated as a single transaction, which can be “rolled back” from within the trigger. If an error is detected, the entire transaction automatically rolls back.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DML triggers are frequently used for enforcing business rules and data integrity. If constraints exist on a trigger table, they're checked after the </a:t>
            </a:r>
            <a:r>
              <a:rPr lang="en-US" sz="1800" dirty="0">
                <a:solidFill>
                  <a:srgbClr val="FF0000"/>
                </a:solidFill>
              </a:rPr>
              <a:t>INSTEAD OF </a:t>
            </a:r>
            <a:r>
              <a:rPr lang="en-US" sz="1800" dirty="0">
                <a:solidFill>
                  <a:schemeClr val="tx1"/>
                </a:solidFill>
              </a:rPr>
              <a:t>trigger runs and before the </a:t>
            </a:r>
            <a:r>
              <a:rPr lang="en-US" sz="1800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trigger runs. If the constraints are violated, the </a:t>
            </a:r>
            <a:r>
              <a:rPr lang="en-US" sz="1800" dirty="0">
                <a:solidFill>
                  <a:srgbClr val="FF0000"/>
                </a:solidFill>
              </a:rPr>
              <a:t>INSTEAD OF </a:t>
            </a:r>
            <a:r>
              <a:rPr lang="en-US" sz="1800" dirty="0">
                <a:solidFill>
                  <a:schemeClr val="tx1"/>
                </a:solidFill>
              </a:rPr>
              <a:t>trigger actions are rolled back and the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trigger isn't fired.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An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trigger is run only after the triggering SQL statement has run successfully.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INSTEAD OF </a:t>
            </a:r>
            <a:r>
              <a:rPr lang="en-US" sz="1800" dirty="0">
                <a:solidFill>
                  <a:schemeClr val="tx1"/>
                </a:solidFill>
              </a:rPr>
              <a:t>triggers will not run recursively. This means that if it is defined on a table and runs a statement against the same table, the trigger is prevented from being called. Instead, the statement processes as if the table had no </a:t>
            </a:r>
            <a:r>
              <a:rPr lang="en-US" sz="1800" dirty="0">
                <a:solidFill>
                  <a:srgbClr val="FF0000"/>
                </a:solidFill>
              </a:rPr>
              <a:t>INSTEAD OF </a:t>
            </a:r>
            <a:r>
              <a:rPr lang="en-US" sz="1800" dirty="0">
                <a:solidFill>
                  <a:schemeClr val="tx1"/>
                </a:solidFill>
              </a:rPr>
              <a:t>trigger and starts the chain of constraint operations and </a:t>
            </a:r>
            <a:r>
              <a:rPr lang="en-US" sz="1800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trigger executions.</a:t>
            </a:r>
          </a:p>
        </p:txBody>
      </p:sp>
    </p:spTree>
    <p:extLst>
      <p:ext uri="{BB962C8B-B14F-4D97-AF65-F5344CB8AC3E}">
        <p14:creationId xmlns:p14="http://schemas.microsoft.com/office/powerpoint/2010/main" val="5847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46C1-6C58-42D3-8A99-3A864EB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2924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 Benefits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https://docs.microsoft.com/en-us/sql/relational-databases/triggers/dml-triggers?view=sql-server-ver15#dml-trigger-benefits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EE3A-DC8E-44A0-AA44-8661C775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65" y="1887166"/>
            <a:ext cx="9557430" cy="4513633"/>
          </a:xfrm>
        </p:spPr>
        <p:txBody>
          <a:bodyPr anchor="ctr"/>
          <a:lstStyle/>
          <a:p>
            <a:r>
              <a:rPr lang="en-US" sz="2800" dirty="0">
                <a:solidFill>
                  <a:schemeClr val="tx1"/>
                </a:solidFill>
              </a:rPr>
              <a:t>DML triggers: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cascade changes through related tables in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guard against malicious or incorrect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operations and enforce other restrictions that are more complex than those defined with </a:t>
            </a:r>
            <a:r>
              <a:rPr lang="en-US" sz="2400" dirty="0">
                <a:solidFill>
                  <a:srgbClr val="FF0000"/>
                </a:solidFill>
              </a:rPr>
              <a:t>CHECK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reference columns in other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evaluate the state of a table before and after a data modification and take actions based on that difference.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disallow or roll back changes that violate </a:t>
            </a:r>
            <a:r>
              <a:rPr lang="en-US" sz="2400" b="1" i="1" dirty="0">
                <a:solidFill>
                  <a:schemeClr val="tx1"/>
                </a:solidFill>
              </a:rPr>
              <a:t>referential integrity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B9C-458E-458A-822E-6FD2B1F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692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Triggers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https://docs.microsoft.com/en-us/sql/relational-databases/triggers/dml-triggers?view=sql-server-ver15#types-of-dml-triggers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2ADF7C-BB95-42E1-89F5-0D74F36AB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15023"/>
              </p:ext>
            </p:extLst>
          </p:nvPr>
        </p:nvGraphicFramePr>
        <p:xfrm>
          <a:off x="1131953" y="2236276"/>
          <a:ext cx="1005839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006">
                  <a:extLst>
                    <a:ext uri="{9D8B030D-6E8A-4147-A177-3AD203B41FA5}">
                      <a16:colId xmlns:a16="http://schemas.microsoft.com/office/drawing/2014/main" val="550635444"/>
                    </a:ext>
                  </a:extLst>
                </a:gridCol>
                <a:gridCol w="6988392">
                  <a:extLst>
                    <a:ext uri="{9D8B030D-6E8A-4147-A177-3AD203B41FA5}">
                      <a16:colId xmlns:a16="http://schemas.microsoft.com/office/drawing/2014/main" val="423033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AFTER</a:t>
                      </a:r>
                      <a:r>
                        <a:rPr lang="en-US" sz="2600" dirty="0"/>
                        <a:t> Trigger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INSTEAD OF </a:t>
                      </a:r>
                      <a:r>
                        <a:rPr lang="en-US" sz="2600" dirty="0"/>
                        <a:t>Trigger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1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are executed after the action of a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INSERT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UPDATE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or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statement.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are never executed if a constraint violation occurs.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overrides the standard actions of the triggering statement.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can be used to perform error or value checking on one or more columns and perform additional actions before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INSERT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UPDATE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enables views that would not be updatable to support updates.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enables you to reject parts of a batch while letting other parts of a batch succeed.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7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B9C-458E-458A-822E-6FD2B1F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0823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 Types Syntax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https://docs.microsoft.com/en-us/sql/relational-databases/triggers/dml-triggers?view=sql-server-ver15#types-of-dml-triggers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2ADF7C-BB95-42E1-89F5-0D74F36AB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281816"/>
              </p:ext>
            </p:extLst>
          </p:nvPr>
        </p:nvGraphicFramePr>
        <p:xfrm>
          <a:off x="1903614" y="2052483"/>
          <a:ext cx="844573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732">
                  <a:extLst>
                    <a:ext uri="{9D8B030D-6E8A-4147-A177-3AD203B41FA5}">
                      <a16:colId xmlns:a16="http://schemas.microsoft.com/office/drawing/2014/main" val="55063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AFTER and INSTEAD OF Triggers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1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2000" dirty="0"/>
                        <a:t>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OR ALTER</a:t>
                      </a:r>
                      <a:r>
                        <a:rPr lang="en-US" sz="2000" dirty="0"/>
                        <a:t> ]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TRIGGER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schema_name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. ]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trigger_name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ON</a:t>
                      </a:r>
                      <a:r>
                        <a:rPr lang="en-US" sz="2000" dirty="0"/>
                        <a:t> { table | view } 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WITH</a:t>
                      </a:r>
                      <a:r>
                        <a:rPr lang="en-US" sz="2000" dirty="0"/>
                        <a:t> 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dml_trigger_option</a:t>
                      </a:r>
                      <a:r>
                        <a:rPr lang="en-US" sz="2000" dirty="0"/>
                        <a:t>&gt; [ ,...n ] ]  </a:t>
                      </a:r>
                    </a:p>
                    <a:p>
                      <a:r>
                        <a:rPr lang="en-US" sz="2000" dirty="0"/>
                        <a:t>{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AFTER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INSTEAD OF</a:t>
                      </a:r>
                      <a:r>
                        <a:rPr lang="en-US" sz="2000" dirty="0"/>
                        <a:t> }   </a:t>
                      </a:r>
                    </a:p>
                    <a:p>
                      <a:r>
                        <a:rPr lang="en-US" sz="2000" dirty="0"/>
                        <a:t>{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INSERT</a:t>
                      </a:r>
                      <a:r>
                        <a:rPr lang="en-US" sz="2000" dirty="0"/>
                        <a:t> ] [ , ]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UPDATE</a:t>
                      </a:r>
                      <a:r>
                        <a:rPr lang="en-US" sz="2000" dirty="0"/>
                        <a:t> ] [ , ]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DELETE</a:t>
                      </a:r>
                      <a:r>
                        <a:rPr lang="en-US" sz="2000" dirty="0"/>
                        <a:t> ] } 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WITH APPEND</a:t>
                      </a:r>
                      <a:r>
                        <a:rPr lang="en-US" sz="2000" dirty="0"/>
                        <a:t> ]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NOT FOR REPLICATION</a:t>
                      </a:r>
                      <a:r>
                        <a:rPr lang="en-US" sz="2000" dirty="0"/>
                        <a:t> ]   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AS</a:t>
                      </a:r>
                      <a:r>
                        <a:rPr lang="en-US" sz="2000" dirty="0"/>
                        <a:t> { </a:t>
                      </a:r>
                      <a:r>
                        <a:rPr lang="en-US" sz="2000" dirty="0" err="1"/>
                        <a:t>sql_statement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EXTERNAL NAME</a:t>
                      </a:r>
                      <a:r>
                        <a:rPr lang="en-US" sz="2000" dirty="0"/>
                        <a:t> &lt;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method specifier [ ; ] </a:t>
                      </a:r>
                      <a:r>
                        <a:rPr lang="en-US" sz="2000" dirty="0"/>
                        <a:t>&gt; }  </a:t>
                      </a:r>
                    </a:p>
                    <a:p>
                      <a:r>
                        <a:rPr lang="en-US" sz="2000" dirty="0"/>
                        <a:t>  </a:t>
                      </a:r>
                    </a:p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dml_trigger_option</a:t>
                      </a:r>
                      <a:r>
                        <a:rPr lang="en-US" sz="2000" dirty="0"/>
                        <a:t>&gt; ::=  </a:t>
                      </a:r>
                    </a:p>
                    <a:p>
                      <a:r>
                        <a:rPr lang="en-US" sz="2000" dirty="0"/>
                        <a:t>   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ENCRYPTION</a:t>
                      </a:r>
                      <a:r>
                        <a:rPr lang="en-US" sz="2000" dirty="0"/>
                        <a:t> ]  , 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EXECUTE 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Clause</a:t>
                      </a:r>
                      <a:r>
                        <a:rPr lang="en-US" sz="2000" dirty="0"/>
                        <a:t> ]  </a:t>
                      </a:r>
                    </a:p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method_specifier</a:t>
                      </a:r>
                      <a:r>
                        <a:rPr lang="en-US" sz="2000" dirty="0"/>
                        <a:t>&gt; ::=   </a:t>
                      </a:r>
                      <a:r>
                        <a:rPr lang="en-US" sz="2000" dirty="0" err="1"/>
                        <a:t>assembly_name.class_name.method_name</a:t>
                      </a:r>
                      <a:endParaRPr lang="en-US" sz="20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479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2088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Consolas</vt:lpstr>
      <vt:lpstr>Franklin Gothic Book</vt:lpstr>
      <vt:lpstr>1_RetrospectVTI</vt:lpstr>
      <vt:lpstr>SQL Triggers</vt:lpstr>
      <vt:lpstr>A Trigger is SQL code that automatically runs instead of or after an INSERT, UPDATE, or DELETE action is performed on a table.</vt:lpstr>
      <vt:lpstr>SQL – Triggers https://docs.microsoft.com/en-us/sql/t-sql/statements/create-trigger-transact-sql?view=sql-server-ver15</vt:lpstr>
      <vt:lpstr>Triggers - Overview https://docs.microsoft.com/en-us/sql/relational-databases/triggers/logon-triggers?view=sql-server-ver15</vt:lpstr>
      <vt:lpstr>Trigger Limitations https://docs.microsoft.com/en-us/sql/t-sql/statements/create-trigger-transact-sql?view=sql-server-ver15#trigger-limitations</vt:lpstr>
      <vt:lpstr>DML Triggers - Overview https://docs.microsoft.com/en-us/sql/relational-databases/triggers/dml-triggers?view=sql-server-ver15 https://docs.microsoft.com/en-us/sql/t-sql/statements/create-trigger-transact-sql?view=sql-server-ver15</vt:lpstr>
      <vt:lpstr>DML Trigger Benefits https://docs.microsoft.com/en-us/sql/relational-databases/triggers/dml-triggers?view=sql-server-ver15#dml-trigger-benefits</vt:lpstr>
      <vt:lpstr>DML Triggers Types https://docs.microsoft.com/en-us/sql/relational-databases/triggers/dml-triggers?view=sql-server-ver15#types-of-dml-triggers</vt:lpstr>
      <vt:lpstr>DML Trigger Types Syntax https://docs.microsoft.com/en-us/sql/relational-databases/triggers/dml-triggers?view=sql-server-ver15#types-of-dml-triggers</vt:lpstr>
      <vt:lpstr>CREATE an ‘AFTER’ Trigger (1/3) https://docs.microsoft.com/en-us/sql/t-sql/statements/create-trigger-transact-sql?view=sql-server-ver15 https://www.sqlservertutorial.net/sql-server-triggers/sql-server-create-trigger/</vt:lpstr>
      <vt:lpstr>CREATE an ‘AFTER’ Trigger (2/3) https://www.sqlservertutorial.net/sql-server-triggers/sql-server-create-trigger/</vt:lpstr>
      <vt:lpstr>CREATE an ‘AFTER’ Trigger (3/3) https://www.sqlservertutorial.net/sql-server-triggers/sql-server-create-trigger/</vt:lpstr>
      <vt:lpstr>Create an ‘INSTEAD OF’ Trigger (1/3) https://docs.microsoft.com/en-us/sql/t-sql/statements/create-trigger-transact-sql?view=sql-server-ver15 https://www.sqlservertutorial.net/sql-server-triggers/sql-server-instead-of-trigger/</vt:lpstr>
      <vt:lpstr>CREATE an ‘INSTEAD OF’ Trigger (2/3) https://www.sqlservertutorial.net/sql-server-triggers/sql-server-create-trigger/</vt:lpstr>
      <vt:lpstr>CREATE an ‘INSTEAD OF’ Trigger (3/3) https://www.sqlservertutorial.net/sql-server-triggers/sql-server-create-trigger/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2020-03-15T00:14:26Z</dcterms:created>
  <dcterms:modified xsi:type="dcterms:W3CDTF">2021-12-11T21:17:23Z</dcterms:modified>
</cp:coreProperties>
</file>