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320" r:id="rId4"/>
    <p:sldId id="311" r:id="rId5"/>
    <p:sldId id="313" r:id="rId6"/>
    <p:sldId id="314" r:id="rId7"/>
    <p:sldId id="312" r:id="rId8"/>
    <p:sldId id="298" r:id="rId9"/>
    <p:sldId id="316" r:id="rId10"/>
    <p:sldId id="315" r:id="rId11"/>
    <p:sldId id="317" r:id="rId12"/>
    <p:sldId id="318" r:id="rId13"/>
    <p:sldId id="30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sql/relational-databases/stored-procedures/specify-parameters?view=sql-server-ver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ables/use-table-valued-parameters-database-engine?view=sql-server-ver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specify-parameters?view=sql-server-ver15#specifying-parameter-dire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stored-procedur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-sharpcorner.com/UploadFile/996353/difference-between-stored-procedure-and-user-defined-fun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stored-procedures-database-engine?view=sql-server-ver15" TargetMode="External"/><Relationship Id="rId2" Type="http://schemas.openxmlformats.org/officeDocument/2006/relationships/hyperlink" Target="https://www.w3schools.com/sql/sql_stored_procedure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stored-procedures-database-engine?view=sql-server-ver15" TargetMode="External"/><Relationship Id="rId2" Type="http://schemas.openxmlformats.org/officeDocument/2006/relationships/hyperlink" Target="https://www.w3schools.com/sql/sql_stored_procedure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stored-procedures-database-engine?view=sql-server-ver15#types-of-stored-procedur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create-a-stored-procedure?view=sql-server-ver15" TargetMode="External"/><Relationship Id="rId2" Type="http://schemas.openxmlformats.org/officeDocument/2006/relationships/hyperlink" Target="https://www.sqlservertutorial.net/sql-server-stored-procedures/basic-sql-server-stored-procedur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specify-parameters?view=sql-server-ver15#passing-values-into-parame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Stored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38B1-33E3-4A77-AE73-0516FE8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86603"/>
            <a:ext cx="104017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 with Parameters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https://docs.microsoft.com/en-us/sql/relational-databases/stored-procedures/specify-parameters?view=sql-server-ver15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6A53-BF4F-4AB5-B8B0-B8544425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933" y="1913376"/>
            <a:ext cx="4829779" cy="450346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parameter values supplied with a </a:t>
            </a:r>
            <a:r>
              <a:rPr lang="en-US" sz="2000" b="1" i="1" dirty="0">
                <a:solidFill>
                  <a:schemeClr val="tx1"/>
                </a:solidFill>
              </a:rPr>
              <a:t>Procedure </a:t>
            </a:r>
            <a:r>
              <a:rPr lang="en-US" sz="2000" dirty="0">
                <a:solidFill>
                  <a:schemeClr val="tx1"/>
                </a:solidFill>
              </a:rPr>
              <a:t>call must be constants or a variable. A </a:t>
            </a:r>
            <a:r>
              <a:rPr lang="en-US" sz="2000" b="1" i="1" dirty="0">
                <a:solidFill>
                  <a:schemeClr val="tx1"/>
                </a:solidFill>
              </a:rPr>
              <a:t>Function </a:t>
            </a:r>
            <a:r>
              <a:rPr lang="en-US" sz="2000" dirty="0">
                <a:solidFill>
                  <a:schemeClr val="tx1"/>
                </a:solidFill>
              </a:rPr>
              <a:t>name cannot be used as a parameter value.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When creating a </a:t>
            </a:r>
            <a:r>
              <a:rPr lang="en-US" sz="2000" b="1" i="1" dirty="0">
                <a:solidFill>
                  <a:schemeClr val="tx1"/>
                </a:solidFill>
              </a:rPr>
              <a:t>Procedure </a:t>
            </a:r>
            <a:r>
              <a:rPr lang="en-US" sz="2000" dirty="0">
                <a:solidFill>
                  <a:schemeClr val="tx1"/>
                </a:solidFill>
              </a:rPr>
              <a:t>and declaring a parameter name, the parameter name must begin with a single </a:t>
            </a: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and must be unique in the scope of the procedure.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Parameters must also be defined with a data type when they are declared in a </a:t>
            </a:r>
            <a:r>
              <a:rPr lang="en-US" sz="2000" dirty="0">
                <a:solidFill>
                  <a:srgbClr val="FF0000"/>
                </a:solidFill>
              </a:rPr>
              <a:t>CREATE PROCEDURE</a:t>
            </a:r>
            <a:r>
              <a:rPr lang="en-US" sz="2000" dirty="0">
                <a:solidFill>
                  <a:schemeClr val="tx1"/>
                </a:solidFill>
              </a:rPr>
              <a:t> statement.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67831-D7C4-470D-A4C9-AEFDAF92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39" y="2090170"/>
            <a:ext cx="4225054" cy="414987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085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030E-823E-404C-A075-057D1073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35" y="286603"/>
            <a:ext cx="605971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Table-Valued Parameter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https://docs.microsoft.com/en-us/sql/relational-databases/tables/use-table-valued-parameters-database-engine?view=sql-server-ver15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139B-A4BB-466C-8102-9103FC3A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423" y="1905803"/>
            <a:ext cx="4622361" cy="4514248"/>
          </a:xfrm>
        </p:spPr>
        <p:txBody>
          <a:bodyPr anchor="ctr">
            <a:normAutofit fontScale="92500"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Table-valued parameters </a:t>
            </a:r>
            <a:r>
              <a:rPr lang="en-US" sz="1800" dirty="0">
                <a:solidFill>
                  <a:schemeClr val="tx1"/>
                </a:solidFill>
              </a:rPr>
              <a:t>are declared by using user-defined table types. You can use </a:t>
            </a:r>
            <a:r>
              <a:rPr lang="en-US" sz="1800" b="1" i="1" dirty="0">
                <a:solidFill>
                  <a:schemeClr val="tx1"/>
                </a:solidFill>
              </a:rPr>
              <a:t>table-valued parameters </a:t>
            </a:r>
            <a:r>
              <a:rPr lang="en-US" sz="1800" dirty="0">
                <a:solidFill>
                  <a:schemeClr val="tx1"/>
                </a:solidFill>
              </a:rPr>
              <a:t>to send multiple rows of data to a SQL statement or a routine, such as a </a:t>
            </a:r>
            <a:r>
              <a:rPr lang="en-US" sz="1800" b="1" i="1" dirty="0">
                <a:solidFill>
                  <a:schemeClr val="tx1"/>
                </a:solidFill>
              </a:rPr>
              <a:t>Stored Procedure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Function</a:t>
            </a:r>
            <a:r>
              <a:rPr lang="en-US" sz="1800" dirty="0">
                <a:solidFill>
                  <a:schemeClr val="tx1"/>
                </a:solidFill>
              </a:rPr>
              <a:t>, without creating a temporary table or many parameters.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Table-valued Parameter </a:t>
            </a:r>
            <a:r>
              <a:rPr lang="en-US" sz="1800" dirty="0">
                <a:solidFill>
                  <a:schemeClr val="tx1"/>
                </a:solidFill>
              </a:rPr>
              <a:t>is scoped to the </a:t>
            </a:r>
            <a:r>
              <a:rPr lang="en-US" sz="1800" b="1" i="1" dirty="0">
                <a:solidFill>
                  <a:schemeClr val="tx1"/>
                </a:solidFill>
              </a:rPr>
              <a:t>Stored Procedure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Function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exactly like other parameters.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Table-valued Parameters </a:t>
            </a:r>
            <a:r>
              <a:rPr lang="en-US" sz="1800" dirty="0">
                <a:solidFill>
                  <a:schemeClr val="tx1"/>
                </a:solidFill>
              </a:rPr>
              <a:t>must be passed as input </a:t>
            </a:r>
            <a:r>
              <a:rPr lang="en-US" sz="1800" dirty="0">
                <a:solidFill>
                  <a:srgbClr val="FF0000"/>
                </a:solidFill>
              </a:rPr>
              <a:t>READONLY</a:t>
            </a:r>
            <a:r>
              <a:rPr lang="en-US" sz="1800" dirty="0">
                <a:solidFill>
                  <a:schemeClr val="tx1"/>
                </a:solidFill>
              </a:rPr>
              <a:t> parameters to routines. You cannot perform DML operations such as </a:t>
            </a:r>
            <a:r>
              <a:rPr lang="en-US" sz="1800" dirty="0">
                <a:solidFill>
                  <a:srgbClr val="FF0000"/>
                </a:solidFill>
              </a:rPr>
              <a:t>UPDATE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DELETE</a:t>
            </a:r>
            <a:r>
              <a:rPr lang="en-US" sz="1800" dirty="0">
                <a:solidFill>
                  <a:schemeClr val="tx1"/>
                </a:solidFill>
              </a:rPr>
              <a:t>, or </a:t>
            </a:r>
            <a:r>
              <a:rPr lang="en-US" sz="1800" dirty="0">
                <a:solidFill>
                  <a:srgbClr val="FF0000"/>
                </a:solidFill>
              </a:rPr>
              <a:t>INSERT</a:t>
            </a:r>
            <a:r>
              <a:rPr lang="en-US" sz="1800" dirty="0">
                <a:solidFill>
                  <a:schemeClr val="tx1"/>
                </a:solidFill>
              </a:rPr>
              <a:t> on a </a:t>
            </a:r>
            <a:r>
              <a:rPr lang="en-US" sz="1800" b="1" i="1" dirty="0">
                <a:solidFill>
                  <a:schemeClr val="tx1"/>
                </a:solidFill>
              </a:rPr>
              <a:t>Table-valued Parameter </a:t>
            </a:r>
            <a:r>
              <a:rPr lang="en-US" sz="1800" dirty="0">
                <a:solidFill>
                  <a:schemeClr val="tx1"/>
                </a:solidFill>
              </a:rPr>
              <a:t>in the body of a routine.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A89D8-7F19-4B1C-B253-BF9160109D74}"/>
              </a:ext>
            </a:extLst>
          </p:cNvPr>
          <p:cNvSpPr txBox="1"/>
          <p:nvPr/>
        </p:nvSpPr>
        <p:spPr>
          <a:xfrm>
            <a:off x="6006438" y="1343433"/>
            <a:ext cx="5954432" cy="52913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/* Create a table type. 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CREATE TYPE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LocationTableType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AS TABLE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( </a:t>
            </a:r>
            <a:r>
              <a:rPr lang="en-US" sz="1600" dirty="0" err="1">
                <a:solidFill>
                  <a:schemeClr val="bg1"/>
                </a:solidFill>
              </a:rPr>
              <a:t>LocationName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VARCHAR</a:t>
            </a:r>
            <a:r>
              <a:rPr lang="en-US" sz="1600" dirty="0">
                <a:solidFill>
                  <a:schemeClr val="bg1"/>
                </a:solidFill>
              </a:rPr>
              <a:t>(50), </a:t>
            </a:r>
            <a:r>
              <a:rPr lang="en-US" sz="1600" dirty="0" err="1">
                <a:solidFill>
                  <a:schemeClr val="bg1"/>
                </a:solidFill>
              </a:rPr>
              <a:t>CostRate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);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/*Create a procedure to receive data for table-valued parameter.*/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CREATE PROCEDURE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dbo.usp_InsertProductionLocation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@TVP </a:t>
            </a:r>
            <a:r>
              <a:rPr lang="en-US" sz="1600" dirty="0" err="1">
                <a:solidFill>
                  <a:schemeClr val="bg1"/>
                </a:solidFill>
              </a:rPr>
              <a:t>LocationTableType</a:t>
            </a:r>
            <a:r>
              <a:rPr lang="en-US" sz="1600" dirty="0">
                <a:solidFill>
                  <a:schemeClr val="bg1"/>
                </a:solidFill>
              </a:rPr>
              <a:t> READONLY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SET</a:t>
            </a:r>
            <a:r>
              <a:rPr lang="en-US" sz="1600" dirty="0">
                <a:solidFill>
                  <a:schemeClr val="bg1"/>
                </a:solidFill>
              </a:rPr>
              <a:t> NOCOUNT </a:t>
            </a:r>
            <a:r>
              <a:rPr lang="en-US" sz="1600" dirty="0">
                <a:solidFill>
                  <a:srgbClr val="00B0F0"/>
                </a:solidFill>
              </a:rPr>
              <a:t>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INSERT INTO</a:t>
            </a:r>
            <a:r>
              <a:rPr lang="en-US" sz="1600" dirty="0">
                <a:solidFill>
                  <a:schemeClr val="bg1"/>
                </a:solidFill>
              </a:rPr>
              <a:t> AdventureWorks2012.Production.Location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( Name, </a:t>
            </a:r>
            <a:r>
              <a:rPr lang="en-US" sz="1600" dirty="0" err="1">
                <a:solidFill>
                  <a:schemeClr val="bg1"/>
                </a:solidFill>
              </a:rPr>
              <a:t>CostRate</a:t>
            </a:r>
            <a:r>
              <a:rPr lang="en-US" sz="1600" dirty="0">
                <a:solidFill>
                  <a:schemeClr val="bg1"/>
                </a:solidFill>
              </a:rPr>
              <a:t>, Availability, </a:t>
            </a:r>
            <a:r>
              <a:rPr lang="en-US" sz="1600" dirty="0" err="1">
                <a:solidFill>
                  <a:schemeClr val="bg1"/>
                </a:solidFill>
              </a:rPr>
              <a:t>ModifiedDate</a:t>
            </a:r>
            <a:r>
              <a:rPr lang="en-US" sz="1600" dirty="0">
                <a:solidFill>
                  <a:schemeClr val="bg1"/>
                </a:solidFill>
              </a:rPr>
              <a:t> 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*, 0, </a:t>
            </a:r>
            <a:r>
              <a:rPr lang="en-US" sz="1600" dirty="0">
                <a:solidFill>
                  <a:srgbClr val="00B0F0"/>
                </a:solidFill>
              </a:rPr>
              <a:t>GETDATE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FROM</a:t>
            </a:r>
            <a:r>
              <a:rPr lang="en-US" sz="1600" dirty="0">
                <a:solidFill>
                  <a:schemeClr val="bg1"/>
                </a:solidFill>
              </a:rPr>
              <a:t> @TVP;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/* Declare a variable that references the type. 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DECLARE</a:t>
            </a:r>
            <a:r>
              <a:rPr lang="en-US" sz="1600" dirty="0">
                <a:solidFill>
                  <a:schemeClr val="bg1"/>
                </a:solidFill>
              </a:rPr>
              <a:t> @LocationTVP AS </a:t>
            </a:r>
            <a:r>
              <a:rPr lang="en-US" sz="1600" dirty="0" err="1">
                <a:solidFill>
                  <a:schemeClr val="bg1"/>
                </a:solidFill>
              </a:rPr>
              <a:t>LocationTableType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/* Add data to the table variable. 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INSERT INTO</a:t>
            </a:r>
            <a:r>
              <a:rPr lang="en-US" sz="1600" dirty="0">
                <a:solidFill>
                  <a:schemeClr val="bg1"/>
                </a:solidFill>
              </a:rPr>
              <a:t> @LocationTVP (</a:t>
            </a:r>
            <a:r>
              <a:rPr lang="en-US" sz="1600" dirty="0" err="1">
                <a:solidFill>
                  <a:schemeClr val="bg1"/>
                </a:solidFill>
              </a:rPr>
              <a:t>LocationName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CostRate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Name, 0.00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rgbClr val="00B0F0"/>
                </a:solidFill>
              </a:rPr>
              <a:t>FROM</a:t>
            </a:r>
            <a:r>
              <a:rPr lang="en-US" sz="1600" dirty="0">
                <a:solidFill>
                  <a:schemeClr val="bg1"/>
                </a:solidFill>
              </a:rPr>
              <a:t> AdventureWorks2012.Person.StateProvince;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/* Pass the table variable data to a stored procedure. 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EXEC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usp_InsertProductionLocation</a:t>
            </a:r>
            <a:r>
              <a:rPr lang="en-US" sz="1600" dirty="0">
                <a:solidFill>
                  <a:schemeClr val="bg1"/>
                </a:solidFill>
              </a:rPr>
              <a:t> @LocationTVP;</a:t>
            </a:r>
          </a:p>
        </p:txBody>
      </p:sp>
    </p:spTree>
    <p:extLst>
      <p:ext uri="{BB962C8B-B14F-4D97-AF65-F5344CB8AC3E}">
        <p14:creationId xmlns:p14="http://schemas.microsoft.com/office/powerpoint/2010/main" val="156304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A089-8333-4BD1-8A10-24C292A2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6825"/>
            <a:ext cx="10058400" cy="127053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 – OUT Parameter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https://docs.microsoft.com/en-us/sql/relational-databases/stored-procedures/specify-parameters?view=sql-server-ver15#specifying-parameter-direction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9EAD-692D-4EF1-883D-6F014C7D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286" y="1886553"/>
            <a:ext cx="4687504" cy="45046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direction of a parameter is either INPUT (default) or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>
                <a:solidFill>
                  <a:schemeClr val="tx1"/>
                </a:solidFill>
              </a:rPr>
              <a:t>, meaning the procedure returns a value to the calling program.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To specify an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>
                <a:solidFill>
                  <a:schemeClr val="tx1"/>
                </a:solidFill>
              </a:rPr>
              <a:t> parameter, the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keyword must be specified in the definition of the parameter in the </a:t>
            </a:r>
            <a:r>
              <a:rPr lang="en-US" sz="1800" dirty="0">
                <a:solidFill>
                  <a:srgbClr val="FF0000"/>
                </a:solidFill>
              </a:rPr>
              <a:t>CREATE PROCEDURE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statement.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procedure returns the current value of the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parameter to the calling program when the procedure exits.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calling program must also use the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keyword when executing the procedure to save the parameter's value in a variable that can be used in the calling program.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0DBC8-B74B-4E51-ADA8-0A221F82F159}"/>
              </a:ext>
            </a:extLst>
          </p:cNvPr>
          <p:cNvSpPr txBox="1"/>
          <p:nvPr/>
        </p:nvSpPr>
        <p:spPr>
          <a:xfrm>
            <a:off x="5878309" y="1712613"/>
            <a:ext cx="5497522" cy="491152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700" dirty="0">
                <a:solidFill>
                  <a:srgbClr val="00B0F0"/>
                </a:solidFill>
              </a:rPr>
              <a:t>CREATE PROCEDURE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HowManyOrdersByCustomer</a:t>
            </a:r>
            <a:r>
              <a:rPr lang="en-US" sz="1700" dirty="0">
                <a:solidFill>
                  <a:schemeClr val="bg1"/>
                </a:solidFill>
              </a:rPr>
              <a:t> (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@CustomerNumber </a:t>
            </a:r>
            <a:r>
              <a:rPr lang="en-US" sz="1700" dirty="0">
                <a:solidFill>
                  <a:srgbClr val="00B0F0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>
                <a:solidFill>
                  <a:srgbClr val="00B050"/>
                </a:solidFill>
              </a:rPr>
              <a:t>--</a:t>
            </a:r>
            <a:r>
              <a:rPr lang="en-US" sz="1700" dirty="0" err="1">
                <a:solidFill>
                  <a:srgbClr val="00B050"/>
                </a:solidFill>
              </a:rPr>
              <a:t>customerID</a:t>
            </a:r>
            <a:endParaRPr lang="en-US" sz="1700" dirty="0">
              <a:solidFill>
                <a:srgbClr val="00B050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    @OrderCount </a:t>
            </a:r>
            <a:r>
              <a:rPr lang="en-US" sz="1700" dirty="0">
                <a:solidFill>
                  <a:srgbClr val="00B0F0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rgbClr val="00B0F0"/>
                </a:solidFill>
              </a:rPr>
              <a:t>OUTPUT</a:t>
            </a:r>
          </a:p>
          <a:p>
            <a:r>
              <a:rPr lang="en-US" sz="1700" dirty="0">
                <a:solidFill>
                  <a:schemeClr val="bg1"/>
                </a:solidFill>
              </a:rPr>
              <a:t>) </a:t>
            </a:r>
            <a:r>
              <a:rPr lang="en-US" sz="1700" dirty="0">
                <a:solidFill>
                  <a:srgbClr val="00B0F0"/>
                </a:solidFill>
              </a:rPr>
              <a:t>AS</a:t>
            </a:r>
          </a:p>
          <a:p>
            <a:r>
              <a:rPr lang="en-US" sz="1700" dirty="0">
                <a:solidFill>
                  <a:srgbClr val="00B0F0"/>
                </a:solidFill>
              </a:rPr>
              <a:t>BEGIN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>
                <a:solidFill>
                  <a:srgbClr val="00B0F0"/>
                </a:solidFill>
              </a:rPr>
              <a:t>SELECT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    </a:t>
            </a:r>
            <a:r>
              <a:rPr lang="en-US" sz="1700" dirty="0" err="1">
                <a:solidFill>
                  <a:schemeClr val="bg1"/>
                </a:solidFill>
              </a:rPr>
              <a:t>CustomerID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rgbClr val="00B0F0"/>
                </a:solidFill>
              </a:rPr>
              <a:t>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CustomersID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>
                <a:solidFill>
                  <a:srgbClr val="00B0F0"/>
                </a:solidFill>
              </a:rPr>
              <a:t>FROM</a:t>
            </a:r>
            <a:r>
              <a:rPr lang="en-US" sz="1700" dirty="0">
                <a:solidFill>
                  <a:schemeClr val="bg1"/>
                </a:solidFill>
              </a:rPr>
              <a:t> Orders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>
                <a:solidFill>
                  <a:srgbClr val="00B0F0"/>
                </a:solidFill>
              </a:rPr>
              <a:t>WHERE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CustomerID</a:t>
            </a:r>
            <a:r>
              <a:rPr lang="en-US" sz="1700" dirty="0">
                <a:solidFill>
                  <a:schemeClr val="bg1"/>
                </a:solidFill>
              </a:rPr>
              <a:t> = @CustomerNumber;</a:t>
            </a:r>
          </a:p>
          <a:p>
            <a:r>
              <a:rPr lang="en-US" sz="1700" dirty="0">
                <a:solidFill>
                  <a:srgbClr val="00B050"/>
                </a:solidFill>
              </a:rPr>
              <a:t>-- </a:t>
            </a:r>
            <a:r>
              <a:rPr lang="en-US" sz="1700" dirty="0">
                <a:solidFill>
                  <a:srgbClr val="92D050"/>
                </a:solidFill>
              </a:rPr>
              <a:t>@@ROWCOUNT </a:t>
            </a:r>
            <a:r>
              <a:rPr lang="en-US" sz="1700" dirty="0">
                <a:solidFill>
                  <a:srgbClr val="00B050"/>
                </a:solidFill>
              </a:rPr>
              <a:t>is a system variable that returns </a:t>
            </a:r>
          </a:p>
          <a:p>
            <a:r>
              <a:rPr lang="en-US" sz="1700" dirty="0">
                <a:solidFill>
                  <a:srgbClr val="00B050"/>
                </a:solidFill>
              </a:rPr>
              <a:t>-- the number of rows read by the previous statement.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>
                <a:solidFill>
                  <a:srgbClr val="00B0F0"/>
                </a:solidFill>
              </a:rPr>
              <a:t>SELECT</a:t>
            </a:r>
            <a:r>
              <a:rPr lang="en-US" sz="1700" dirty="0">
                <a:solidFill>
                  <a:schemeClr val="bg1"/>
                </a:solidFill>
              </a:rPr>
              <a:t> @OrderCount = </a:t>
            </a:r>
            <a:r>
              <a:rPr lang="en-US" sz="1700" dirty="0">
                <a:solidFill>
                  <a:schemeClr val="accent2"/>
                </a:solidFill>
              </a:rPr>
              <a:t>@@ROWCOUNT</a:t>
            </a:r>
            <a:r>
              <a:rPr lang="en-US" sz="1700" dirty="0">
                <a:solidFill>
                  <a:schemeClr val="bg1"/>
                </a:solidFill>
              </a:rPr>
              <a:t>;</a:t>
            </a:r>
          </a:p>
          <a:p>
            <a:r>
              <a:rPr lang="en-US" sz="1700" dirty="0">
                <a:solidFill>
                  <a:srgbClr val="00B0F0"/>
                </a:solidFill>
              </a:rPr>
              <a:t>END</a:t>
            </a:r>
            <a:r>
              <a:rPr lang="en-US" sz="1700" dirty="0">
                <a:solidFill>
                  <a:schemeClr val="bg1"/>
                </a:solidFill>
              </a:rPr>
              <a:t>;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rgbClr val="00B0F0"/>
                </a:solidFill>
              </a:rPr>
              <a:t>DECLARE</a:t>
            </a:r>
            <a:r>
              <a:rPr lang="en-US" sz="1700" dirty="0">
                <a:solidFill>
                  <a:schemeClr val="bg1"/>
                </a:solidFill>
              </a:rPr>
              <a:t> @HowMany </a:t>
            </a:r>
            <a:r>
              <a:rPr lang="en-US" sz="1700" dirty="0">
                <a:solidFill>
                  <a:srgbClr val="00B0F0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;</a:t>
            </a:r>
            <a:r>
              <a:rPr lang="en-US" sz="1700" dirty="0">
                <a:solidFill>
                  <a:srgbClr val="00B050"/>
                </a:solidFill>
              </a:rPr>
              <a:t> -- declare the OUTPUT variable</a:t>
            </a:r>
          </a:p>
          <a:p>
            <a:r>
              <a:rPr lang="en-US" sz="1700" dirty="0">
                <a:solidFill>
                  <a:srgbClr val="00B050"/>
                </a:solidFill>
              </a:rPr>
              <a:t>-- call the method with the 2 parameters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rgbClr val="00B0F0"/>
                </a:solidFill>
              </a:rPr>
              <a:t>EXEC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HowManyOrdersByCustomer</a:t>
            </a:r>
            <a:r>
              <a:rPr lang="en-US" sz="1700" dirty="0">
                <a:solidFill>
                  <a:schemeClr val="bg1"/>
                </a:solidFill>
              </a:rPr>
              <a:t> 1, @HowMany </a:t>
            </a:r>
            <a:r>
              <a:rPr lang="en-US" sz="1700" dirty="0">
                <a:solidFill>
                  <a:srgbClr val="00B0F0"/>
                </a:solidFill>
              </a:rPr>
              <a:t>OUTPUT</a:t>
            </a:r>
            <a:r>
              <a:rPr lang="en-US" sz="1700" dirty="0">
                <a:solidFill>
                  <a:schemeClr val="bg1"/>
                </a:solidFill>
              </a:rPr>
              <a:t>;</a:t>
            </a:r>
            <a:endParaRPr lang="en-US" sz="1700" dirty="0">
              <a:solidFill>
                <a:srgbClr val="00B050"/>
              </a:solidFill>
            </a:endParaRPr>
          </a:p>
          <a:p>
            <a:r>
              <a:rPr lang="en-US" sz="1700" dirty="0">
                <a:solidFill>
                  <a:srgbClr val="00B0F0"/>
                </a:solidFill>
              </a:rPr>
              <a:t>SELECT</a:t>
            </a:r>
            <a:r>
              <a:rPr lang="en-US" sz="1700" dirty="0">
                <a:solidFill>
                  <a:schemeClr val="bg1"/>
                </a:solidFill>
              </a:rPr>
              <a:t> @HowMany </a:t>
            </a:r>
            <a:r>
              <a:rPr lang="en-US" sz="1700" dirty="0">
                <a:solidFill>
                  <a:srgbClr val="00B0F0"/>
                </a:solidFill>
              </a:rPr>
              <a:t>AS</a:t>
            </a:r>
            <a:r>
              <a:rPr lang="en-US" sz="1700" dirty="0">
                <a:solidFill>
                  <a:schemeClr val="bg1"/>
                </a:solidFill>
              </a:rPr>
              <a:t> 'Ten times the total';</a:t>
            </a:r>
          </a:p>
        </p:txBody>
      </p:sp>
    </p:spTree>
    <p:extLst>
      <p:ext uri="{BB962C8B-B14F-4D97-AF65-F5344CB8AC3E}">
        <p14:creationId xmlns:p14="http://schemas.microsoft.com/office/powerpoint/2010/main" val="17883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663F-6871-4367-8C50-42F39345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Procedure with Try/Catch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FA0D1-F7F9-4254-A27D-3A29604E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3" y="2078789"/>
            <a:ext cx="8932658" cy="401820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8F895-E457-4602-9113-8F30BB59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15" y="5005510"/>
            <a:ext cx="6774820" cy="93317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570776-7E2C-481A-97F6-FFFD5242389F}"/>
              </a:ext>
            </a:extLst>
          </p:cNvPr>
          <p:cNvSpPr/>
          <p:nvPr/>
        </p:nvSpPr>
        <p:spPr>
          <a:xfrm>
            <a:off x="7723535" y="2819510"/>
            <a:ext cx="3672989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This procedure updates all the </a:t>
            </a:r>
            <a:r>
              <a:rPr lang="en-US" sz="2400" dirty="0" err="1">
                <a:solidFill>
                  <a:srgbClr val="FF0000"/>
                </a:solidFill>
              </a:rPr>
              <a:t>DateModified</a:t>
            </a:r>
            <a:r>
              <a:rPr lang="en-US" sz="2400" dirty="0"/>
              <a:t> values to the current time and returns the number of rows modified.</a:t>
            </a:r>
          </a:p>
        </p:txBody>
      </p:sp>
    </p:spTree>
    <p:extLst>
      <p:ext uri="{BB962C8B-B14F-4D97-AF65-F5344CB8AC3E}">
        <p14:creationId xmlns:p14="http://schemas.microsoft.com/office/powerpoint/2010/main" val="43400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0AD-2C29-4999-A0AA-ABD9515F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Value-Typed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22494-1A84-4879-A07B-D15BAAC0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2" y="3159293"/>
            <a:ext cx="8032955" cy="2991958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53468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155" y="-141027"/>
            <a:ext cx="8165331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SQL Server creates an execution plan for a Stored Procedure and stores it in the cache. In following executions, the plan is reused so that the stored procedure can execute faster and with reliable performance.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https://www.sqlservertutorial.net/sql-server-stored-procedures/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3ACF-ADC1-4690-B6C6-4C0C8F60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 vs. Stored Procedure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https://www.c-sharpcorner.com/UploadFile/996353/difference-between-stored-procedure-and-user-defined-function/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B5AB4-8F02-4272-947A-55BE66586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580" y="1988919"/>
            <a:ext cx="7210839" cy="4750596"/>
          </a:xfr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50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744-2144-4D37-A092-25D7898B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87" y="286603"/>
            <a:ext cx="1136716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Procedures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hlinkClick r:id="rId2"/>
              </a:rPr>
              <a:t>https://www.w3schools.com/sql/sql_stored_procedures.asp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https://docs.microsoft.com/en-us/sql/relational-databases/stored-procedures/stored-procedures-database-engine?view=sql-server-ver15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8B6D-CED7-4CDD-8E53-62E8BB61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757" y="1919807"/>
            <a:ext cx="10021809" cy="2526403"/>
          </a:xfrm>
        </p:spPr>
        <p:txBody>
          <a:bodyPr anchor="ctr">
            <a:normAutofit fontScale="92500" lnSpcReduction="20000"/>
          </a:bodyPr>
          <a:lstStyle/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Stored Procedure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is a SQL query that you have saved as a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so it can be reused. The execution plan is saved so the query runs faster than if it were written new each time it was used.</a:t>
            </a:r>
          </a:p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commonly used SQL query</a:t>
            </a:r>
            <a:r>
              <a:rPr lang="en-US" sz="2400" dirty="0">
                <a:solidFill>
                  <a:schemeClr val="tx1"/>
                </a:solidFill>
              </a:rPr>
              <a:t> can be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saved as a </a:t>
            </a:r>
            <a:r>
              <a:rPr lang="en-US" sz="2400" b="1" i="1" dirty="0">
                <a:solidFill>
                  <a:schemeClr val="tx1"/>
                </a:solidFill>
              </a:rPr>
              <a:t>S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tored Procedure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, and then called when needed.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Stored procedures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can have parameters and act based on the parameter values passed.</a:t>
            </a:r>
          </a:p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SSMS has some built-in </a:t>
            </a:r>
            <a:r>
              <a:rPr lang="en-US" sz="2400" b="1" i="1" dirty="0">
                <a:solidFill>
                  <a:schemeClr val="tx1"/>
                </a:solidFill>
              </a:rPr>
              <a:t>Stored Procedures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BF5ED-B187-4B15-9FBF-1B1BF3CF7371}"/>
              </a:ext>
            </a:extLst>
          </p:cNvPr>
          <p:cNvSpPr txBox="1"/>
          <p:nvPr/>
        </p:nvSpPr>
        <p:spPr>
          <a:xfrm>
            <a:off x="7264132" y="4497324"/>
            <a:ext cx="3549642" cy="181588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CREATE PROCEDURE </a:t>
            </a:r>
            <a:r>
              <a:rPr lang="en-US" sz="2800" dirty="0" err="1">
                <a:highlight>
                  <a:srgbClr val="FFFF00"/>
                </a:highlight>
              </a:rPr>
              <a:t>procedure_name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AS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sql_statement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0817D-5418-49E7-93F9-B0BD386EB667}"/>
              </a:ext>
            </a:extLst>
          </p:cNvPr>
          <p:cNvSpPr txBox="1"/>
          <p:nvPr/>
        </p:nvSpPr>
        <p:spPr>
          <a:xfrm>
            <a:off x="1378226" y="4457568"/>
            <a:ext cx="5793140" cy="1815881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</a:rPr>
              <a:t>Use keywords ‘CREATE PROCEDURE’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Give the procedure a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Use the keyword ‘AS’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Write the query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8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744-2144-4D37-A092-25D7898B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Procedures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https://www.w3schools.com/sql/sql_stored_procedures.asp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https://docs.microsoft.com/en-us/sql/relational-databases/stored-procedures/stored-procedures-database-engine?view=sql-server-ver15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8B6D-CED7-4CDD-8E53-62E8BB61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337" y="1919807"/>
            <a:ext cx="8943325" cy="4467741"/>
          </a:xfrm>
        </p:spPr>
        <p:txBody>
          <a:bodyPr anchor="ctr">
            <a:normAutofit/>
          </a:bodyPr>
          <a:lstStyle/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Stored Procedures: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Accept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return multiple values in the form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parameters.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Contain programming statements that perform operations on the database, include calling other procedures.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Return a status value to a calling program to indicate success, failure, and the reason for failure.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Allow easy reuse and code maintenance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Improve performance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Reduce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38475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744-2144-4D37-A092-25D7898B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Procedures – Types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https://docs.microsoft.com/en-us/sql/relational-databases/stored-procedures/stored-procedures-database-engine?view=sql-server-ver15#types-of-stored-procedures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8B6D-CED7-4CDD-8E53-62E8BB61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337" y="1895061"/>
            <a:ext cx="8943325" cy="577187"/>
          </a:xfrm>
        </p:spPr>
        <p:txBody>
          <a:bodyPr anchor="ctr">
            <a:norm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There are four types of Stored Procedures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5ED64-B058-43CB-A410-AF5F447EF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10442"/>
              </p:ext>
            </p:extLst>
          </p:nvPr>
        </p:nvGraphicFramePr>
        <p:xfrm>
          <a:off x="838861" y="2472248"/>
          <a:ext cx="1069297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96">
                  <a:extLst>
                    <a:ext uri="{9D8B030D-6E8A-4147-A177-3AD203B41FA5}">
                      <a16:colId xmlns:a16="http://schemas.microsoft.com/office/drawing/2014/main" val="3438088341"/>
                    </a:ext>
                  </a:extLst>
                </a:gridCol>
                <a:gridCol w="9192483">
                  <a:extLst>
                    <a:ext uri="{9D8B030D-6E8A-4147-A177-3AD203B41FA5}">
                      <a16:colId xmlns:a16="http://schemas.microsoft.com/office/drawing/2014/main" val="3496519410"/>
                    </a:ext>
                  </a:extLst>
                </a:gridCol>
              </a:tblGrid>
              <a:tr h="4105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8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User-Defined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 in a user-defined database or in any system database except the Resource database. Can be developed in SQL or as a reference to a method.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Temporary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 in 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tempdb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There are two types: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 procedures have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first character of their names, are visible only to the current user connection, and are deleted when the connection is closed.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temporary procedures have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first two characters of their names, are visible to any user after they are created, and are deleted at the end of the last session using the procedure.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41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Included with SQL Server. They are physically stored in the internal, hidden Resource database and logically appear in the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sys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schema of every system- and user-defined database.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4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Extended User-Defined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Extended procedures enable creating external routines in a programming language such as C. These procedures are DLLs that an instance of SQL Server can dynamically load and run.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8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40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3A20-3955-4988-914A-9E390CF4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50" y="286603"/>
            <a:ext cx="10808121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Create, Execute, Delete</a:t>
            </a:r>
            <a:br>
              <a:rPr lang="en-US" dirty="0"/>
            </a:br>
            <a:r>
              <a:rPr lang="en-US" sz="1300" dirty="0">
                <a:hlinkClick r:id="rId2"/>
              </a:rPr>
              <a:t>https://www.sqlservertutorial.net/sql-server-stored-procedures/basic-sql-server-stored-procedures/</a:t>
            </a:r>
            <a:br>
              <a:rPr lang="en-US" sz="1300" dirty="0"/>
            </a:br>
            <a:r>
              <a:rPr lang="en-US" sz="1300" dirty="0">
                <a:hlinkClick r:id="rId3"/>
              </a:rPr>
              <a:t>https://docs.microsoft.com/en-us/sql/relational-databases/stored-procedures/create-a-stored-procedure?view=sql-server-ver15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76F0-2801-488C-8D74-A6636052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45" y="1897185"/>
            <a:ext cx="4554674" cy="453878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</a:t>
            </a:r>
            <a:r>
              <a:rPr lang="en-US" sz="2400" b="1" i="1" dirty="0">
                <a:solidFill>
                  <a:schemeClr val="tx1"/>
                </a:solidFill>
              </a:rPr>
              <a:t>Stored Procedure </a:t>
            </a:r>
            <a:r>
              <a:rPr lang="en-US" sz="2400" dirty="0">
                <a:solidFill>
                  <a:schemeClr val="tx1"/>
                </a:solidFill>
              </a:rPr>
              <a:t>is called </a:t>
            </a:r>
            <a:r>
              <a:rPr lang="en-US" sz="2400" dirty="0" err="1">
                <a:solidFill>
                  <a:srgbClr val="FF0000"/>
                </a:solidFill>
              </a:rPr>
              <a:t>GetAllCustomerNames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will produce a table with two columns,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CustomerId</a:t>
            </a:r>
            <a:r>
              <a:rPr lang="en-US" sz="2400" dirty="0">
                <a:solidFill>
                  <a:schemeClr val="tx1"/>
                </a:solidFill>
              </a:rPr>
              <a:t> 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 from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Customers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table, where 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addressId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(FK) is 1.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Execute with </a:t>
            </a:r>
            <a:r>
              <a:rPr lang="en-US" sz="2400" dirty="0">
                <a:solidFill>
                  <a:srgbClr val="FF0000"/>
                </a:solidFill>
              </a:rPr>
              <a:t>EXEC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Drop with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DROP PROCEDURE</a:t>
            </a:r>
            <a:r>
              <a:rPr lang="en-US" sz="24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214A2-42F9-4CEB-8945-13E350D8E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783" y="2935671"/>
            <a:ext cx="4475607" cy="257190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0654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0AD-2C29-4999-A0AA-ABD9515F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Scalar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DABE-EC2D-434A-BBD8-EFC7F4D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550" y="1911139"/>
            <a:ext cx="9289129" cy="26521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Sometimes we want to store intermediate values.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can split queries into several parts.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SQL Server supports </a:t>
            </a:r>
            <a:r>
              <a:rPr lang="en-US" sz="2400" b="1" i="1" dirty="0">
                <a:solidFill>
                  <a:schemeClr val="tx1"/>
                </a:solidFill>
              </a:rPr>
              <a:t>scalar</a:t>
            </a:r>
            <a:r>
              <a:rPr lang="en-US" sz="2400" dirty="0">
                <a:solidFill>
                  <a:schemeClr val="tx1"/>
                </a:solidFill>
              </a:rPr>
              <a:t> variables and </a:t>
            </a:r>
            <a:r>
              <a:rPr lang="en-US" sz="2400" b="1" i="1" dirty="0">
                <a:solidFill>
                  <a:schemeClr val="tx1"/>
                </a:solidFill>
              </a:rPr>
              <a:t>table-valued</a:t>
            </a:r>
            <a:r>
              <a:rPr lang="en-US" sz="2400" dirty="0">
                <a:solidFill>
                  <a:schemeClr val="tx1"/>
                </a:solidFill>
              </a:rPr>
              <a:t>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They only exist for the duration of that "batch" of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8098B-9B76-46D8-95DC-FF9AF0C2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6" y="4563333"/>
            <a:ext cx="9886947" cy="135927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85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2F4C-1ECC-4F69-9A59-7CC22B47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Declaring Scalar Variables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https://docs.microsoft.com/en-us/sql/relational-databases/stored-procedures/specify-parameters?view=sql-server-ver15#passing-values-into-parameters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211B-69AD-423E-9B99-365F53A2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881" y="2750615"/>
            <a:ext cx="4028480" cy="3655854"/>
          </a:xfrm>
          <a:ln>
            <a:noFill/>
          </a:ln>
        </p:spPr>
        <p:txBody>
          <a:bodyPr anchor="ctr"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Declare the variable by using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DECLARE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keyword.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Follow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DECLARE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dirty="0">
                <a:solidFill>
                  <a:srgbClr val="FF0000"/>
                </a:solidFill>
              </a:rPr>
              <a:t>@&lt;variableName&gt; &lt;datatype&gt;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the Keyword </a:t>
            </a:r>
            <a:r>
              <a:rPr lang="en-US" sz="2400" dirty="0">
                <a:solidFill>
                  <a:srgbClr val="FF0000"/>
                </a:solidFill>
              </a:rPr>
              <a:t>SET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@[variableName] = [value]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variable can be passes as an argument into a </a:t>
            </a:r>
            <a:r>
              <a:rPr lang="en-US" sz="2400" b="1" i="1" dirty="0">
                <a:solidFill>
                  <a:schemeClr val="tx1"/>
                </a:solidFill>
              </a:rPr>
              <a:t>Procedure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F72A-A2F2-4427-AFD0-1EF9E19B48D3}"/>
              </a:ext>
            </a:extLst>
          </p:cNvPr>
          <p:cNvSpPr txBox="1"/>
          <p:nvPr/>
        </p:nvSpPr>
        <p:spPr>
          <a:xfrm>
            <a:off x="5905850" y="3116969"/>
            <a:ext cx="5556652" cy="27769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F0"/>
                </a:solidFill>
              </a:rPr>
              <a:t>DECLARE</a:t>
            </a:r>
            <a:r>
              <a:rPr lang="en-US" dirty="0">
                <a:solidFill>
                  <a:schemeClr val="bg1"/>
                </a:solidFill>
              </a:rPr>
              <a:t> @ProductID int,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	@CheckDate datetime; 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 @ProductID = 819; 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 @CheckDate = '20050225'; 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F0"/>
                </a:solidFill>
              </a:rPr>
              <a:t>EXEC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dbo.uspGetProductID</a:t>
            </a:r>
            <a:r>
              <a:rPr lang="en-US" dirty="0">
                <a:solidFill>
                  <a:schemeClr val="bg1"/>
                </a:solidFill>
              </a:rPr>
              <a:t> @ProductID, @CheckDate;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983AD-EB91-48A8-BC25-F941658E41C0}"/>
              </a:ext>
            </a:extLst>
          </p:cNvPr>
          <p:cNvSpPr txBox="1"/>
          <p:nvPr/>
        </p:nvSpPr>
        <p:spPr>
          <a:xfrm>
            <a:off x="1366183" y="2361353"/>
            <a:ext cx="6095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declare a variable in SQL:</a:t>
            </a:r>
          </a:p>
        </p:txBody>
      </p:sp>
    </p:spTree>
    <p:extLst>
      <p:ext uri="{BB962C8B-B14F-4D97-AF65-F5344CB8AC3E}">
        <p14:creationId xmlns:p14="http://schemas.microsoft.com/office/powerpoint/2010/main" val="40499140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1412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Verdana</vt:lpstr>
      <vt:lpstr>1_RetrospectVTI</vt:lpstr>
      <vt:lpstr>Stored Procedures</vt:lpstr>
      <vt:lpstr>SQL Server creates an execution plan for a Stored Procedure and stores it in the cache. In following executions, the plan is reused so that the stored procedure can execute faster and with reliable performance.</vt:lpstr>
      <vt:lpstr>Function vs. Stored Procedure https://www.c-sharpcorner.com/UploadFile/996353/difference-between-stored-procedure-and-user-defined-function/</vt:lpstr>
      <vt:lpstr>Stored Procedures – Overview https://www.w3schools.com/sql/sql_stored_procedures.asp https://docs.microsoft.com/en-us/sql/relational-databases/stored-procedures/stored-procedures-database-engine?view=sql-server-ver15</vt:lpstr>
      <vt:lpstr>Stored Procedures – Overview https://www.w3schools.com/sql/sql_stored_procedures.asp https://docs.microsoft.com/en-us/sql/relational-databases/stored-procedures/stored-procedures-database-engine?view=sql-server-ver15</vt:lpstr>
      <vt:lpstr>Stored Procedures – Types https://docs.microsoft.com/en-us/sql/relational-databases/stored-procedures/stored-procedures-database-engine?view=sql-server-ver15#types-of-stored-procedures</vt:lpstr>
      <vt:lpstr>Stored Procedure –  Create, Execute, Delete https://www.sqlservertutorial.net/sql-server-stored-procedures/basic-sql-server-stored-procedures/ https://docs.microsoft.com/en-us/sql/relational-databases/stored-procedures/create-a-stored-procedure?view=sql-server-ver15</vt:lpstr>
      <vt:lpstr>SQL – Scalar Variables</vt:lpstr>
      <vt:lpstr>Declaring Scalar Variables https://docs.microsoft.com/en-us/sql/relational-databases/stored-procedures/specify-parameters?view=sql-server-ver15#passing-values-into-parameters</vt:lpstr>
      <vt:lpstr>Stored Procedure with Parameters https://docs.microsoft.com/en-us/sql/relational-databases/stored-procedures/specify-parameters?view=sql-server-ver15</vt:lpstr>
      <vt:lpstr>Table-Valued Parameter https://docs.microsoft.com/en-us/sql/relational-databases/tables/use-table-valued-parameters-database-engine?view=sql-server-ver15</vt:lpstr>
      <vt:lpstr>Stored Procedure – OUT Parameter https://docs.microsoft.com/en-us/sql/relational-databases/stored-procedures/specify-parameters?view=sql-server-ver15#specifying-parameter-direction</vt:lpstr>
      <vt:lpstr>Procedure with Try/Catch</vt:lpstr>
      <vt:lpstr>SQL – Value-Typed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2020-03-15T00:14:26Z</dcterms:created>
  <dcterms:modified xsi:type="dcterms:W3CDTF">2021-12-16T18:08:11Z</dcterms:modified>
</cp:coreProperties>
</file>