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9.xml" ContentType="application/vnd.ms-office.drawingml.diagramDrawing+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7.xml" ContentType="application/vnd.ms-office.drawingml.diagramDrawing+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diagrams/drawing17.xml" ContentType="application/vnd.ms-office.drawingml.diagramDrawing+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7"/>
  </p:notesMasterIdLst>
  <p:sldIdLst>
    <p:sldId id="256" r:id="rId3"/>
    <p:sldId id="257" r:id="rId4"/>
    <p:sldId id="305" r:id="rId5"/>
    <p:sldId id="314" r:id="rId6"/>
    <p:sldId id="265" r:id="rId7"/>
    <p:sldId id="289" r:id="rId8"/>
    <p:sldId id="306" r:id="rId9"/>
    <p:sldId id="290" r:id="rId10"/>
    <p:sldId id="307" r:id="rId11"/>
    <p:sldId id="319" r:id="rId12"/>
    <p:sldId id="310" r:id="rId13"/>
    <p:sldId id="312"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213" autoAdjust="0"/>
    <p:restoredTop sz="94660"/>
  </p:normalViewPr>
  <p:slideViewPr>
    <p:cSldViewPr snapToGrid="0">
      <p:cViewPr varScale="1">
        <p:scale>
          <a:sx n="68" d="100"/>
          <a:sy n="68" d="100"/>
        </p:scale>
        <p:origin x="-77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7D6C-5323-4C32-901E-31CF1F6FEB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644D11-CBE6-4710-A126-4FDCCA639AF3}">
      <dgm:prSet/>
      <dgm:spPr/>
      <dgm:t>
        <a:bodyPr/>
        <a:lstStyle/>
        <a:p>
          <a:pPr rtl="0"/>
          <a:r>
            <a:rPr lang="en-US" dirty="0" smtClean="0">
              <a:solidFill>
                <a:schemeClr val="bg1"/>
              </a:solidFill>
            </a:rPr>
            <a:t>House Price Prediction </a:t>
          </a:r>
          <a:r>
            <a:rPr lang="en-US" dirty="0">
              <a:solidFill>
                <a:schemeClr val="bg1"/>
              </a:solidFill>
            </a:rPr>
            <a:t>using Machine Learning</a:t>
          </a:r>
        </a:p>
      </dgm:t>
    </dgm:pt>
    <dgm:pt modelId="{220657CB-61F5-4AA3-8225-B138F5A09DD0}" type="parTrans" cxnId="{26EEC46A-7539-4826-8FA1-242160B3504D}">
      <dgm:prSet/>
      <dgm:spPr/>
      <dgm:t>
        <a:bodyPr/>
        <a:lstStyle/>
        <a:p>
          <a:endParaRPr lang="en-US"/>
        </a:p>
      </dgm:t>
    </dgm:pt>
    <dgm:pt modelId="{92181937-9473-4C59-9C24-04DC5E69F84D}" type="sibTrans" cxnId="{26EEC46A-7539-4826-8FA1-242160B3504D}">
      <dgm:prSet/>
      <dgm:spPr/>
      <dgm:t>
        <a:bodyPr/>
        <a:lstStyle/>
        <a:p>
          <a:endParaRPr lang="en-US"/>
        </a:p>
      </dgm:t>
    </dgm:pt>
    <dgm:pt modelId="{600EAC97-63AD-4D5E-8E3E-0D2483DEC939}" type="pres">
      <dgm:prSet presAssocID="{4A2C7D6C-5323-4C32-901E-31CF1F6FEB4D}" presName="linear" presStyleCnt="0">
        <dgm:presLayoutVars>
          <dgm:animLvl val="lvl"/>
          <dgm:resizeHandles val="exact"/>
        </dgm:presLayoutVars>
      </dgm:prSet>
      <dgm:spPr/>
      <dgm:t>
        <a:bodyPr/>
        <a:lstStyle/>
        <a:p>
          <a:endParaRPr lang="en-US"/>
        </a:p>
      </dgm:t>
    </dgm:pt>
    <dgm:pt modelId="{118FA293-6288-4FD9-8A3B-260C6E7CE6F0}" type="pres">
      <dgm:prSet presAssocID="{27644D11-CBE6-4710-A126-4FDCCA639AF3}" presName="parentText" presStyleLbl="node1" presStyleIdx="0" presStyleCnt="1">
        <dgm:presLayoutVars>
          <dgm:chMax val="0"/>
          <dgm:bulletEnabled val="1"/>
        </dgm:presLayoutVars>
      </dgm:prSet>
      <dgm:spPr/>
      <dgm:t>
        <a:bodyPr/>
        <a:lstStyle/>
        <a:p>
          <a:endParaRPr lang="en-US"/>
        </a:p>
      </dgm:t>
    </dgm:pt>
  </dgm:ptLst>
  <dgm:cxnLst>
    <dgm:cxn modelId="{44842C2D-F69D-4411-A4D7-8B85CF7E9255}" type="presOf" srcId="{27644D11-CBE6-4710-A126-4FDCCA639AF3}" destId="{118FA293-6288-4FD9-8A3B-260C6E7CE6F0}" srcOrd="0" destOrd="0" presId="urn:microsoft.com/office/officeart/2005/8/layout/vList2"/>
    <dgm:cxn modelId="{46213F4A-8975-480E-A7A6-722FE00233FB}" type="presOf" srcId="{4A2C7D6C-5323-4C32-901E-31CF1F6FEB4D}" destId="{600EAC97-63AD-4D5E-8E3E-0D2483DEC939}" srcOrd="0" destOrd="0" presId="urn:microsoft.com/office/officeart/2005/8/layout/vList2"/>
    <dgm:cxn modelId="{26EEC46A-7539-4826-8FA1-242160B3504D}" srcId="{4A2C7D6C-5323-4C32-901E-31CF1F6FEB4D}" destId="{27644D11-CBE6-4710-A126-4FDCCA639AF3}" srcOrd="0" destOrd="0" parTransId="{220657CB-61F5-4AA3-8225-B138F5A09DD0}" sibTransId="{92181937-9473-4C59-9C24-04DC5E69F84D}"/>
    <dgm:cxn modelId="{5A5C0992-672C-4AA7-97D4-651340E354D0}" type="presParOf" srcId="{600EAC97-63AD-4D5E-8E3E-0D2483DEC939}" destId="{118FA293-6288-4FD9-8A3B-260C6E7CE6F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Results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ScaleY="69756" custLinFactNeighborX="6446" custLinFactNeighborY="-2802">
        <dgm:presLayoutVars>
          <dgm:chMax val="0"/>
          <dgm:bulletEnabled val="1"/>
        </dgm:presLayoutVars>
      </dgm:prSet>
      <dgm:spPr/>
      <dgm:t>
        <a:bodyPr/>
        <a:lstStyle/>
        <a:p>
          <a:endParaRPr lang="en-US"/>
        </a:p>
      </dgm:t>
    </dgm:pt>
  </dgm:ptLst>
  <dgm:cxnLst>
    <dgm:cxn modelId="{75904D5E-EA1B-4DEB-BDB9-96C72A094331}"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55F96D09-C3E7-47A1-BA72-CD63D6A959D7}" type="presOf" srcId="{FDA4A965-70DB-44C0-815A-93A7161A0A84}" destId="{842A0C3A-49EB-4736-804F-79FD50C66508}" srcOrd="0" destOrd="0" presId="urn:microsoft.com/office/officeart/2005/8/layout/vList2"/>
    <dgm:cxn modelId="{A446B3CB-8ECF-49ED-8D9C-344E6C13F026}"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Comparison with existing work</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ScaleY="69756" custLinFactNeighborX="7959" custLinFactNeighborY="-221">
        <dgm:presLayoutVars>
          <dgm:chMax val="0"/>
          <dgm:bulletEnabled val="1"/>
        </dgm:presLayoutVars>
      </dgm:prSet>
      <dgm:spPr/>
      <dgm:t>
        <a:bodyPr/>
        <a:lstStyle/>
        <a:p>
          <a:endParaRPr lang="en-US"/>
        </a:p>
      </dgm:t>
    </dgm:pt>
  </dgm:ptLst>
  <dgm:cxnLst>
    <dgm:cxn modelId="{93C279EC-D182-4D09-841A-A17A4C6CB2AB}"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CFF23949-5085-48AB-86F6-392C0B96FAEA}" type="presOf" srcId="{FDA4A965-70DB-44C0-815A-93A7161A0A84}" destId="{842A0C3A-49EB-4736-804F-79FD50C66508}" srcOrd="0" destOrd="0" presId="urn:microsoft.com/office/officeart/2005/8/layout/vList2"/>
    <dgm:cxn modelId="{4CCDE5E6-03D0-4670-A111-F4FBE857EFAC}"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IN" b="1" dirty="0"/>
            <a:t>C</a:t>
          </a:r>
          <a:r>
            <a:rPr lang="cs-CZ" b="1" dirty="0"/>
            <a:t>on</a:t>
          </a:r>
          <a:r>
            <a:rPr lang="en-US" b="1" dirty="0" err="1"/>
            <a:t>clusion</a:t>
          </a:r>
          <a:r>
            <a:rPr lang="en-US" b="1" dirty="0"/>
            <a:t> and Future Work</a:t>
          </a:r>
          <a:r>
            <a:rPr lang="cs-CZ" b="1" dirty="0"/>
            <a:t> </a:t>
          </a:r>
          <a:endParaRPr lang="en-US" dirty="0"/>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ScaleY="69756" custLinFactNeighborX="6446" custLinFactNeighborY="-2802">
        <dgm:presLayoutVars>
          <dgm:chMax val="0"/>
          <dgm:bulletEnabled val="1"/>
        </dgm:presLayoutVars>
      </dgm:prSet>
      <dgm:spPr/>
      <dgm:t>
        <a:bodyPr/>
        <a:lstStyle/>
        <a:p>
          <a:endParaRPr lang="en-US"/>
        </a:p>
      </dgm:t>
    </dgm:pt>
  </dgm:ptLst>
  <dgm:cxnLst>
    <dgm:cxn modelId="{24A6542B-7C82-4726-8440-4677EAE62F5A}" srcId="{1C485C8E-4243-4676-8E41-A2E3ACCE8D11}" destId="{FDA4A965-70DB-44C0-815A-93A7161A0A84}" srcOrd="0" destOrd="0" parTransId="{BAC1EC85-DB37-4139-A0F2-368514F5DBD3}" sibTransId="{B7152ED2-C744-482F-B39D-1D25826D4BBE}"/>
    <dgm:cxn modelId="{72EA3B62-69A5-47B7-A60F-9FA7DC10749C}" type="presOf" srcId="{FDA4A965-70DB-44C0-815A-93A7161A0A84}" destId="{842A0C3A-49EB-4736-804F-79FD50C66508}" srcOrd="0" destOrd="0" presId="urn:microsoft.com/office/officeart/2005/8/layout/vList2"/>
    <dgm:cxn modelId="{8DD388FA-C9CB-4989-AD6B-46B0B0569BC2}" type="presOf" srcId="{1C485C8E-4243-4676-8E41-A2E3ACCE8D11}" destId="{0B30CCAC-ED6D-46A6-9A1C-A42AFD75006F}" srcOrd="0" destOrd="0" presId="urn:microsoft.com/office/officeart/2005/8/layout/vList2"/>
    <dgm:cxn modelId="{72E6FA17-9914-4F2F-B9F8-5D0AE734F4C9}"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FF404F-1541-4F0A-B514-942611CCE4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D5C384-5F56-4D2B-B58F-8C472BADA680}">
      <dgm:prSet/>
      <dgm:spPr/>
      <dgm:t>
        <a:bodyPr/>
        <a:lstStyle/>
        <a:p>
          <a:pPr rtl="0"/>
          <a:r>
            <a:rPr lang="en-US" dirty="0"/>
            <a:t>Reference</a:t>
          </a:r>
        </a:p>
      </dgm:t>
    </dgm:pt>
    <dgm:pt modelId="{6A1C68D1-5BA0-43C0-9831-188F7BCB0B4F}" type="parTrans" cxnId="{7E994303-4B3B-47E0-A859-F0994D0F93DD}">
      <dgm:prSet/>
      <dgm:spPr/>
      <dgm:t>
        <a:bodyPr/>
        <a:lstStyle/>
        <a:p>
          <a:endParaRPr lang="en-US"/>
        </a:p>
      </dgm:t>
    </dgm:pt>
    <dgm:pt modelId="{0C284170-10A1-4D52-9EF3-01D2D272880D}" type="sibTrans" cxnId="{7E994303-4B3B-47E0-A859-F0994D0F93DD}">
      <dgm:prSet/>
      <dgm:spPr/>
      <dgm:t>
        <a:bodyPr/>
        <a:lstStyle/>
        <a:p>
          <a:endParaRPr lang="en-US"/>
        </a:p>
      </dgm:t>
    </dgm:pt>
    <dgm:pt modelId="{26BF0150-9B55-4B2E-9DF5-A4D3A504DC43}" type="pres">
      <dgm:prSet presAssocID="{63FF404F-1541-4F0A-B514-942611CCE469}" presName="linear" presStyleCnt="0">
        <dgm:presLayoutVars>
          <dgm:animLvl val="lvl"/>
          <dgm:resizeHandles val="exact"/>
        </dgm:presLayoutVars>
      </dgm:prSet>
      <dgm:spPr/>
      <dgm:t>
        <a:bodyPr/>
        <a:lstStyle/>
        <a:p>
          <a:endParaRPr lang="en-US"/>
        </a:p>
      </dgm:t>
    </dgm:pt>
    <dgm:pt modelId="{748BFEF1-A45E-4743-A39E-15D0B47C607D}" type="pres">
      <dgm:prSet presAssocID="{93D5C384-5F56-4D2B-B58F-8C472BADA680}" presName="parentText" presStyleLbl="node1" presStyleIdx="0" presStyleCnt="1">
        <dgm:presLayoutVars>
          <dgm:chMax val="0"/>
          <dgm:bulletEnabled val="1"/>
        </dgm:presLayoutVars>
      </dgm:prSet>
      <dgm:spPr/>
      <dgm:t>
        <a:bodyPr/>
        <a:lstStyle/>
        <a:p>
          <a:endParaRPr lang="en-US"/>
        </a:p>
      </dgm:t>
    </dgm:pt>
  </dgm:ptLst>
  <dgm:cxnLst>
    <dgm:cxn modelId="{B1076396-F566-4C87-90A3-AA85C644D041}" type="presOf" srcId="{63FF404F-1541-4F0A-B514-942611CCE469}" destId="{26BF0150-9B55-4B2E-9DF5-A4D3A504DC43}" srcOrd="0" destOrd="0" presId="urn:microsoft.com/office/officeart/2005/8/layout/vList2"/>
    <dgm:cxn modelId="{7E994303-4B3B-47E0-A859-F0994D0F93DD}" srcId="{63FF404F-1541-4F0A-B514-942611CCE469}" destId="{93D5C384-5F56-4D2B-B58F-8C472BADA680}" srcOrd="0" destOrd="0" parTransId="{6A1C68D1-5BA0-43C0-9831-188F7BCB0B4F}" sibTransId="{0C284170-10A1-4D52-9EF3-01D2D272880D}"/>
    <dgm:cxn modelId="{934E60CF-1397-4E36-BA78-17BAF78FAF7D}" type="presOf" srcId="{93D5C384-5F56-4D2B-B58F-8C472BADA680}" destId="{748BFEF1-A45E-4743-A39E-15D0B47C607D}" srcOrd="0" destOrd="0" presId="urn:microsoft.com/office/officeart/2005/8/layout/vList2"/>
    <dgm:cxn modelId="{9CADEEB0-8503-4E57-A22A-8E78EC117FCF}" type="presParOf" srcId="{26BF0150-9B55-4B2E-9DF5-A4D3A504DC43}" destId="{748BFEF1-A45E-4743-A39E-15D0B47C607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pPr rtl="0"/>
          <a:r>
            <a:rPr lang="en-US" dirty="0"/>
            <a:t>Introduction</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t>
        <a:bodyPr/>
        <a:lstStyle/>
        <a:p>
          <a:endParaRPr lang="en-US"/>
        </a:p>
      </dgm:t>
    </dgm:pt>
    <dgm:pt modelId="{25D0D86D-2AB7-4F6C-8E40-B5869A1B261E}" type="pres">
      <dgm:prSet presAssocID="{2822AEDF-B1EA-4B03-A180-07F6C9137C06}" presName="parentText" presStyleLbl="node1" presStyleIdx="0" presStyleCnt="1">
        <dgm:presLayoutVars>
          <dgm:chMax val="0"/>
          <dgm:bulletEnabled val="1"/>
        </dgm:presLayoutVars>
      </dgm:prSet>
      <dgm:spPr/>
      <dgm:t>
        <a:bodyPr/>
        <a:lstStyle/>
        <a:p>
          <a:endParaRPr lang="en-US"/>
        </a:p>
      </dgm:t>
    </dgm:pt>
  </dgm:ptLst>
  <dgm:cxnLst>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AC46067D-666A-4E36-8872-53AAC37DC277}" type="presOf" srcId="{EE138B5D-1D4C-4A7E-8333-022B2224B420}" destId="{0B38489A-3A27-4553-940E-712822A598AA}"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F076F-E7FC-4979-9997-16187E61C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D13911-57EA-4B5B-8261-2A21101B5B18}">
      <dgm:prSet/>
      <dgm:spPr/>
      <dgm:t>
        <a:bodyPr/>
        <a:lstStyle/>
        <a:p>
          <a:pPr rtl="0"/>
          <a:r>
            <a:rPr lang="en-US" dirty="0"/>
            <a:t>Literature Survey</a:t>
          </a:r>
        </a:p>
      </dgm:t>
    </dgm:pt>
    <dgm:pt modelId="{1DD2DEB2-D863-46FB-A3DA-3B9B3B96F922}" type="parTrans" cxnId="{B5DE6418-346A-4AD2-872E-EC54497863F5}">
      <dgm:prSet/>
      <dgm:spPr/>
      <dgm:t>
        <a:bodyPr/>
        <a:lstStyle/>
        <a:p>
          <a:endParaRPr lang="en-US"/>
        </a:p>
      </dgm:t>
    </dgm:pt>
    <dgm:pt modelId="{6C2B0414-D41E-454E-BD88-3FE3C61A1FF9}" type="sibTrans" cxnId="{B5DE6418-346A-4AD2-872E-EC54497863F5}">
      <dgm:prSet/>
      <dgm:spPr/>
      <dgm:t>
        <a:bodyPr/>
        <a:lstStyle/>
        <a:p>
          <a:endParaRPr lang="en-US"/>
        </a:p>
      </dgm:t>
    </dgm:pt>
    <dgm:pt modelId="{930911C4-D6EA-4EE8-9EDA-A778062602A9}" type="pres">
      <dgm:prSet presAssocID="{1ACF076F-E7FC-4979-9997-16187E61C344}" presName="linear" presStyleCnt="0">
        <dgm:presLayoutVars>
          <dgm:animLvl val="lvl"/>
          <dgm:resizeHandles val="exact"/>
        </dgm:presLayoutVars>
      </dgm:prSet>
      <dgm:spPr/>
      <dgm:t>
        <a:bodyPr/>
        <a:lstStyle/>
        <a:p>
          <a:endParaRPr lang="en-US"/>
        </a:p>
      </dgm:t>
    </dgm:pt>
    <dgm:pt modelId="{73A5C654-7167-44C6-9240-DFD45D440EBB}" type="pres">
      <dgm:prSet presAssocID="{F8D13911-57EA-4B5B-8261-2A21101B5B18}" presName="parentText" presStyleLbl="node1" presStyleIdx="0" presStyleCnt="1" custScaleY="65774">
        <dgm:presLayoutVars>
          <dgm:chMax val="0"/>
          <dgm:bulletEnabled val="1"/>
        </dgm:presLayoutVars>
      </dgm:prSet>
      <dgm:spPr/>
      <dgm:t>
        <a:bodyPr/>
        <a:lstStyle/>
        <a:p>
          <a:endParaRPr lang="en-US"/>
        </a:p>
      </dgm:t>
    </dgm:pt>
  </dgm:ptLst>
  <dgm:cxnLst>
    <dgm:cxn modelId="{BAF55578-BC8F-4F63-B5E7-C51DDE464BDF}" type="presOf" srcId="{1ACF076F-E7FC-4979-9997-16187E61C344}" destId="{930911C4-D6EA-4EE8-9EDA-A778062602A9}" srcOrd="0" destOrd="0" presId="urn:microsoft.com/office/officeart/2005/8/layout/vList2"/>
    <dgm:cxn modelId="{93E75A39-E406-451A-8225-4707FF255DF6}" type="presOf" srcId="{F8D13911-57EA-4B5B-8261-2A21101B5B18}" destId="{73A5C654-7167-44C6-9240-DFD45D440EBB}" srcOrd="0" destOrd="0" presId="urn:microsoft.com/office/officeart/2005/8/layout/vList2"/>
    <dgm:cxn modelId="{B5DE6418-346A-4AD2-872E-EC54497863F5}" srcId="{1ACF076F-E7FC-4979-9997-16187E61C344}" destId="{F8D13911-57EA-4B5B-8261-2A21101B5B18}" srcOrd="0" destOrd="0" parTransId="{1DD2DEB2-D863-46FB-A3DA-3B9B3B96F922}" sibTransId="{6C2B0414-D41E-454E-BD88-3FE3C61A1FF9}"/>
    <dgm:cxn modelId="{0037BB4C-F37F-4B49-850C-77C952D6CF85}" type="presParOf" srcId="{930911C4-D6EA-4EE8-9EDA-A778062602A9}" destId="{73A5C654-7167-44C6-9240-DFD45D440EB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CF076F-E7FC-4979-9997-16187E61C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D13911-57EA-4B5B-8261-2A21101B5B18}">
      <dgm:prSet/>
      <dgm:spPr/>
      <dgm:t>
        <a:bodyPr/>
        <a:lstStyle/>
        <a:p>
          <a:pPr rtl="0"/>
          <a:r>
            <a:rPr lang="en-US" dirty="0"/>
            <a:t>Literature Survey</a:t>
          </a:r>
        </a:p>
      </dgm:t>
    </dgm:pt>
    <dgm:pt modelId="{1DD2DEB2-D863-46FB-A3DA-3B9B3B96F922}" type="parTrans" cxnId="{B5DE6418-346A-4AD2-872E-EC54497863F5}">
      <dgm:prSet/>
      <dgm:spPr/>
      <dgm:t>
        <a:bodyPr/>
        <a:lstStyle/>
        <a:p>
          <a:endParaRPr lang="en-US"/>
        </a:p>
      </dgm:t>
    </dgm:pt>
    <dgm:pt modelId="{6C2B0414-D41E-454E-BD88-3FE3C61A1FF9}" type="sibTrans" cxnId="{B5DE6418-346A-4AD2-872E-EC54497863F5}">
      <dgm:prSet/>
      <dgm:spPr/>
      <dgm:t>
        <a:bodyPr/>
        <a:lstStyle/>
        <a:p>
          <a:endParaRPr lang="en-US"/>
        </a:p>
      </dgm:t>
    </dgm:pt>
    <dgm:pt modelId="{930911C4-D6EA-4EE8-9EDA-A778062602A9}" type="pres">
      <dgm:prSet presAssocID="{1ACF076F-E7FC-4979-9997-16187E61C344}" presName="linear" presStyleCnt="0">
        <dgm:presLayoutVars>
          <dgm:animLvl val="lvl"/>
          <dgm:resizeHandles val="exact"/>
        </dgm:presLayoutVars>
      </dgm:prSet>
      <dgm:spPr/>
      <dgm:t>
        <a:bodyPr/>
        <a:lstStyle/>
        <a:p>
          <a:endParaRPr lang="en-US"/>
        </a:p>
      </dgm:t>
    </dgm:pt>
    <dgm:pt modelId="{73A5C654-7167-44C6-9240-DFD45D440EBB}" type="pres">
      <dgm:prSet presAssocID="{F8D13911-57EA-4B5B-8261-2A21101B5B18}" presName="parentText" presStyleLbl="node1" presStyleIdx="0" presStyleCnt="1" custScaleY="65774" custLinFactNeighborX="673" custLinFactNeighborY="3184">
        <dgm:presLayoutVars>
          <dgm:chMax val="0"/>
          <dgm:bulletEnabled val="1"/>
        </dgm:presLayoutVars>
      </dgm:prSet>
      <dgm:spPr/>
      <dgm:t>
        <a:bodyPr/>
        <a:lstStyle/>
        <a:p>
          <a:endParaRPr lang="en-US"/>
        </a:p>
      </dgm:t>
    </dgm:pt>
  </dgm:ptLst>
  <dgm:cxnLst>
    <dgm:cxn modelId="{9CD34C62-6437-4417-B7DD-2B50DACC15FA}" type="presOf" srcId="{1ACF076F-E7FC-4979-9997-16187E61C344}" destId="{930911C4-D6EA-4EE8-9EDA-A778062602A9}" srcOrd="0" destOrd="0" presId="urn:microsoft.com/office/officeart/2005/8/layout/vList2"/>
    <dgm:cxn modelId="{B5DE6418-346A-4AD2-872E-EC54497863F5}" srcId="{1ACF076F-E7FC-4979-9997-16187E61C344}" destId="{F8D13911-57EA-4B5B-8261-2A21101B5B18}" srcOrd="0" destOrd="0" parTransId="{1DD2DEB2-D863-46FB-A3DA-3B9B3B96F922}" sibTransId="{6C2B0414-D41E-454E-BD88-3FE3C61A1FF9}"/>
    <dgm:cxn modelId="{E16B9BB3-9E32-4E6A-9B84-9C8499E4655F}" type="presOf" srcId="{F8D13911-57EA-4B5B-8261-2A21101B5B18}" destId="{73A5C654-7167-44C6-9240-DFD45D440EBB}" srcOrd="0" destOrd="0" presId="urn:microsoft.com/office/officeart/2005/8/layout/vList2"/>
    <dgm:cxn modelId="{E03558B4-CDB6-4225-8611-FEE43937EF8F}" type="presParOf" srcId="{930911C4-D6EA-4EE8-9EDA-A778062602A9}" destId="{73A5C654-7167-44C6-9240-DFD45D440EB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Objectives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dgm:presLayoutVars>
          <dgm:chMax val="0"/>
          <dgm:bulletEnabled val="1"/>
        </dgm:presLayoutVars>
      </dgm:prSet>
      <dgm:spPr/>
      <dgm:t>
        <a:bodyPr/>
        <a:lstStyle/>
        <a:p>
          <a:endParaRPr lang="en-US"/>
        </a:p>
      </dgm:t>
    </dgm:pt>
  </dgm:ptLst>
  <dgm:cxnLst>
    <dgm:cxn modelId="{B5C73E70-372D-45A2-A04A-A0190ABFECAA}" type="presOf" srcId="{FDA4A965-70DB-44C0-815A-93A7161A0A84}" destId="{842A0C3A-49EB-4736-804F-79FD50C66508}" srcOrd="0" destOrd="0" presId="urn:microsoft.com/office/officeart/2005/8/layout/vList2"/>
    <dgm:cxn modelId="{423BA267-6B6E-4B9B-9E45-7419569CCF2C}"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2F94A365-9666-4257-9843-7A84B669EA78}"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System Architecture</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LinFactNeighborX="4953" custLinFactNeighborY="-2878">
        <dgm:presLayoutVars>
          <dgm:chMax val="0"/>
          <dgm:bulletEnabled val="1"/>
        </dgm:presLayoutVars>
      </dgm:prSet>
      <dgm:spPr/>
      <dgm:t>
        <a:bodyPr/>
        <a:lstStyle/>
        <a:p>
          <a:endParaRPr lang="en-US"/>
        </a:p>
      </dgm:t>
    </dgm:pt>
  </dgm:ptLst>
  <dgm:cxnLst>
    <dgm:cxn modelId="{C23C34BC-18C4-4BF6-99BA-C6701B6FC3BA}"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01769AA8-8F25-4832-93A3-E3ACE37FDE09}" type="presOf" srcId="{FDA4A965-70DB-44C0-815A-93A7161A0A84}" destId="{842A0C3A-49EB-4736-804F-79FD50C66508}" srcOrd="0" destOrd="0" presId="urn:microsoft.com/office/officeart/2005/8/layout/vList2"/>
    <dgm:cxn modelId="{42BBE851-8AED-4547-A222-372554F6DE3D}"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Methodology</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dgm:presLayoutVars>
          <dgm:chMax val="0"/>
          <dgm:bulletEnabled val="1"/>
        </dgm:presLayoutVars>
      </dgm:prSet>
      <dgm:spPr/>
      <dgm:t>
        <a:bodyPr/>
        <a:lstStyle/>
        <a:p>
          <a:endParaRPr lang="en-US"/>
        </a:p>
      </dgm:t>
    </dgm:pt>
  </dgm:ptLst>
  <dgm:cxnLst>
    <dgm:cxn modelId="{01AE9287-AF4F-4921-B005-982D5C545F2F}" type="presOf" srcId="{FDA4A965-70DB-44C0-815A-93A7161A0A84}" destId="{842A0C3A-49EB-4736-804F-79FD50C66508}"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C36A04EA-BA5D-48D7-A349-0E6EBC32E7D1}" type="presOf" srcId="{1C485C8E-4243-4676-8E41-A2E3ACCE8D11}" destId="{0B30CCAC-ED6D-46A6-9A1C-A42AFD75006F}" srcOrd="0" destOrd="0" presId="urn:microsoft.com/office/officeart/2005/8/layout/vList2"/>
    <dgm:cxn modelId="{58E1309D-876A-4BE3-92E8-639995CB447F}"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Implementation</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ScaleY="69756" custLinFactNeighborX="-1449" custLinFactNeighborY="-8299">
        <dgm:presLayoutVars>
          <dgm:chMax val="0"/>
          <dgm:bulletEnabled val="1"/>
        </dgm:presLayoutVars>
      </dgm:prSet>
      <dgm:spPr/>
      <dgm:t>
        <a:bodyPr/>
        <a:lstStyle/>
        <a:p>
          <a:endParaRPr lang="en-US"/>
        </a:p>
      </dgm:t>
    </dgm:pt>
  </dgm:ptLst>
  <dgm:cxnLst>
    <dgm:cxn modelId="{EF2F84BF-2966-4CA2-8ACB-CDC12A2EA6DA}" type="presOf" srcId="{1C485C8E-4243-4676-8E41-A2E3ACCE8D11}" destId="{0B30CCAC-ED6D-46A6-9A1C-A42AFD75006F}" srcOrd="0" destOrd="0" presId="urn:microsoft.com/office/officeart/2005/8/layout/vList2"/>
    <dgm:cxn modelId="{5CAB8160-4435-45C0-9878-987B56033578}" type="presOf" srcId="{FDA4A965-70DB-44C0-815A-93A7161A0A84}" destId="{842A0C3A-49EB-4736-804F-79FD50C66508}"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EC6152BB-0808-4164-A021-A184245330AF}"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Results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t>
        <a:bodyPr/>
        <a:lstStyle/>
        <a:p>
          <a:endParaRPr lang="en-US"/>
        </a:p>
      </dgm:t>
    </dgm:pt>
    <dgm:pt modelId="{842A0C3A-49EB-4736-804F-79FD50C66508}" type="pres">
      <dgm:prSet presAssocID="{FDA4A965-70DB-44C0-815A-93A7161A0A84}" presName="parentText" presStyleLbl="node1" presStyleIdx="0" presStyleCnt="1" custScaleY="69756" custLinFactNeighborX="-6446" custLinFactNeighborY="-9274">
        <dgm:presLayoutVars>
          <dgm:chMax val="0"/>
          <dgm:bulletEnabled val="1"/>
        </dgm:presLayoutVars>
      </dgm:prSet>
      <dgm:spPr/>
      <dgm:t>
        <a:bodyPr/>
        <a:lstStyle/>
        <a:p>
          <a:endParaRPr lang="en-US"/>
        </a:p>
      </dgm:t>
    </dgm:pt>
  </dgm:ptLst>
  <dgm:cxnLst>
    <dgm:cxn modelId="{ECF2386C-AED8-439C-9E39-AD5490E82A22}"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39FD70FF-69FD-4B08-80D0-B3F2FDD46609}" type="presOf" srcId="{FDA4A965-70DB-44C0-815A-93A7161A0A84}" destId="{842A0C3A-49EB-4736-804F-79FD50C66508}" srcOrd="0" destOrd="0" presId="urn:microsoft.com/office/officeart/2005/8/layout/vList2"/>
    <dgm:cxn modelId="{439EA778-DB46-4BB6-9668-B7A5E196C838}"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A293-6288-4FD9-8A3B-260C6E7CE6F0}">
      <dsp:nvSpPr>
        <dsp:cNvPr id="0" name=""/>
        <dsp:cNvSpPr/>
      </dsp:nvSpPr>
      <dsp:spPr>
        <a:xfrm>
          <a:off x="0" y="239080"/>
          <a:ext cx="9144000" cy="1909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kern="1200" dirty="0">
              <a:solidFill>
                <a:schemeClr val="bg1"/>
              </a:solidFill>
            </a:rPr>
            <a:t>Autism Spectrum Disorder Prediction using Machine Learning</a:t>
          </a:r>
        </a:p>
      </dsp:txBody>
      <dsp:txXfrm>
        <a:off x="93211" y="332291"/>
        <a:ext cx="8957578" cy="17230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Results</a:t>
          </a:r>
        </a:p>
      </dsp:txBody>
      <dsp:txXfrm>
        <a:off x="52271" y="52271"/>
        <a:ext cx="10411058" cy="9662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1162107"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Results</a:t>
          </a:r>
        </a:p>
      </dsp:txBody>
      <dsp:txXfrm>
        <a:off x="52271" y="136649"/>
        <a:ext cx="11057565" cy="9662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123997"/>
          <a:ext cx="11379462"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Comparison with existing work</a:t>
          </a:r>
        </a:p>
      </dsp:txBody>
      <dsp:txXfrm>
        <a:off x="52271" y="176268"/>
        <a:ext cx="11274920" cy="966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1379462"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C</a:t>
          </a:r>
          <a:r>
            <a:rPr lang="cs-CZ" sz="4400" b="1" kern="1200" dirty="0"/>
            <a:t>on</a:t>
          </a:r>
          <a:r>
            <a:rPr lang="en-US" sz="4400" b="1" kern="1200" dirty="0" err="1"/>
            <a:t>clusion</a:t>
          </a:r>
          <a:r>
            <a:rPr lang="en-US" sz="4400" b="1" kern="1200" dirty="0"/>
            <a:t> and Future Work</a:t>
          </a:r>
          <a:r>
            <a:rPr lang="cs-CZ" sz="4400" b="1" kern="1200" dirty="0"/>
            <a:t> </a:t>
          </a:r>
          <a:endParaRPr lang="en-US" sz="4400" kern="1200" dirty="0"/>
        </a:p>
      </dsp:txBody>
      <dsp:txXfrm>
        <a:off x="52271" y="136649"/>
        <a:ext cx="11274920" cy="9662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BFEF1-A45E-4743-A39E-15D0B47C607D}">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Reference</a:t>
          </a:r>
        </a:p>
      </dsp:txBody>
      <dsp:txXfrm>
        <a:off x="64397" y="67590"/>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8341"/>
          <a:ext cx="10847117"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US" sz="4300" kern="1200" dirty="0"/>
            <a:t>Introduction</a:t>
          </a:r>
        </a:p>
      </dsp:txBody>
      <dsp:txXfrm>
        <a:off x="50347" y="58688"/>
        <a:ext cx="10746423"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C654-7167-44C6-9240-DFD45D440EBB}">
      <dsp:nvSpPr>
        <dsp:cNvPr id="0" name=""/>
        <dsp:cNvSpPr/>
      </dsp:nvSpPr>
      <dsp:spPr>
        <a:xfrm>
          <a:off x="0" y="48878"/>
          <a:ext cx="10586851" cy="1009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Literature Survey</a:t>
          </a:r>
        </a:p>
      </dsp:txBody>
      <dsp:txXfrm>
        <a:off x="49287" y="98165"/>
        <a:ext cx="10488277" cy="91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C654-7167-44C6-9240-DFD45D440EBB}">
      <dsp:nvSpPr>
        <dsp:cNvPr id="0" name=""/>
        <dsp:cNvSpPr/>
      </dsp:nvSpPr>
      <dsp:spPr>
        <a:xfrm>
          <a:off x="0" y="97754"/>
          <a:ext cx="10586851" cy="1009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Literature Survey</a:t>
          </a:r>
        </a:p>
      </dsp:txBody>
      <dsp:txXfrm>
        <a:off x="49287" y="147041"/>
        <a:ext cx="10488277" cy="91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3193"/>
          <a:ext cx="10701578"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Objectives</a:t>
          </a:r>
        </a:p>
      </dsp:txBody>
      <dsp:txXfrm>
        <a:off x="64397" y="67590"/>
        <a:ext cx="10572784" cy="1190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1092542"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System Architecture</a:t>
          </a:r>
        </a:p>
      </dsp:txBody>
      <dsp:txXfrm>
        <a:off x="64397" y="64397"/>
        <a:ext cx="10963748" cy="11903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3193"/>
          <a:ext cx="10701578"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Methodology</a:t>
          </a:r>
        </a:p>
      </dsp:txBody>
      <dsp:txXfrm>
        <a:off x="64397" y="67590"/>
        <a:ext cx="10572784" cy="11903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Implementation</a:t>
          </a:r>
        </a:p>
      </dsp:txBody>
      <dsp:txXfrm>
        <a:off x="52271" y="52271"/>
        <a:ext cx="10411058" cy="966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66428-3F11-8145-AFBF-03784053BCCC}" type="datetimeFigureOut">
              <a:rPr lang="en-US" smtClean="0"/>
              <a:pPr/>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5DE83-9CA4-DF49-A0A6-FB465903B54D}" type="slidenum">
              <a:rPr lang="en-US" smtClean="0"/>
              <a:pPr/>
              <a:t>‹#›</a:t>
            </a:fld>
            <a:endParaRPr lang="en-US"/>
          </a:p>
        </p:txBody>
      </p:sp>
    </p:spTree>
    <p:extLst>
      <p:ext uri="{BB962C8B-B14F-4D97-AF65-F5344CB8AC3E}">
        <p14:creationId xmlns:p14="http://schemas.microsoft.com/office/powerpoint/2010/main" xmlns="" val="124276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2"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D6CE26-82CC-44F8-8B4A-A3421868A41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14956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213936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1866054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12243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5" y="502830"/>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grpSp>
      <p:sp>
        <p:nvSpPr>
          <p:cNvPr id="7" name="Text Placeholder 9"/>
          <p:cNvSpPr>
            <a:spLocks noGrp="1"/>
          </p:cNvSpPr>
          <p:nvPr>
            <p:ph type="body" sz="quarter" idx="10" hasCustomPrompt="1"/>
          </p:nvPr>
        </p:nvSpPr>
        <p:spPr>
          <a:xfrm>
            <a:off x="3772131" y="5106393"/>
            <a:ext cx="4608512" cy="768084"/>
          </a:xfrm>
          <a:prstGeom prst="rect">
            <a:avLst/>
          </a:prstGeom>
        </p:spPr>
        <p:txBody>
          <a:bodyPr lIns="121917" tIns="60958" rIns="121917" bIns="60958"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3771933" y="5925281"/>
            <a:ext cx="4608512"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26569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52358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11499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2" name="Block Arc 1"/>
          <p:cNvSpPr/>
          <p:nvPr userDrawn="1"/>
        </p:nvSpPr>
        <p:spPr>
          <a:xfrm>
            <a:off x="911426"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dirty="0">
              <a:solidFill>
                <a:prstClr val="black"/>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7" name="Text Placeholder 9">
            <a:extLst>
              <a:ext uri="{FF2B5EF4-FFF2-40B4-BE49-F238E27FC236}">
                <a16:creationId xmlns:a16="http://schemas.microsoft.com/office/drawing/2014/main" xmlns="" id="{EDBECCA6-8618-46C3-A8D4-3B6399CCEF88}"/>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xmlns="" id="{1D40A599-6D66-4DC9-82BB-52C171B56BB6}"/>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77084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endParaRPr>
            </a:p>
          </p:txBody>
        </p:sp>
      </p:grpSp>
    </p:spTree>
    <p:extLst>
      <p:ext uri="{BB962C8B-B14F-4D97-AF65-F5344CB8AC3E}">
        <p14:creationId xmlns:p14="http://schemas.microsoft.com/office/powerpoint/2010/main" xmlns="" val="34696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695733" y="1873019"/>
            <a:ext cx="8496267" cy="4032448"/>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A6C3AF05-0B8F-485E-983F-1B40340199EC}"/>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xmlns="" id="{D183D1CC-DF98-45E3-B7CE-601603E40D08}"/>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207918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4079776" cy="292800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8111999" y="3930000"/>
            <a:ext cx="4080001" cy="292800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Tree>
    <p:extLst>
      <p:ext uri="{BB962C8B-B14F-4D97-AF65-F5344CB8AC3E}">
        <p14:creationId xmlns:p14="http://schemas.microsoft.com/office/powerpoint/2010/main" xmlns="" val="148652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2257939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704523" y="0"/>
            <a:ext cx="2831637" cy="4293096"/>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9360365" y="2564904"/>
            <a:ext cx="2831637" cy="4293096"/>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Tree>
    <p:extLst>
      <p:ext uri="{BB962C8B-B14F-4D97-AF65-F5344CB8AC3E}">
        <p14:creationId xmlns:p14="http://schemas.microsoft.com/office/powerpoint/2010/main" xmlns="" val="373890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957147" y="1700809"/>
            <a:ext cx="3264727"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4452723" y="1700809"/>
            <a:ext cx="3264364"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7947939" y="1700809"/>
            <a:ext cx="3264364"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xmlns="" id="{DDA4CE02-F7F3-4BCD-B8DB-4DFD03965EC0}"/>
              </a:ext>
            </a:extLst>
          </p:cNvPr>
          <p:cNvSpPr>
            <a:spLocks noGrp="1"/>
          </p:cNvSpPr>
          <p:nvPr>
            <p:ph type="body" sz="quarter" idx="13"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xmlns="" id="{39A54B34-6F96-4E3E-B72E-E680E3CE2717}"/>
              </a:ext>
            </a:extLst>
          </p:cNvPr>
          <p:cNvSpPr>
            <a:spLocks noGrp="1"/>
          </p:cNvSpPr>
          <p:nvPr>
            <p:ph type="body" sz="quarter" idx="14"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018437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976384" y="1700813"/>
            <a:ext cx="3898337" cy="335815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6296864" y="1700813"/>
            <a:ext cx="3898337" cy="335815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Picture Placeholder 2"/>
          <p:cNvSpPr>
            <a:spLocks noGrp="1"/>
          </p:cNvSpPr>
          <p:nvPr>
            <p:ph type="pic" idx="1" hasCustomPrompt="1"/>
          </p:nvPr>
        </p:nvSpPr>
        <p:spPr>
          <a:xfrm>
            <a:off x="2110209" y="1832542"/>
            <a:ext cx="3600001" cy="2113111"/>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427952" y="1832542"/>
            <a:ext cx="3648000" cy="2113111"/>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2F3CBFE9-6225-4EAB-9415-3558F6BE9A6F}"/>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9E9189EF-3C10-45A2-8749-4187192ACEC2}"/>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722662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3796150" y="1572993"/>
            <a:ext cx="4535419" cy="4535419"/>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defTabSz="1219170" latinLnBrk="1"/>
            <a:endParaRPr lang="ko-KR" altLang="en-US" sz="2400">
              <a:solidFill>
                <a:prstClr val="black"/>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646969" y="1438674"/>
            <a:ext cx="4497771" cy="544671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Picture Placeholder 2"/>
          <p:cNvSpPr>
            <a:spLocks noGrp="1"/>
          </p:cNvSpPr>
          <p:nvPr>
            <p:ph type="pic" idx="1" hasCustomPrompt="1"/>
          </p:nvPr>
        </p:nvSpPr>
        <p:spPr>
          <a:xfrm>
            <a:off x="4755107" y="1622871"/>
            <a:ext cx="2593953" cy="400686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9B4F25E9-AA8C-4BD3-BF1F-56D20DF8DD5E}"/>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xmlns="" id="{840BDE80-4E1C-47DE-8168-381888FDC3F5}"/>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1729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D6CE26-82CC-44F8-8B4A-A3421868A41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19980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2"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D6CE26-82CC-44F8-8B4A-A3421868A41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127732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D6CE26-82CC-44F8-8B4A-A3421868A41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40520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D6CE26-82CC-44F8-8B4A-A3421868A41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10523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6CE26-82CC-44F8-8B4A-A3421868A41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407343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6CE26-82CC-44F8-8B4A-A3421868A41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2956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6CE26-82CC-44F8-8B4A-A3421868A41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346443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6CE26-82CC-44F8-8B4A-A3421868A419}" type="datetimeFigureOut">
              <a:rPr lang="en-US" smtClean="0"/>
              <a:pPr/>
              <a:t>5/12/2025</a:t>
            </a:fld>
            <a:endParaRPr lang="en-US"/>
          </a:p>
        </p:txBody>
      </p:sp>
      <p:sp>
        <p:nvSpPr>
          <p:cNvPr id="5" name="Footer Placeholder 4"/>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D3ABF-95BF-4D4C-AEC9-78E4AC4BF68B}" type="slidenum">
              <a:rPr lang="en-US" smtClean="0"/>
              <a:pPr/>
              <a:t>‹#›</a:t>
            </a:fld>
            <a:endParaRPr lang="en-US"/>
          </a:p>
        </p:txBody>
      </p:sp>
    </p:spTree>
    <p:extLst>
      <p:ext uri="{BB962C8B-B14F-4D97-AF65-F5344CB8AC3E}">
        <p14:creationId xmlns:p14="http://schemas.microsoft.com/office/powerpoint/2010/main" xmlns="" val="2706167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450837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1219170" rtl="0" eaLnBrk="1" latinLnBrk="1"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microsoft.com/office/2007/relationships/diagramDrawing" Target="../diagrams/drawing14.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microsoft.com/office/2007/relationships/diagramDrawing" Target="../diagrams/drawing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microsoft.com/office/2007/relationships/diagramDrawing" Target="../diagrams/drawing12.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733390074"/>
              </p:ext>
            </p:extLst>
          </p:nvPr>
        </p:nvGraphicFramePr>
        <p:xfrm>
          <a:off x="1524002"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164959" y="3329977"/>
            <a:ext cx="6602818" cy="461665"/>
          </a:xfrm>
          <a:prstGeom prst="rect">
            <a:avLst/>
          </a:prstGeom>
          <a:noFill/>
        </p:spPr>
        <p:txBody>
          <a:bodyPr wrap="square" rtlCol="0">
            <a:spAutoFit/>
          </a:bodyPr>
          <a:lstStyle/>
          <a:p>
            <a:r>
              <a:rPr lang="en-IN" sz="2400" b="1" dirty="0">
                <a:latin typeface="Gill Sans MT" panose="020B0502020104020203" pitchFamily="34" charset="0"/>
              </a:rPr>
              <a:t>		</a:t>
            </a:r>
            <a:r>
              <a:rPr lang="en-IN" sz="2000" b="1" dirty="0">
                <a:solidFill>
                  <a:srgbClr val="0070C0"/>
                </a:solidFill>
                <a:latin typeface="Gill Sans MT" panose="020B0502020104020203" pitchFamily="34" charset="0"/>
              </a:rPr>
              <a:t> by </a:t>
            </a:r>
            <a:r>
              <a:rPr lang="en-IN" sz="2000" b="1" dirty="0" err="1" smtClean="0">
                <a:solidFill>
                  <a:srgbClr val="0070C0"/>
                </a:solidFill>
                <a:latin typeface="Gill Sans MT" panose="020B0502020104020203" pitchFamily="34" charset="0"/>
              </a:rPr>
              <a:t>Logeshwaran</a:t>
            </a:r>
            <a:r>
              <a:rPr lang="en-IN" sz="2000" b="1" dirty="0" smtClean="0">
                <a:solidFill>
                  <a:srgbClr val="0070C0"/>
                </a:solidFill>
                <a:latin typeface="Gill Sans MT" panose="020B0502020104020203" pitchFamily="34" charset="0"/>
              </a:rPr>
              <a:t> T</a:t>
            </a:r>
            <a:endParaRPr lang="en-IN" sz="2000" b="1" dirty="0">
              <a:solidFill>
                <a:srgbClr val="0070C0"/>
              </a:solidFill>
              <a:latin typeface="Gill Sans MT" panose="020B0502020104020203" pitchFamily="34" charset="0"/>
            </a:endParaRPr>
          </a:p>
        </p:txBody>
      </p:sp>
      <p:sp>
        <p:nvSpPr>
          <p:cNvPr id="3" name="Rectangle 2"/>
          <p:cNvSpPr/>
          <p:nvPr/>
        </p:nvSpPr>
        <p:spPr>
          <a:xfrm>
            <a:off x="7186151" y="4818951"/>
            <a:ext cx="6096001" cy="707886"/>
          </a:xfrm>
          <a:prstGeom prst="rect">
            <a:avLst/>
          </a:prstGeom>
        </p:spPr>
        <p:txBody>
          <a:bodyPr>
            <a:spAutoFit/>
          </a:bodyPr>
          <a:lstStyle/>
          <a:p>
            <a:r>
              <a:rPr lang="en-IN" sz="2000" b="1" dirty="0">
                <a:solidFill>
                  <a:srgbClr val="0070C0"/>
                </a:solidFill>
                <a:latin typeface="Gill Sans MT" panose="020B0502020104020203" pitchFamily="34" charset="0"/>
              </a:rPr>
              <a:t>Guide</a:t>
            </a:r>
          </a:p>
          <a:p>
            <a:r>
              <a:rPr lang="en-IN" sz="2000" b="1" dirty="0">
                <a:solidFill>
                  <a:srgbClr val="0070C0"/>
                </a:solidFill>
                <a:latin typeface="Gill Sans MT" panose="020B0502020104020203" pitchFamily="34" charset="0"/>
              </a:rPr>
              <a:t>Dr. V. Auxilia Osvin Nancy, </a:t>
            </a:r>
            <a:r>
              <a:rPr lang="en-IN" sz="2000" b="1" dirty="0" err="1">
                <a:solidFill>
                  <a:srgbClr val="0070C0"/>
                </a:solidFill>
                <a:latin typeface="Gill Sans MT" panose="020B0502020104020203" pitchFamily="34" charset="0"/>
              </a:rPr>
              <a:t>M.Tech</a:t>
            </a:r>
            <a:r>
              <a:rPr lang="en-IN" sz="2000" b="1" dirty="0">
                <a:solidFill>
                  <a:srgbClr val="0070C0"/>
                </a:solidFill>
                <a:latin typeface="Gill Sans MT" panose="020B0502020104020203" pitchFamily="34" charset="0"/>
              </a:rPr>
              <a:t>, Ph.D.</a:t>
            </a:r>
          </a:p>
        </p:txBody>
      </p:sp>
    </p:spTree>
    <p:extLst>
      <p:ext uri="{BB962C8B-B14F-4D97-AF65-F5344CB8AC3E}">
        <p14:creationId xmlns:p14="http://schemas.microsoft.com/office/powerpoint/2010/main" xmlns="" val="199060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206428393"/>
              </p:ext>
            </p:extLst>
          </p:nvPr>
        </p:nvGraphicFramePr>
        <p:xfrm>
          <a:off x="514946" y="330355"/>
          <a:ext cx="11162107"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7" name="TextBox 6">
            <a:extLst>
              <a:ext uri="{FF2B5EF4-FFF2-40B4-BE49-F238E27FC236}">
                <a16:creationId xmlns:a16="http://schemas.microsoft.com/office/drawing/2014/main" xmlns="" id="{A3691257-0ABF-760A-412C-D7597892084F}"/>
              </a:ext>
            </a:extLst>
          </p:cNvPr>
          <p:cNvSpPr txBox="1"/>
          <p:nvPr/>
        </p:nvSpPr>
        <p:spPr>
          <a:xfrm>
            <a:off x="1541929" y="1655918"/>
            <a:ext cx="2299219"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Prediction Result</a:t>
            </a:r>
          </a:p>
        </p:txBody>
      </p:sp>
      <p:pic>
        <p:nvPicPr>
          <p:cNvPr id="2055" name="Picture 7" descr="C:\Users\user\Desktop\ml_project\op.png"/>
          <p:cNvPicPr>
            <a:picLocks noGrp="1" noChangeAspect="1" noChangeArrowheads="1"/>
          </p:cNvPicPr>
          <p:nvPr>
            <p:ph idx="1"/>
          </p:nvPr>
        </p:nvPicPr>
        <p:blipFill>
          <a:blip r:embed="rId6"/>
          <a:srcRect/>
          <a:stretch>
            <a:fillRect/>
          </a:stretch>
        </p:blipFill>
        <p:spPr bwMode="auto">
          <a:xfrm>
            <a:off x="3848204" y="2142866"/>
            <a:ext cx="4644881" cy="4351338"/>
          </a:xfrm>
          <a:prstGeom prst="rect">
            <a:avLst/>
          </a:prstGeom>
          <a:noFill/>
        </p:spPr>
      </p:pic>
    </p:spTree>
    <p:extLst>
      <p:ext uri="{BB962C8B-B14F-4D97-AF65-F5344CB8AC3E}">
        <p14:creationId xmlns:p14="http://schemas.microsoft.com/office/powerpoint/2010/main" xmlns="" val="9476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64505055"/>
              </p:ext>
            </p:extLst>
          </p:nvPr>
        </p:nvGraphicFramePr>
        <p:xfrm>
          <a:off x="406269" y="228045"/>
          <a:ext cx="11379462"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54379" y="1415822"/>
            <a:ext cx="11805300" cy="573191"/>
          </a:xfrm>
        </p:spPr>
        <p:txBody>
          <a:bodyPr>
            <a:noAutofit/>
          </a:bodyPr>
          <a:lstStyle/>
          <a:p>
            <a:pPr marL="0" indent="0">
              <a:buNone/>
            </a:pPr>
            <a:r>
              <a:rPr lang="en-IN">
                <a:latin typeface="Gill Sans MT" panose="020B0502020104020203" pitchFamily="34" charset="0"/>
              </a:rPr>
              <a:t/>
            </a:r>
            <a:br>
              <a:rPr lang="en-IN">
                <a:latin typeface="Gill Sans MT" panose="020B0502020104020203" pitchFamily="34" charset="0"/>
              </a:rPr>
            </a:br>
            <a:endParaRPr lang="en-US" dirty="0">
              <a:latin typeface="Gill Sans MT" panose="020B0502020104020203" pitchFamily="34" charset="0"/>
            </a:endParaRPr>
          </a:p>
        </p:txBody>
      </p:sp>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graphicFrame>
        <p:nvGraphicFramePr>
          <p:cNvPr id="7" name="Table 6"/>
          <p:cNvGraphicFramePr>
            <a:graphicFrameLocks noGrp="1"/>
          </p:cNvGraphicFramePr>
          <p:nvPr/>
        </p:nvGraphicFramePr>
        <p:xfrm>
          <a:off x="1882710" y="2361854"/>
          <a:ext cx="8128000" cy="37744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dirty="0" smtClean="0"/>
                        <a:t>Existing</a:t>
                      </a:r>
                      <a:r>
                        <a:rPr lang="en-IN" baseline="0" dirty="0" smtClean="0"/>
                        <a:t> Mode</a:t>
                      </a:r>
                      <a:endParaRPr lang="en-US" dirty="0"/>
                    </a:p>
                  </a:txBody>
                  <a:tcPr/>
                </a:tc>
                <a:tc>
                  <a:txBody>
                    <a:bodyPr/>
                    <a:lstStyle/>
                    <a:p>
                      <a:r>
                        <a:rPr lang="en-IN" dirty="0" smtClean="0"/>
                        <a:t>Proposed Mode</a:t>
                      </a:r>
                      <a:endParaRPr lang="en-US" dirty="0"/>
                    </a:p>
                  </a:txBody>
                  <a:tcPr/>
                </a:tc>
              </a:tr>
              <a:tr h="370840">
                <a:tc>
                  <a:txBody>
                    <a:bodyPr/>
                    <a:lstStyle/>
                    <a:p>
                      <a:r>
                        <a:rPr lang="en-US" dirty="0"/>
                        <a:t>Linear Regression, Decision Trees, Random Forest</a:t>
                      </a:r>
                    </a:p>
                  </a:txBody>
                  <a:tcPr anchor="ctr"/>
                </a:tc>
                <a:tc>
                  <a:txBody>
                    <a:bodyPr/>
                    <a:lstStyle/>
                    <a:p>
                      <a:r>
                        <a:rPr lang="en-US" dirty="0" smtClean="0"/>
                        <a:t>Extreme Gradient Boosting (</a:t>
                      </a:r>
                      <a:r>
                        <a:rPr lang="en-US" dirty="0" err="1" smtClean="0"/>
                        <a:t>XGBoost</a:t>
                      </a:r>
                      <a:r>
                        <a:rPr lang="en-US" dirty="0" smtClean="0"/>
                        <a:t>)</a:t>
                      </a:r>
                      <a:endParaRPr lang="en-US" dirty="0"/>
                    </a:p>
                  </a:txBody>
                  <a:tcPr anchor="ctr"/>
                </a:tc>
              </a:tr>
              <a:tr h="370840">
                <a:tc>
                  <a:txBody>
                    <a:bodyPr/>
                    <a:lstStyle/>
                    <a:p>
                      <a:r>
                        <a:rPr lang="en-IN" dirty="0" smtClean="0"/>
                        <a:t>Derived</a:t>
                      </a:r>
                      <a:r>
                        <a:rPr lang="en-IN" baseline="0" dirty="0" smtClean="0"/>
                        <a:t> features</a:t>
                      </a:r>
                      <a:endParaRPr lang="en-US" dirty="0"/>
                    </a:p>
                  </a:txBody>
                  <a:tcPr anchor="ctr"/>
                </a:tc>
                <a:tc>
                  <a:txBody>
                    <a:bodyPr/>
                    <a:lstStyle/>
                    <a:p>
                      <a:r>
                        <a:rPr lang="en-IN" dirty="0" smtClean="0"/>
                        <a:t>Geospatial</a:t>
                      </a:r>
                      <a:r>
                        <a:rPr lang="en-IN" baseline="0" dirty="0" smtClean="0"/>
                        <a:t> </a:t>
                      </a:r>
                      <a:r>
                        <a:rPr lang="en-IN" baseline="0" dirty="0" err="1" smtClean="0"/>
                        <a:t>features,sentiment</a:t>
                      </a:r>
                      <a:r>
                        <a:rPr lang="en-IN" baseline="0" dirty="0" smtClean="0"/>
                        <a:t> scores</a:t>
                      </a:r>
                      <a:endParaRPr lang="en-US" dirty="0"/>
                    </a:p>
                  </a:txBody>
                  <a:tcPr anchor="ctr"/>
                </a:tc>
              </a:tr>
              <a:tr h="370840">
                <a:tc>
                  <a:txBody>
                    <a:bodyPr/>
                    <a:lstStyle/>
                    <a:p>
                      <a:r>
                        <a:rPr lang="en-US" dirty="0" err="1" smtClean="0"/>
                        <a:t>Kaggle</a:t>
                      </a:r>
                      <a:r>
                        <a:rPr lang="en-US" dirty="0" smtClean="0"/>
                        <a:t> datasets</a:t>
                      </a:r>
                      <a:endParaRPr lang="en-US" dirty="0"/>
                    </a:p>
                  </a:txBody>
                  <a:tcPr anchor="ctr"/>
                </a:tc>
                <a:tc>
                  <a:txBody>
                    <a:bodyPr/>
                    <a:lstStyle/>
                    <a:p>
                      <a:r>
                        <a:rPr lang="en-US" dirty="0" smtClean="0"/>
                        <a:t>Customizing data sets</a:t>
                      </a:r>
                      <a:endParaRPr lang="en-US" dirty="0"/>
                    </a:p>
                  </a:txBody>
                  <a:tcPr anchor="ctr"/>
                </a:tc>
              </a:tr>
              <a:tr h="370840">
                <a:tc>
                  <a:txBody>
                    <a:bodyPr/>
                    <a:lstStyle/>
                    <a:p>
                      <a:r>
                        <a:rPr lang="en-US" dirty="0" smtClean="0"/>
                        <a:t>Single algorithm</a:t>
                      </a:r>
                      <a:endParaRPr lang="en-US" dirty="0"/>
                    </a:p>
                  </a:txBody>
                  <a:tcPr anchor="ctr"/>
                </a:tc>
                <a:tc>
                  <a:txBody>
                    <a:bodyPr/>
                    <a:lstStyle/>
                    <a:p>
                      <a:r>
                        <a:rPr lang="en-IN" dirty="0" smtClean="0"/>
                        <a:t>Hybrid</a:t>
                      </a:r>
                      <a:r>
                        <a:rPr lang="en-IN" baseline="0" dirty="0" smtClean="0"/>
                        <a:t> ensemble techniques</a:t>
                      </a:r>
                      <a:endParaRPr lang="en-US" dirty="0"/>
                    </a:p>
                  </a:txBody>
                  <a:tcPr anchor="ctr"/>
                </a:tc>
              </a:tr>
              <a:tr h="370840">
                <a:tc>
                  <a:txBody>
                    <a:bodyPr/>
                    <a:lstStyle/>
                    <a:p>
                      <a:r>
                        <a:rPr lang="en-US" dirty="0"/>
                        <a:t>May </a:t>
                      </a:r>
                      <a:r>
                        <a:rPr lang="en-US" dirty="0" err="1"/>
                        <a:t>overfit</a:t>
                      </a:r>
                      <a:r>
                        <a:rPr lang="en-US" dirty="0"/>
                        <a:t>, especially decision trees</a:t>
                      </a:r>
                    </a:p>
                  </a:txBody>
                  <a:tcPr anchor="ctr"/>
                </a:tc>
                <a:tc>
                  <a:txBody>
                    <a:bodyPr/>
                    <a:lstStyle/>
                    <a:p>
                      <a:r>
                        <a:rPr lang="en-US" dirty="0"/>
                        <a:t>Regularization (L1 &amp; L2) controls </a:t>
                      </a:r>
                      <a:r>
                        <a:rPr lang="en-US" dirty="0" err="1"/>
                        <a:t>overfitting</a:t>
                      </a:r>
                      <a:endParaRPr lang="en-US" dirty="0"/>
                    </a:p>
                  </a:txBody>
                  <a:tcPr anchor="ctr"/>
                </a:tc>
              </a:tr>
              <a:tr h="370840">
                <a:tc>
                  <a:txBody>
                    <a:bodyPr/>
                    <a:lstStyle/>
                    <a:p>
                      <a:r>
                        <a:rPr lang="en-US" dirty="0"/>
                        <a:t>Slower with large datasets (e.g., Random Forests)</a:t>
                      </a:r>
                    </a:p>
                  </a:txBody>
                  <a:tcPr anchor="ctr"/>
                </a:tc>
                <a:tc>
                  <a:txBody>
                    <a:bodyPr/>
                    <a:lstStyle/>
                    <a:p>
                      <a:r>
                        <a:rPr lang="en-US" dirty="0"/>
                        <a:t>Optimized with parallel computation and tree pruning</a:t>
                      </a:r>
                    </a:p>
                  </a:txBody>
                  <a:tcPr anchor="ctr"/>
                </a:tc>
              </a:tr>
              <a:tr h="370840">
                <a:tc>
                  <a:txBody>
                    <a:bodyPr/>
                    <a:lstStyle/>
                    <a:p>
                      <a:endParaRPr lang="en-US"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xmlns="" val="153092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456207316"/>
              </p:ext>
            </p:extLst>
          </p:nvPr>
        </p:nvGraphicFramePr>
        <p:xfrm>
          <a:off x="406269" y="237010"/>
          <a:ext cx="11379462"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386700" y="1406492"/>
            <a:ext cx="11805300" cy="573191"/>
          </a:xfrm>
        </p:spPr>
        <p:txBody>
          <a:bodyPr>
            <a:noAutofit/>
          </a:bodyPr>
          <a:lstStyle/>
          <a:p>
            <a:pPr marL="0" indent="0">
              <a:buNone/>
            </a:pPr>
            <a:r>
              <a:rPr lang="en-IN">
                <a:latin typeface="Gill Sans MT" panose="020B0502020104020203" pitchFamily="34" charset="0"/>
              </a:rPr>
              <a:t/>
            </a:r>
            <a:br>
              <a:rPr lang="en-IN">
                <a:latin typeface="Gill Sans MT" panose="020B0502020104020203" pitchFamily="34" charset="0"/>
              </a:rPr>
            </a:br>
            <a:endParaRPr lang="en-US" dirty="0">
              <a:latin typeface="Gill Sans MT" panose="020B0502020104020203" pitchFamily="34" charset="0"/>
            </a:endParaRPr>
          </a:p>
        </p:txBody>
      </p:sp>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7" name="TextBox 6">
            <a:extLst>
              <a:ext uri="{FF2B5EF4-FFF2-40B4-BE49-F238E27FC236}">
                <a16:creationId xmlns:a16="http://schemas.microsoft.com/office/drawing/2014/main" xmlns="" id="{131656A7-1B4A-42D3-8069-0F35A801AE97}"/>
              </a:ext>
            </a:extLst>
          </p:cNvPr>
          <p:cNvSpPr txBox="1"/>
          <p:nvPr/>
        </p:nvSpPr>
        <p:spPr>
          <a:xfrm>
            <a:off x="471583" y="1471098"/>
            <a:ext cx="11379462"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Conclusion:</a:t>
            </a:r>
          </a:p>
          <a:p>
            <a:pPr algn="just"/>
            <a:r>
              <a:rPr lang="en-US" sz="2000" dirty="0" smtClean="0"/>
              <a:t>The implementation of the House Price Prediction system has demonstrated the powerful synergy between data science and real estate decision-making. Through a comprehensive process involving data collection, cleaning, preprocessing, feature engineering, model training, and deployment, the system successfully predicts housing prices based on a range of user-input variables such as property size, number of bedrooms and bathrooms, location, and year of construction. The use of advanced machine learning models such as Random Forest, Gradient Boosting, or </a:t>
            </a:r>
            <a:r>
              <a:rPr lang="en-US" sz="2000" dirty="0" err="1" smtClean="0"/>
              <a:t>XGBoost</a:t>
            </a:r>
            <a:r>
              <a:rPr lang="en-US" sz="2000" dirty="0" smtClean="0"/>
              <a:t> has enabled the system to capture complex patterns and relationships in the data that traditional statistical methods might overlook. </a:t>
            </a:r>
            <a:endParaRPr lang="en-US" sz="2000" dirty="0" smtClean="0"/>
          </a:p>
          <a:p>
            <a:pPr algn="just"/>
            <a:r>
              <a:rPr lang="en-US" sz="2000" b="1" dirty="0" smtClean="0">
                <a:latin typeface="Times New Roman" panose="02020603050405020304" pitchFamily="18" charset="0"/>
                <a:cs typeface="Times New Roman" panose="02020603050405020304" pitchFamily="18" charset="0"/>
              </a:rPr>
              <a:t>Future </a:t>
            </a:r>
            <a:r>
              <a:rPr lang="en-US" sz="2000" b="1" dirty="0">
                <a:latin typeface="Times New Roman" panose="02020603050405020304" pitchFamily="18" charset="0"/>
                <a:cs typeface="Times New Roman" panose="02020603050405020304" pitchFamily="18" charset="0"/>
              </a:rPr>
              <a:t>Work:</a:t>
            </a:r>
          </a:p>
          <a:p>
            <a:pPr algn="just"/>
            <a:r>
              <a:rPr lang="en-US" sz="2000" dirty="0" smtClean="0"/>
              <a:t>Another promising direction is the implementation of deep learning models like neural networks or hybrid models that combine structured and unstructured data. These models could be particularly effective in high-variance markets or in identifying nonlinear relationships among features. On the deployment side, the system can benefit from enhanced scalability and reliability through </a:t>
            </a:r>
            <a:r>
              <a:rPr lang="en-US" sz="2000" dirty="0" err="1" smtClean="0"/>
              <a:t>microservices</a:t>
            </a:r>
            <a:r>
              <a:rPr lang="en-US" sz="2000" dirty="0" smtClean="0"/>
              <a:t> architecture and cloud-native solutions, ensuring high availability and ease of updates.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806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867071024"/>
              </p:ext>
            </p:extLst>
          </p:nvPr>
        </p:nvGraphicFramePr>
        <p:xfrm>
          <a:off x="838201" y="347196"/>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838201" y="1906293"/>
            <a:ext cx="10515600" cy="246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9" name="Content Placeholder 2"/>
          <p:cNvSpPr txBox="1">
            <a:spLocks/>
          </p:cNvSpPr>
          <p:nvPr/>
        </p:nvSpPr>
        <p:spPr>
          <a:xfrm>
            <a:off x="990600" y="2058692"/>
            <a:ext cx="5286214" cy="2931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3" name="Content Placeholder 2"/>
          <p:cNvSpPr>
            <a:spLocks noGrp="1"/>
          </p:cNvSpPr>
          <p:nvPr>
            <p:ph idx="1"/>
          </p:nvPr>
        </p:nvSpPr>
        <p:spPr>
          <a:xfrm>
            <a:off x="838199" y="1906293"/>
            <a:ext cx="10515600" cy="4351338"/>
          </a:xfrm>
        </p:spPr>
        <p:txBody>
          <a:bodyPr>
            <a:normAutofit/>
          </a:bodyPr>
          <a:lstStyle/>
          <a:p>
            <a:pPr marL="457200" indent="-457200" algn="just">
              <a:buAutoNum type="arabicPeriod"/>
            </a:pPr>
            <a:r>
              <a:rPr lang="en-US" sz="2400" dirty="0" err="1" smtClean="0"/>
              <a:t>Géron</a:t>
            </a:r>
            <a:r>
              <a:rPr lang="en-US" sz="2400" dirty="0" smtClean="0"/>
              <a:t>, A. (2019). Hands-On Machine Learning with </a:t>
            </a:r>
            <a:r>
              <a:rPr lang="en-US" sz="2400" dirty="0" err="1" smtClean="0"/>
              <a:t>Scikit</a:t>
            </a:r>
            <a:r>
              <a:rPr lang="en-US" sz="2400" dirty="0" smtClean="0"/>
              <a:t>-Learn, </a:t>
            </a:r>
            <a:r>
              <a:rPr lang="en-US" sz="2400" dirty="0" err="1" smtClean="0"/>
              <a:t>Keras</a:t>
            </a:r>
            <a:r>
              <a:rPr lang="en-US" sz="2400" dirty="0" smtClean="0"/>
              <a:t>, and </a:t>
            </a:r>
            <a:r>
              <a:rPr lang="en-US" sz="2400" dirty="0" err="1" smtClean="0"/>
              <a:t>TensorFlow</a:t>
            </a:r>
            <a:r>
              <a:rPr lang="en-US" sz="2400" dirty="0" smtClean="0"/>
              <a:t> (2nd ed.). Sebastopol: O’Reilly Media</a:t>
            </a:r>
            <a:r>
              <a:rPr lang="en-US" sz="2400" dirty="0" smtClean="0"/>
              <a:t>.</a:t>
            </a:r>
          </a:p>
          <a:p>
            <a:pPr marL="457200" indent="-457200" algn="just">
              <a:buAutoNum type="arabicPeriod"/>
            </a:pPr>
            <a:r>
              <a:rPr lang="en-US" sz="2400" dirty="0" err="1" smtClean="0"/>
              <a:t>Raschka</a:t>
            </a:r>
            <a:r>
              <a:rPr lang="en-US" sz="2400" dirty="0" smtClean="0"/>
              <a:t>, S., &amp; </a:t>
            </a:r>
            <a:r>
              <a:rPr lang="en-US" sz="2400" dirty="0" err="1" smtClean="0"/>
              <a:t>Mirjalili</a:t>
            </a:r>
            <a:r>
              <a:rPr lang="en-US" sz="2400" dirty="0" smtClean="0"/>
              <a:t>, V. (2020). Python Machine Learning (3rd ed.). Birmingham: </a:t>
            </a:r>
            <a:r>
              <a:rPr lang="en-US" sz="2400" dirty="0" err="1" smtClean="0"/>
              <a:t>Packt</a:t>
            </a:r>
            <a:r>
              <a:rPr lang="en-US" sz="2400" dirty="0" smtClean="0"/>
              <a:t> Publishing. </a:t>
            </a:r>
            <a:endParaRPr lang="en-US" sz="2400" dirty="0" smtClean="0"/>
          </a:p>
          <a:p>
            <a:pPr marL="457200" indent="-457200" algn="just">
              <a:buAutoNum type="arabicPeriod"/>
            </a:pPr>
            <a:r>
              <a:rPr lang="en-US" sz="2400" dirty="0" smtClean="0"/>
              <a:t>Ng</a:t>
            </a:r>
            <a:r>
              <a:rPr lang="en-US" sz="2400" dirty="0" smtClean="0"/>
              <a:t>, A. (2018). Machine Learning Yearning. Palo Alto: Deeplearning.ai. </a:t>
            </a:r>
            <a:endParaRPr lang="en-US" sz="2400" dirty="0" smtClean="0"/>
          </a:p>
          <a:p>
            <a:pPr marL="457200" indent="-457200" algn="just">
              <a:buAutoNum type="arabicPeriod"/>
            </a:pPr>
            <a:r>
              <a:rPr lang="en-US" sz="2400" dirty="0" smtClean="0"/>
              <a:t>Provost</a:t>
            </a:r>
            <a:r>
              <a:rPr lang="en-US" sz="2400" dirty="0" smtClean="0"/>
              <a:t>, F., &amp; Fawcett, T. (2013). Data Science for Business. Sebastopol: O’Reilly Media.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9533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906296"/>
            <a:ext cx="4791748" cy="3487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2" name="Rectangle 1"/>
          <p:cNvSpPr/>
          <p:nvPr/>
        </p:nvSpPr>
        <p:spPr>
          <a:xfrm>
            <a:off x="2719450" y="3244332"/>
            <a:ext cx="6828312" cy="1569660"/>
          </a:xfrm>
          <a:prstGeom prst="rect">
            <a:avLst/>
          </a:prstGeom>
        </p:spPr>
        <p:txBody>
          <a:bodyPr wrap="square">
            <a:spAutoFit/>
          </a:bodyPr>
          <a:lstStyle/>
          <a:p>
            <a:pPr algn="ctr"/>
            <a:r>
              <a:rPr lang="en-US"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anose="04020705040A02060702" pitchFamily="82" charset="0"/>
              </a:rPr>
              <a:t>THANK YOU</a:t>
            </a:r>
          </a:p>
        </p:txBody>
      </p:sp>
    </p:spTree>
    <p:extLst>
      <p:ext uri="{BB962C8B-B14F-4D97-AF65-F5344CB8AC3E}">
        <p14:creationId xmlns:p14="http://schemas.microsoft.com/office/powerpoint/2010/main" xmlns="" val="32893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478361059"/>
              </p:ext>
            </p:extLst>
          </p:nvPr>
        </p:nvGraphicFramePr>
        <p:xfrm>
          <a:off x="672441" y="370425"/>
          <a:ext cx="10847117" cy="1048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755073" y="1516865"/>
            <a:ext cx="10930245" cy="4717679"/>
          </a:xfrm>
        </p:spPr>
        <p:txBody>
          <a:bodyPr>
            <a:noAutofit/>
          </a:bodyPr>
          <a:lstStyle/>
          <a:p>
            <a:pPr marL="0" indent="0">
              <a:lnSpc>
                <a:spcPct val="120000"/>
              </a:lnSpc>
              <a:buNone/>
            </a:pPr>
            <a:endParaRPr lang="en-US" sz="2400" dirty="0">
              <a:latin typeface="Gill Sans MT" panose="020B0502020104020203" pitchFamily="34" charset="0"/>
            </a:endParaRPr>
          </a:p>
          <a:p>
            <a:pPr marL="0" indent="0">
              <a:lnSpc>
                <a:spcPct val="120000"/>
              </a:lnSpc>
              <a:buNone/>
            </a:pPr>
            <a:endParaRPr lang="en-US" sz="2400" dirty="0">
              <a:latin typeface="Gill Sans MT" panose="020B0502020104020203" pitchFamily="34" charset="0"/>
            </a:endParaRPr>
          </a:p>
        </p:txBody>
      </p:sp>
      <p:sp>
        <p:nvSpPr>
          <p:cNvPr id="5" name="TextBox 4">
            <a:extLst>
              <a:ext uri="{FF2B5EF4-FFF2-40B4-BE49-F238E27FC236}">
                <a16:creationId xmlns:a16="http://schemas.microsoft.com/office/drawing/2014/main" xmlns="" id="{0642B24D-37EE-B722-E861-549F02C5E74C}"/>
              </a:ext>
            </a:extLst>
          </p:cNvPr>
          <p:cNvSpPr txBox="1"/>
          <p:nvPr/>
        </p:nvSpPr>
        <p:spPr>
          <a:xfrm>
            <a:off x="672440" y="1518695"/>
            <a:ext cx="10847117" cy="3477875"/>
          </a:xfrm>
          <a:prstGeom prst="rect">
            <a:avLst/>
          </a:prstGeom>
          <a:noFill/>
        </p:spPr>
        <p:txBody>
          <a:bodyPr wrap="square" rtlCol="0">
            <a:spAutoFit/>
          </a:bodyPr>
          <a:lstStyle/>
          <a:p>
            <a:pPr algn="just"/>
            <a:r>
              <a:rPr lang="en-US" sz="2000" dirty="0" smtClean="0"/>
              <a:t>The real estate market is a complex and dynamic system influenced by numerous economic, social, and environmental factors. One of the most vital aspects of this industry is determining the price of residential properties. House price prediction has become a focal point of interest for various stakeholders, including buyers, sellers, real estate agents, investors, and policy makers. Accurate price estimation can aid in better financial planning, investment decisions, taxation, and even the formulation of housing policies</a:t>
            </a:r>
            <a:r>
              <a:rPr lang="en-US" sz="2000" dirty="0" smtClean="0"/>
              <a:t>.</a:t>
            </a:r>
          </a:p>
          <a:p>
            <a:pPr algn="just"/>
            <a:endParaRPr lang="en-US" sz="2000" dirty="0" smtClean="0"/>
          </a:p>
          <a:p>
            <a:pPr algn="just"/>
            <a:r>
              <a:rPr lang="en-US" sz="2000" dirty="0" smtClean="0"/>
              <a:t> </a:t>
            </a:r>
            <a:r>
              <a:rPr lang="en-US" sz="2000" dirty="0" smtClean="0"/>
              <a:t>In recent years, the traditional process of house valuation—often carried out by expert appraisers and real estate professionals—has faced scrutiny for being subjective, time-consuming, and sometimes inconsistent. This has led to the adoption of automated models powered by data science and machine learning to bring about a paradigm shift in how properties are valued.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3769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786745145"/>
              </p:ext>
            </p:extLst>
          </p:nvPr>
        </p:nvGraphicFramePr>
        <p:xfrm>
          <a:off x="802574" y="471815"/>
          <a:ext cx="10586852" cy="110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02574" y="1735979"/>
            <a:ext cx="10586851" cy="4351338"/>
          </a:xfrm>
        </p:spPr>
        <p:txBody>
          <a:bodyPr>
            <a:normAutofit/>
          </a:bodyPr>
          <a:lstStyle/>
          <a:p>
            <a:pPr marL="0" indent="0" algn="just">
              <a:buNone/>
            </a:pPr>
            <a:r>
              <a:rPr lang="en-US" sz="2000" dirty="0" smtClean="0"/>
              <a:t>More recent literature has shifted toward data-driven approaches using machine learning (ML) and artificial intelligence (AI). For instance, Kumar and Paul (2019) applied linear regression and random forest techniques to predict housing prices and found that random forests outperformed traditional methods in accuracy and stability. Similarly, Li et al. (2021) employed Gradient Boosting Machines (GBM) and found significant improvements in performance due to the model's ability to handle feature interactions and nonlinearity</a:t>
            </a:r>
            <a:r>
              <a:rPr lang="en-US" sz="2000" dirty="0" smtClean="0"/>
              <a:t>.</a:t>
            </a:r>
          </a:p>
          <a:p>
            <a:pPr marL="0" indent="0" algn="just">
              <a:buNone/>
            </a:pPr>
            <a:endParaRPr lang="en-US" sz="2000" dirty="0" smtClean="0"/>
          </a:p>
          <a:p>
            <a:pPr marL="0" indent="0" algn="just">
              <a:buNone/>
            </a:pPr>
            <a:r>
              <a:rPr lang="en-US" sz="2000" dirty="0" smtClean="0"/>
              <a:t> </a:t>
            </a:r>
            <a:r>
              <a:rPr lang="en-US" sz="2000" dirty="0" smtClean="0"/>
              <a:t>Deep learning techniques, such as Artificial Neural Networks (ANNs) and </a:t>
            </a:r>
            <a:r>
              <a:rPr lang="en-US" sz="2000" dirty="0" err="1" smtClean="0"/>
              <a:t>Convolutional</a:t>
            </a:r>
            <a:r>
              <a:rPr lang="en-US" sz="2000" dirty="0" smtClean="0"/>
              <a:t> Neural Networks (CNNs), have also been explored. A 2020 study by Zhang et al. used ANN to predict housing prices and demonstrated its ability to generalize well when trained on large datasets. CNNs have even been applied to satellite images and street views to incorporate visual cues in price prediction.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743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517558705"/>
              </p:ext>
            </p:extLst>
          </p:nvPr>
        </p:nvGraphicFramePr>
        <p:xfrm>
          <a:off x="802574" y="328379"/>
          <a:ext cx="10586852" cy="110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02574" y="1646331"/>
            <a:ext cx="10586852" cy="4351338"/>
          </a:xfrm>
        </p:spPr>
        <p:txBody>
          <a:bodyPr>
            <a:normAutofit/>
          </a:bodyPr>
          <a:lstStyle/>
          <a:p>
            <a:pPr marL="0" indent="0" algn="just">
              <a:buNone/>
            </a:pPr>
            <a:r>
              <a:rPr lang="en-US" sz="2000" dirty="0" smtClean="0"/>
              <a:t>Another research trend involves integrating geospatial analysis and GIS (Geographic Information Systems) data to account for </a:t>
            </a:r>
            <a:r>
              <a:rPr lang="en-US" sz="2000" dirty="0" err="1" smtClean="0"/>
              <a:t>locational</a:t>
            </a:r>
            <a:r>
              <a:rPr lang="en-US" sz="2000" dirty="0" smtClean="0"/>
              <a:t> impact. These studies incorporate map-based data, proximity to amenities, and neighborhood characteristics, significantly improving prediction models. A notable contribution in this domain is the use of ensemble methods such as </a:t>
            </a:r>
            <a:r>
              <a:rPr lang="en-US" sz="2000" dirty="0" err="1" smtClean="0"/>
              <a:t>XGBoost</a:t>
            </a:r>
            <a:r>
              <a:rPr lang="en-US" sz="2000" dirty="0" smtClean="0"/>
              <a:t> and </a:t>
            </a:r>
            <a:r>
              <a:rPr lang="en-US" sz="2000" dirty="0" err="1" smtClean="0"/>
              <a:t>LightGBM</a:t>
            </a:r>
            <a:r>
              <a:rPr lang="en-US" sz="2000" dirty="0" smtClean="0"/>
              <a:t>, which have consistently outperformed standalone models due to their robustness against </a:t>
            </a:r>
            <a:r>
              <a:rPr lang="en-US" sz="2000" dirty="0" err="1" smtClean="0"/>
              <a:t>overfitting</a:t>
            </a:r>
            <a:r>
              <a:rPr lang="en-US" sz="2000" dirty="0" smtClean="0"/>
              <a:t> and superior handling of diverse feature sets.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9918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007073967"/>
              </p:ext>
            </p:extLst>
          </p:nvPr>
        </p:nvGraphicFramePr>
        <p:xfrm>
          <a:off x="745211" y="418914"/>
          <a:ext cx="10701578"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TextBox 1">
            <a:extLst>
              <a:ext uri="{FF2B5EF4-FFF2-40B4-BE49-F238E27FC236}">
                <a16:creationId xmlns:a16="http://schemas.microsoft.com/office/drawing/2014/main" xmlns="" id="{F874DDBA-F2B7-C93E-76F8-929A0085C698}"/>
              </a:ext>
            </a:extLst>
          </p:cNvPr>
          <p:cNvSpPr txBox="1"/>
          <p:nvPr/>
        </p:nvSpPr>
        <p:spPr>
          <a:xfrm>
            <a:off x="745211" y="1896877"/>
            <a:ext cx="10701578" cy="2862322"/>
          </a:xfrm>
          <a:prstGeom prst="rect">
            <a:avLst/>
          </a:prstGeom>
          <a:noFill/>
        </p:spPr>
        <p:txBody>
          <a:bodyPr wrap="square" rtlCol="0">
            <a:spAutoFit/>
          </a:bodyPr>
          <a:lstStyle/>
          <a:p>
            <a:pPr algn="just"/>
            <a:r>
              <a:rPr lang="en-US" dirty="0" smtClean="0"/>
              <a:t>Accurate house price prediction is a critical component of real estate decision-making for buyers, sellers, investors, and policymakers. This study presents a data-driven approach to predicting house prices using machine learning techniques. By leveraging a combination of location-based features, property attributes (such as square footage, number of bedrooms and bathrooms, and year built), and economic indicators, we develop predictive models to estimate housing prices</a:t>
            </a:r>
            <a:r>
              <a:rPr lang="en-US" dirty="0" smtClean="0"/>
              <a:t>.</a:t>
            </a:r>
          </a:p>
          <a:p>
            <a:pPr algn="just"/>
            <a:endParaRPr lang="en-US" dirty="0" smtClean="0"/>
          </a:p>
          <a:p>
            <a:pPr algn="just"/>
            <a:r>
              <a:rPr lang="en-US" dirty="0" smtClean="0"/>
              <a:t> </a:t>
            </a:r>
            <a:r>
              <a:rPr lang="en-US" dirty="0" smtClean="0"/>
              <a:t>Several algorithms, including Linear Regression, Random Forest, and Gradient Boosting, are evaluated for performance. The results indicate that ensemble methods, particularly Gradient Boosting, provide the most accurate predictions with minimal error margins. This model can serve as a valuable tool for stakeholders in the housing market, enhancing transparency and aiding in data-informed decision-making. </a:t>
            </a:r>
            <a:endParaRPr lang="en-IN" dirty="0"/>
          </a:p>
        </p:txBody>
      </p:sp>
    </p:spTree>
    <p:extLst>
      <p:ext uri="{BB962C8B-B14F-4D97-AF65-F5344CB8AC3E}">
        <p14:creationId xmlns:p14="http://schemas.microsoft.com/office/powerpoint/2010/main" xmlns="" val="423301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3302190752"/>
              </p:ext>
            </p:extLst>
          </p:nvPr>
        </p:nvGraphicFramePr>
        <p:xfrm>
          <a:off x="549728" y="418914"/>
          <a:ext cx="11092543"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10" name="Picture 3" descr="C:\Users\user\Desktop\ml_project\system architecture.png"/>
          <p:cNvPicPr>
            <a:picLocks noGrp="1" noChangeAspect="1" noChangeArrowheads="1"/>
          </p:cNvPicPr>
          <p:nvPr>
            <p:ph idx="1"/>
          </p:nvPr>
        </p:nvPicPr>
        <p:blipFill>
          <a:blip r:embed="rId6"/>
          <a:srcRect/>
          <a:stretch>
            <a:fillRect/>
          </a:stretch>
        </p:blipFill>
        <p:spPr bwMode="auto">
          <a:xfrm>
            <a:off x="3361305" y="1825625"/>
            <a:ext cx="5469390" cy="4351338"/>
          </a:xfrm>
          <a:prstGeom prst="rect">
            <a:avLst/>
          </a:prstGeom>
          <a:noFill/>
        </p:spPr>
      </p:pic>
    </p:spTree>
    <p:extLst>
      <p:ext uri="{BB962C8B-B14F-4D97-AF65-F5344CB8AC3E}">
        <p14:creationId xmlns:p14="http://schemas.microsoft.com/office/powerpoint/2010/main" xmlns="" val="27895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488706415"/>
              </p:ext>
            </p:extLst>
          </p:nvPr>
        </p:nvGraphicFramePr>
        <p:xfrm>
          <a:off x="745211" y="508561"/>
          <a:ext cx="10701578"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TextBox 1">
            <a:extLst>
              <a:ext uri="{FF2B5EF4-FFF2-40B4-BE49-F238E27FC236}">
                <a16:creationId xmlns:a16="http://schemas.microsoft.com/office/drawing/2014/main" xmlns="" id="{3F2B3C68-C6FF-87FA-78E2-5B4C46098D1D}"/>
              </a:ext>
            </a:extLst>
          </p:cNvPr>
          <p:cNvSpPr txBox="1"/>
          <p:nvPr/>
        </p:nvSpPr>
        <p:spPr>
          <a:xfrm>
            <a:off x="745211" y="2034988"/>
            <a:ext cx="10701578" cy="2862322"/>
          </a:xfrm>
          <a:prstGeom prst="rect">
            <a:avLst/>
          </a:prstGeom>
          <a:noFill/>
        </p:spPr>
        <p:txBody>
          <a:bodyPr wrap="square" rtlCol="0">
            <a:spAutoFit/>
          </a:bodyPr>
          <a:lstStyle/>
          <a:p>
            <a:pPr algn="just"/>
            <a:r>
              <a:rPr lang="en-US" dirty="0" smtClean="0"/>
              <a:t>The methodology for house price prediction involves a structured approach that begins with data collection from reliable sources such as real estate listings and government databases. The data typically includes features like location, area, number of rooms, age of the property, and amenities. After preprocessing to handle missing values, outliers, and categorical variables, exploratory data analysis (EDA) is conducted to understand feature relationships. Feature selection techniques are then used to identify the most relevant predictors. Various machine learning algorithms—such as linear regression, decision trees, random forest, and gradient boosting—are applied and evaluated based on performance metrics like mean squared error (MSE) and R-squared. The best-performing model is selected, fine-tuned using </a:t>
            </a:r>
            <a:r>
              <a:rPr lang="en-US" dirty="0" err="1" smtClean="0"/>
              <a:t>hyperparameter</a:t>
            </a:r>
            <a:r>
              <a:rPr lang="en-US" dirty="0" smtClean="0"/>
              <a:t> optimization, and validated using cross-validation. Finally, the model is deployed to predict house prices for new or unseen data, providing a useful tool for buyers, sellers, and real estate professionals.</a:t>
            </a:r>
            <a:endParaRPr lang="en-IN" dirty="0"/>
          </a:p>
        </p:txBody>
      </p:sp>
    </p:spTree>
    <p:extLst>
      <p:ext uri="{BB962C8B-B14F-4D97-AF65-F5344CB8AC3E}">
        <p14:creationId xmlns:p14="http://schemas.microsoft.com/office/powerpoint/2010/main" xmlns="" val="42029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339341262"/>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Content Placeholder 1"/>
          <p:cNvSpPr>
            <a:spLocks noGrp="1"/>
          </p:cNvSpPr>
          <p:nvPr>
            <p:ph idx="1"/>
          </p:nvPr>
        </p:nvSpPr>
        <p:spPr>
          <a:xfrm>
            <a:off x="838200" y="1806975"/>
            <a:ext cx="10515600" cy="4351338"/>
          </a:xfrm>
        </p:spPr>
        <p:txBody>
          <a:bodyPr>
            <a:normAutofit/>
          </a:bodyPr>
          <a:lstStyle/>
          <a:p>
            <a:pPr marL="0" indent="0" algn="just">
              <a:buNone/>
            </a:pPr>
            <a:r>
              <a:rPr lang="en-US" sz="2000" dirty="0" smtClean="0"/>
              <a:t>The implementation of a House Price Prediction system involves the integration of various software components, data science techniques, and machine learning models into a unified application that delivers accurate property price estimates. The process begins with data collection, where historical house sale records are gathered from sources such as government property registries, real estate platforms, or open datasets like the </a:t>
            </a:r>
            <a:r>
              <a:rPr lang="en-US" sz="2000" dirty="0" err="1" smtClean="0"/>
              <a:t>Kaggle</a:t>
            </a:r>
            <a:r>
              <a:rPr lang="en-US" sz="2000" dirty="0" smtClean="0"/>
              <a:t> House Prices dataset. This data typically includes features such as number of rooms, floor area, number of bathrooms, lot size, property location, year of construction, and other neighborhood-related </a:t>
            </a:r>
            <a:r>
              <a:rPr lang="en-US" sz="2000" dirty="0" smtClean="0"/>
              <a:t>variables</a:t>
            </a:r>
          </a:p>
          <a:p>
            <a:pPr marL="0" indent="0" algn="just">
              <a:buNone/>
            </a:pPr>
            <a:endParaRPr lang="en-US" sz="2000" dirty="0" smtClean="0"/>
          </a:p>
          <a:p>
            <a:pPr marL="0" indent="0" algn="just">
              <a:buNone/>
            </a:pPr>
            <a:r>
              <a:rPr lang="en-US" sz="2000" dirty="0" smtClean="0"/>
              <a:t> After </a:t>
            </a:r>
            <a:r>
              <a:rPr lang="en-US" sz="2000" dirty="0" smtClean="0"/>
              <a:t>preprocessing, feature selection and engineering are performed to identify the most influential factors affecting house prices. New features such as property age or proximity to city centers may be created to improve model performance. Once the data is prepared, it is split into training and testing sets. The training set is used to build machine learning models such as Linear Regression, Decision Trees, Random Forest, Gradient Boosting, or more advanced algorithms like </a:t>
            </a:r>
            <a:r>
              <a:rPr lang="en-US" sz="2000" dirty="0" err="1" smtClean="0"/>
              <a:t>XGBoost</a:t>
            </a:r>
            <a:r>
              <a:rPr lang="en-US" sz="2000" dirty="0" smtClean="0"/>
              <a:t> and </a:t>
            </a:r>
            <a:r>
              <a:rPr lang="en-US" sz="2000" dirty="0" err="1" smtClean="0"/>
              <a:t>LightGBM</a:t>
            </a:r>
            <a:r>
              <a:rPr lang="en-US" sz="2000" dirty="0" smtClean="0"/>
              <a:t>. </a:t>
            </a:r>
            <a:endParaRPr lang="en-US" dirty="0"/>
          </a:p>
        </p:txBody>
      </p:sp>
    </p:spTree>
    <p:extLst>
      <p:ext uri="{BB962C8B-B14F-4D97-AF65-F5344CB8AC3E}">
        <p14:creationId xmlns:p14="http://schemas.microsoft.com/office/powerpoint/2010/main" xmlns="" val="19985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2680782463"/>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11" name="Content Placeholder 10" descr="comparison.png"/>
          <p:cNvPicPr>
            <a:picLocks noGrp="1"/>
          </p:cNvPicPr>
          <p:nvPr>
            <p:ph idx="1"/>
          </p:nvPr>
        </p:nvPicPr>
        <p:blipFill>
          <a:blip r:embed="rId6"/>
          <a:stretch>
            <a:fillRect/>
          </a:stretch>
        </p:blipFill>
        <p:spPr>
          <a:xfrm>
            <a:off x="1545581" y="1825625"/>
            <a:ext cx="9100837" cy="4351338"/>
          </a:xfrm>
          <a:prstGeom prst="rect">
            <a:avLst/>
          </a:prstGeom>
        </p:spPr>
      </p:pic>
    </p:spTree>
    <p:extLst>
      <p:ext uri="{BB962C8B-B14F-4D97-AF65-F5344CB8AC3E}">
        <p14:creationId xmlns:p14="http://schemas.microsoft.com/office/powerpoint/2010/main" xmlns="" val="1582968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3625</TotalTime>
  <Words>1266</Words>
  <Application>Microsoft Office PowerPoint</Application>
  <PresentationFormat>Custom</PresentationFormat>
  <Paragraphs>56</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Contents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Deep Learning on Smartphone for Early Detection of Skin Cancer</dc:title>
  <dc:creator>Pranjal Sahu</dc:creator>
  <cp:lastModifiedBy>user</cp:lastModifiedBy>
  <cp:revision>352</cp:revision>
  <dcterms:created xsi:type="dcterms:W3CDTF">2017-10-18T19:49:13Z</dcterms:created>
  <dcterms:modified xsi:type="dcterms:W3CDTF">2025-05-12T07:06:56Z</dcterms:modified>
</cp:coreProperties>
</file>