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1" r:id="rId5"/>
    <p:sldId id="262" r:id="rId6"/>
    <p:sldId id="267" r:id="rId7"/>
    <p:sldId id="276" r:id="rId8"/>
    <p:sldId id="277" r:id="rId9"/>
    <p:sldId id="278" r:id="rId10"/>
    <p:sldId id="269" r:id="rId11"/>
    <p:sldId id="272" r:id="rId12"/>
    <p:sldId id="273" r:id="rId13"/>
    <p:sldId id="275" r:id="rId1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336" y="-6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5" dirty="0"/>
              <a:t>Department</a:t>
            </a:r>
            <a:r>
              <a:rPr spc="-20" dirty="0"/>
              <a:t> </a:t>
            </a:r>
            <a:r>
              <a:rPr spc="-5" dirty="0"/>
              <a:t>of</a:t>
            </a:r>
            <a:r>
              <a:rPr spc="-20" dirty="0"/>
              <a:t> </a:t>
            </a:r>
            <a:r>
              <a:rPr spc="-5" dirty="0"/>
              <a:t>Computer</a:t>
            </a:r>
            <a:r>
              <a:rPr spc="-20" dirty="0"/>
              <a:t> </a:t>
            </a:r>
            <a:r>
              <a:rPr spc="-5" dirty="0"/>
              <a:t>Science</a:t>
            </a:r>
            <a:r>
              <a:rPr spc="-20" dirty="0"/>
              <a:t> </a:t>
            </a:r>
            <a:r>
              <a:rPr dirty="0"/>
              <a:t>and</a:t>
            </a:r>
            <a:r>
              <a:rPr spc="-15" dirty="0"/>
              <a:t> </a:t>
            </a:r>
            <a:r>
              <a:rPr spc="-5" dirty="0"/>
              <a:t>Engineering</a:t>
            </a:r>
          </a:p>
        </p:txBody>
      </p:sp>
      <p:sp>
        <p:nvSpPr>
          <p:cNvPr id="5" name="Holder 5"/>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spc="-5" dirty="0"/>
              <a:t>Rajalakshmi</a:t>
            </a:r>
            <a:r>
              <a:rPr spc="-45" dirty="0"/>
              <a:t> </a:t>
            </a:r>
            <a:r>
              <a:rPr spc="-5" dirty="0"/>
              <a:t>Engineering</a:t>
            </a:r>
            <a:r>
              <a:rPr spc="-40" dirty="0"/>
              <a:t> </a:t>
            </a:r>
            <a:r>
              <a:rPr spc="-5" dirty="0"/>
              <a:t>College</a:t>
            </a:r>
          </a:p>
        </p:txBody>
      </p:sp>
      <p:sp>
        <p:nvSpPr>
          <p:cNvPr id="6" name="Holder 6"/>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38100">
              <a:lnSpc>
                <a:spcPts val="1620"/>
              </a:lnSpc>
            </a:pPr>
            <a:fld id="{81D60167-4931-47E6-BA6A-407CBD079E47}" type="slidenum">
              <a:rPr dirty="0"/>
              <a:pPr marL="38100">
                <a:lnSpc>
                  <a:spcPts val="162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6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5" dirty="0"/>
              <a:t>Department</a:t>
            </a:r>
            <a:r>
              <a:rPr spc="-20" dirty="0"/>
              <a:t> </a:t>
            </a:r>
            <a:r>
              <a:rPr spc="-5" dirty="0"/>
              <a:t>of</a:t>
            </a:r>
            <a:r>
              <a:rPr spc="-20" dirty="0"/>
              <a:t> </a:t>
            </a:r>
            <a:r>
              <a:rPr spc="-5" dirty="0"/>
              <a:t>Computer</a:t>
            </a:r>
            <a:r>
              <a:rPr spc="-20" dirty="0"/>
              <a:t> </a:t>
            </a:r>
            <a:r>
              <a:rPr spc="-5" dirty="0"/>
              <a:t>Science</a:t>
            </a:r>
            <a:r>
              <a:rPr spc="-20" dirty="0"/>
              <a:t> </a:t>
            </a:r>
            <a:r>
              <a:rPr dirty="0"/>
              <a:t>and</a:t>
            </a:r>
            <a:r>
              <a:rPr spc="-15" dirty="0"/>
              <a:t> </a:t>
            </a:r>
            <a:r>
              <a:rPr spc="-5" dirty="0"/>
              <a:t>Engineering</a:t>
            </a:r>
          </a:p>
        </p:txBody>
      </p:sp>
      <p:sp>
        <p:nvSpPr>
          <p:cNvPr id="5" name="Holder 5"/>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spc="-5" dirty="0"/>
              <a:t>Rajalakshmi</a:t>
            </a:r>
            <a:r>
              <a:rPr spc="-45" dirty="0"/>
              <a:t> </a:t>
            </a:r>
            <a:r>
              <a:rPr spc="-5" dirty="0"/>
              <a:t>Engineering</a:t>
            </a:r>
            <a:r>
              <a:rPr spc="-40" dirty="0"/>
              <a:t> </a:t>
            </a:r>
            <a:r>
              <a:rPr spc="-5" dirty="0"/>
              <a:t>College</a:t>
            </a:r>
          </a:p>
        </p:txBody>
      </p:sp>
      <p:sp>
        <p:nvSpPr>
          <p:cNvPr id="6" name="Holder 6"/>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38100">
              <a:lnSpc>
                <a:spcPts val="1620"/>
              </a:lnSpc>
            </a:pPr>
            <a:fld id="{81D60167-4931-47E6-BA6A-407CBD079E47}" type="slidenum">
              <a:rPr dirty="0"/>
              <a:pPr marL="38100">
                <a:lnSpc>
                  <a:spcPts val="1620"/>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6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5" dirty="0"/>
              <a:t>Department</a:t>
            </a:r>
            <a:r>
              <a:rPr spc="-20" dirty="0"/>
              <a:t> </a:t>
            </a:r>
            <a:r>
              <a:rPr spc="-5" dirty="0"/>
              <a:t>of</a:t>
            </a:r>
            <a:r>
              <a:rPr spc="-20" dirty="0"/>
              <a:t> </a:t>
            </a:r>
            <a:r>
              <a:rPr spc="-5" dirty="0"/>
              <a:t>Computer</a:t>
            </a:r>
            <a:r>
              <a:rPr spc="-20" dirty="0"/>
              <a:t> </a:t>
            </a:r>
            <a:r>
              <a:rPr spc="-5" dirty="0"/>
              <a:t>Science</a:t>
            </a:r>
            <a:r>
              <a:rPr spc="-20" dirty="0"/>
              <a:t> </a:t>
            </a:r>
            <a:r>
              <a:rPr dirty="0"/>
              <a:t>and</a:t>
            </a:r>
            <a:r>
              <a:rPr spc="-15" dirty="0"/>
              <a:t> </a:t>
            </a:r>
            <a:r>
              <a:rPr spc="-5" dirty="0"/>
              <a:t>Engineering</a:t>
            </a:r>
          </a:p>
        </p:txBody>
      </p:sp>
      <p:sp>
        <p:nvSpPr>
          <p:cNvPr id="6" name="Holder 6"/>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spc="-5" dirty="0"/>
              <a:t>Rajalakshmi</a:t>
            </a:r>
            <a:r>
              <a:rPr spc="-45" dirty="0"/>
              <a:t> </a:t>
            </a:r>
            <a:r>
              <a:rPr spc="-5" dirty="0"/>
              <a:t>Engineering</a:t>
            </a:r>
            <a:r>
              <a:rPr spc="-40" dirty="0"/>
              <a:t> </a:t>
            </a:r>
            <a:r>
              <a:rPr spc="-5" dirty="0"/>
              <a:t>College</a:t>
            </a:r>
          </a:p>
        </p:txBody>
      </p:sp>
      <p:sp>
        <p:nvSpPr>
          <p:cNvPr id="7" name="Holder 7"/>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38100">
              <a:lnSpc>
                <a:spcPts val="1620"/>
              </a:lnSpc>
            </a:pPr>
            <a:fld id="{81D60167-4931-47E6-BA6A-407CBD079E47}" type="slidenum">
              <a:rPr dirty="0"/>
              <a:pPr marL="38100">
                <a:lnSpc>
                  <a:spcPts val="1620"/>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6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5" dirty="0"/>
              <a:t>Department</a:t>
            </a:r>
            <a:r>
              <a:rPr spc="-20" dirty="0"/>
              <a:t> </a:t>
            </a:r>
            <a:r>
              <a:rPr spc="-5" dirty="0"/>
              <a:t>of</a:t>
            </a:r>
            <a:r>
              <a:rPr spc="-20" dirty="0"/>
              <a:t> </a:t>
            </a:r>
            <a:r>
              <a:rPr spc="-5" dirty="0"/>
              <a:t>Computer</a:t>
            </a:r>
            <a:r>
              <a:rPr spc="-20" dirty="0"/>
              <a:t> </a:t>
            </a:r>
            <a:r>
              <a:rPr spc="-5" dirty="0"/>
              <a:t>Science</a:t>
            </a:r>
            <a:r>
              <a:rPr spc="-20" dirty="0"/>
              <a:t> </a:t>
            </a:r>
            <a:r>
              <a:rPr dirty="0"/>
              <a:t>and</a:t>
            </a:r>
            <a:r>
              <a:rPr spc="-15" dirty="0"/>
              <a:t> </a:t>
            </a:r>
            <a:r>
              <a:rPr spc="-5" dirty="0"/>
              <a:t>Engineering</a:t>
            </a:r>
          </a:p>
        </p:txBody>
      </p:sp>
      <p:sp>
        <p:nvSpPr>
          <p:cNvPr id="4" name="Holder 4"/>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spc="-5" dirty="0"/>
              <a:t>Rajalakshmi</a:t>
            </a:r>
            <a:r>
              <a:rPr spc="-45" dirty="0"/>
              <a:t> </a:t>
            </a:r>
            <a:r>
              <a:rPr spc="-5" dirty="0"/>
              <a:t>Engineering</a:t>
            </a:r>
            <a:r>
              <a:rPr spc="-40" dirty="0"/>
              <a:t> </a:t>
            </a:r>
            <a:r>
              <a:rPr spc="-5" dirty="0"/>
              <a:t>College</a:t>
            </a:r>
          </a:p>
        </p:txBody>
      </p:sp>
      <p:sp>
        <p:nvSpPr>
          <p:cNvPr id="5" name="Holder 5"/>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38100">
              <a:lnSpc>
                <a:spcPts val="1620"/>
              </a:lnSpc>
            </a:pPr>
            <a:fld id="{81D60167-4931-47E6-BA6A-407CBD079E47}" type="slidenum">
              <a:rPr dirty="0"/>
              <a:pPr marL="38100">
                <a:lnSpc>
                  <a:spcPts val="1620"/>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5" dirty="0"/>
              <a:t>Department</a:t>
            </a:r>
            <a:r>
              <a:rPr spc="-20" dirty="0"/>
              <a:t> </a:t>
            </a:r>
            <a:r>
              <a:rPr spc="-5" dirty="0"/>
              <a:t>of</a:t>
            </a:r>
            <a:r>
              <a:rPr spc="-20" dirty="0"/>
              <a:t> </a:t>
            </a:r>
            <a:r>
              <a:rPr spc="-5" dirty="0"/>
              <a:t>Computer</a:t>
            </a:r>
            <a:r>
              <a:rPr spc="-20" dirty="0"/>
              <a:t> </a:t>
            </a:r>
            <a:r>
              <a:rPr spc="-5" dirty="0"/>
              <a:t>Science</a:t>
            </a:r>
            <a:r>
              <a:rPr spc="-20" dirty="0"/>
              <a:t> </a:t>
            </a:r>
            <a:r>
              <a:rPr dirty="0"/>
              <a:t>and</a:t>
            </a:r>
            <a:r>
              <a:rPr spc="-15" dirty="0"/>
              <a:t> </a:t>
            </a:r>
            <a:r>
              <a:rPr spc="-5" dirty="0"/>
              <a:t>Engineering</a:t>
            </a:r>
          </a:p>
        </p:txBody>
      </p:sp>
      <p:sp>
        <p:nvSpPr>
          <p:cNvPr id="3" name="Holder 3"/>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spc="-5" dirty="0"/>
              <a:t>Rajalakshmi</a:t>
            </a:r>
            <a:r>
              <a:rPr spc="-45" dirty="0"/>
              <a:t> </a:t>
            </a:r>
            <a:r>
              <a:rPr spc="-5" dirty="0"/>
              <a:t>Engineering</a:t>
            </a:r>
            <a:r>
              <a:rPr spc="-40" dirty="0"/>
              <a:t> </a:t>
            </a:r>
            <a:r>
              <a:rPr spc="-5" dirty="0"/>
              <a:t>College</a:t>
            </a:r>
          </a:p>
        </p:txBody>
      </p:sp>
      <p:sp>
        <p:nvSpPr>
          <p:cNvPr id="4" name="Holder 4"/>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38100">
              <a:lnSpc>
                <a:spcPts val="1620"/>
              </a:lnSpc>
            </a:pPr>
            <a:fld id="{81D60167-4931-47E6-BA6A-407CBD079E47}" type="slidenum">
              <a:rPr dirty="0"/>
              <a:pPr marL="38100">
                <a:lnSpc>
                  <a:spcPts val="1620"/>
                </a:lnSpc>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6453140"/>
            <a:ext cx="4649740" cy="404859"/>
          </a:xfrm>
          <a:prstGeom prst="rect">
            <a:avLst/>
          </a:prstGeom>
        </p:spPr>
      </p:pic>
      <p:sp>
        <p:nvSpPr>
          <p:cNvPr id="17" name="bg object 17"/>
          <p:cNvSpPr/>
          <p:nvPr/>
        </p:nvSpPr>
        <p:spPr>
          <a:xfrm>
            <a:off x="0" y="6476999"/>
            <a:ext cx="4572000" cy="381000"/>
          </a:xfrm>
          <a:custGeom>
            <a:avLst/>
            <a:gdLst/>
            <a:ahLst/>
            <a:cxnLst/>
            <a:rect l="l" t="t" r="r" b="b"/>
            <a:pathLst>
              <a:path w="4572000" h="381000">
                <a:moveTo>
                  <a:pt x="4571999" y="380999"/>
                </a:moveTo>
                <a:lnTo>
                  <a:pt x="0" y="380999"/>
                </a:lnTo>
                <a:lnTo>
                  <a:pt x="0" y="0"/>
                </a:lnTo>
                <a:lnTo>
                  <a:pt x="4571999" y="0"/>
                </a:lnTo>
                <a:lnTo>
                  <a:pt x="4571999" y="380999"/>
                </a:lnTo>
                <a:close/>
              </a:path>
            </a:pathLst>
          </a:custGeom>
          <a:solidFill>
            <a:srgbClr val="34495E"/>
          </a:solidFill>
        </p:spPr>
        <p:txBody>
          <a:bodyPr wrap="square" lIns="0" tIns="0" rIns="0" bIns="0" rtlCol="0"/>
          <a:lstStyle/>
          <a:p>
            <a:endParaRPr/>
          </a:p>
        </p:txBody>
      </p:sp>
      <p:pic>
        <p:nvPicPr>
          <p:cNvPr id="18" name="bg object 18"/>
          <p:cNvPicPr/>
          <p:nvPr/>
        </p:nvPicPr>
        <p:blipFill>
          <a:blip r:embed="rId8" cstate="print"/>
          <a:stretch>
            <a:fillRect/>
          </a:stretch>
        </p:blipFill>
        <p:spPr>
          <a:xfrm>
            <a:off x="4548140" y="6453630"/>
            <a:ext cx="4595859" cy="404369"/>
          </a:xfrm>
          <a:prstGeom prst="rect">
            <a:avLst/>
          </a:prstGeom>
        </p:spPr>
      </p:pic>
      <p:sp>
        <p:nvSpPr>
          <p:cNvPr id="19" name="bg object 19"/>
          <p:cNvSpPr/>
          <p:nvPr/>
        </p:nvSpPr>
        <p:spPr>
          <a:xfrm>
            <a:off x="4572000" y="6477489"/>
            <a:ext cx="4572000" cy="381000"/>
          </a:xfrm>
          <a:custGeom>
            <a:avLst/>
            <a:gdLst/>
            <a:ahLst/>
            <a:cxnLst/>
            <a:rect l="l" t="t" r="r" b="b"/>
            <a:pathLst>
              <a:path w="4572000" h="381000">
                <a:moveTo>
                  <a:pt x="4571999" y="380999"/>
                </a:moveTo>
                <a:lnTo>
                  <a:pt x="0" y="380999"/>
                </a:lnTo>
                <a:lnTo>
                  <a:pt x="0" y="0"/>
                </a:lnTo>
                <a:lnTo>
                  <a:pt x="4571999" y="0"/>
                </a:lnTo>
                <a:lnTo>
                  <a:pt x="4571999" y="380999"/>
                </a:lnTo>
                <a:close/>
              </a:path>
            </a:pathLst>
          </a:custGeom>
          <a:solidFill>
            <a:srgbClr val="34495E"/>
          </a:solidFill>
        </p:spPr>
        <p:txBody>
          <a:bodyPr wrap="square" lIns="0" tIns="0" rIns="0" bIns="0" rtlCol="0"/>
          <a:lstStyle/>
          <a:p>
            <a:endParaRPr/>
          </a:p>
        </p:txBody>
      </p:sp>
      <p:sp>
        <p:nvSpPr>
          <p:cNvPr id="20" name="bg object 20"/>
          <p:cNvSpPr/>
          <p:nvPr/>
        </p:nvSpPr>
        <p:spPr>
          <a:xfrm>
            <a:off x="190500" y="914400"/>
            <a:ext cx="8763000" cy="0"/>
          </a:xfrm>
          <a:custGeom>
            <a:avLst/>
            <a:gdLst/>
            <a:ahLst/>
            <a:cxnLst/>
            <a:rect l="l" t="t" r="r" b="b"/>
            <a:pathLst>
              <a:path w="8763000">
                <a:moveTo>
                  <a:pt x="0" y="0"/>
                </a:moveTo>
                <a:lnTo>
                  <a:pt x="8762999" y="0"/>
                </a:lnTo>
              </a:path>
            </a:pathLst>
          </a:custGeom>
          <a:ln w="9524">
            <a:solidFill>
              <a:srgbClr val="D8D8D8"/>
            </a:solidFill>
          </a:ln>
        </p:spPr>
        <p:txBody>
          <a:bodyPr wrap="square" lIns="0" tIns="0" rIns="0" bIns="0" rtlCol="0"/>
          <a:lstStyle/>
          <a:p>
            <a:endParaRPr/>
          </a:p>
        </p:txBody>
      </p:sp>
      <p:sp>
        <p:nvSpPr>
          <p:cNvPr id="2" name="Holder 2"/>
          <p:cNvSpPr>
            <a:spLocks noGrp="1"/>
          </p:cNvSpPr>
          <p:nvPr>
            <p:ph type="title"/>
          </p:nvPr>
        </p:nvSpPr>
        <p:spPr>
          <a:xfrm>
            <a:off x="1975941" y="2297636"/>
            <a:ext cx="5192117" cy="1488439"/>
          </a:xfrm>
          <a:prstGeom prst="rect">
            <a:avLst/>
          </a:prstGeom>
        </p:spPr>
        <p:txBody>
          <a:bodyPr wrap="square" lIns="0" tIns="0" rIns="0" bIns="0">
            <a:spAutoFit/>
          </a:bodyPr>
          <a:lstStyle>
            <a:lvl1pPr>
              <a:defRPr sz="9600" b="0" i="0">
                <a:solidFill>
                  <a:schemeClr val="tx1"/>
                </a:solidFill>
                <a:latin typeface="Calibri"/>
                <a:cs typeface="Calibri"/>
              </a:defRPr>
            </a:lvl1pPr>
          </a:lstStyle>
          <a:p>
            <a:endParaRPr/>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00629" y="6575552"/>
            <a:ext cx="4168140"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12700">
              <a:lnSpc>
                <a:spcPts val="1620"/>
              </a:lnSpc>
            </a:pPr>
            <a:r>
              <a:rPr spc="-5" dirty="0"/>
              <a:t>Department</a:t>
            </a:r>
            <a:r>
              <a:rPr spc="-20" dirty="0"/>
              <a:t> </a:t>
            </a:r>
            <a:r>
              <a:rPr spc="-5" dirty="0"/>
              <a:t>of</a:t>
            </a:r>
            <a:r>
              <a:rPr spc="-20" dirty="0"/>
              <a:t> </a:t>
            </a:r>
            <a:r>
              <a:rPr spc="-5" dirty="0"/>
              <a:t>Computer</a:t>
            </a:r>
            <a:r>
              <a:rPr spc="-20" dirty="0"/>
              <a:t> </a:t>
            </a:r>
            <a:r>
              <a:rPr spc="-5" dirty="0"/>
              <a:t>Science</a:t>
            </a:r>
            <a:r>
              <a:rPr spc="-20" dirty="0"/>
              <a:t> </a:t>
            </a:r>
            <a:r>
              <a:rPr dirty="0"/>
              <a:t>and</a:t>
            </a:r>
            <a:r>
              <a:rPr spc="-15" dirty="0"/>
              <a:t> </a:t>
            </a:r>
            <a:r>
              <a:rPr spc="-5" dirty="0"/>
              <a:t>Engineering</a:t>
            </a:r>
          </a:p>
        </p:txBody>
      </p:sp>
      <p:sp>
        <p:nvSpPr>
          <p:cNvPr id="5" name="Holder 5"/>
          <p:cNvSpPr>
            <a:spLocks noGrp="1"/>
          </p:cNvSpPr>
          <p:nvPr>
            <p:ph type="dt" sz="half" idx="6"/>
          </p:nvPr>
        </p:nvSpPr>
        <p:spPr>
          <a:xfrm>
            <a:off x="5142136" y="6576042"/>
            <a:ext cx="2680334"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12700">
              <a:lnSpc>
                <a:spcPts val="1620"/>
              </a:lnSpc>
            </a:pPr>
            <a:r>
              <a:rPr spc="-5" dirty="0"/>
              <a:t>Rajalakshmi</a:t>
            </a:r>
            <a:r>
              <a:rPr spc="-45" dirty="0"/>
              <a:t> </a:t>
            </a:r>
            <a:r>
              <a:rPr spc="-5" dirty="0"/>
              <a:t>Engineering</a:t>
            </a:r>
            <a:r>
              <a:rPr spc="-40" dirty="0"/>
              <a:t> </a:t>
            </a:r>
            <a:r>
              <a:rPr spc="-5" dirty="0"/>
              <a:t>College</a:t>
            </a:r>
          </a:p>
        </p:txBody>
      </p:sp>
      <p:sp>
        <p:nvSpPr>
          <p:cNvPr id="6" name="Holder 6"/>
          <p:cNvSpPr>
            <a:spLocks noGrp="1"/>
          </p:cNvSpPr>
          <p:nvPr>
            <p:ph type="sldNum" sz="quarter" idx="7"/>
          </p:nvPr>
        </p:nvSpPr>
        <p:spPr>
          <a:xfrm>
            <a:off x="8317136" y="6576042"/>
            <a:ext cx="281940"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38100">
              <a:lnSpc>
                <a:spcPts val="1620"/>
              </a:lnSpc>
            </a:pPr>
            <a:fld id="{81D60167-4931-47E6-BA6A-407CBD079E47}" type="slidenum">
              <a:rPr dirty="0"/>
              <a:pPr marL="38100">
                <a:lnSpc>
                  <a:spcPts val="162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imdb.com/" TargetMode="External"/><Relationship Id="rId2" Type="http://schemas.openxmlformats.org/officeDocument/2006/relationships/hyperlink" Target="https://www.uipath.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700" y="0"/>
            <a:ext cx="9156700" cy="4679315"/>
            <a:chOff x="-12700" y="0"/>
            <a:chExt cx="9156700" cy="4679315"/>
          </a:xfrm>
        </p:grpSpPr>
        <p:pic>
          <p:nvPicPr>
            <p:cNvPr id="3" name="object 3"/>
            <p:cNvPicPr/>
            <p:nvPr/>
          </p:nvPicPr>
          <p:blipFill>
            <a:blip r:embed="rId2" cstate="print"/>
            <a:stretch>
              <a:fillRect/>
            </a:stretch>
          </p:blipFill>
          <p:spPr>
            <a:xfrm>
              <a:off x="0" y="0"/>
              <a:ext cx="9143999" cy="1752549"/>
            </a:xfrm>
            <a:prstGeom prst="rect">
              <a:avLst/>
            </a:prstGeom>
          </p:spPr>
        </p:pic>
        <p:sp>
          <p:nvSpPr>
            <p:cNvPr id="4" name="object 4"/>
            <p:cNvSpPr/>
            <p:nvPr/>
          </p:nvSpPr>
          <p:spPr>
            <a:xfrm>
              <a:off x="5003203" y="1761199"/>
              <a:ext cx="4140835" cy="2622550"/>
            </a:xfrm>
            <a:custGeom>
              <a:avLst/>
              <a:gdLst/>
              <a:ahLst/>
              <a:cxnLst/>
              <a:rect l="l" t="t" r="r" b="b"/>
              <a:pathLst>
                <a:path w="4140834" h="2622550">
                  <a:moveTo>
                    <a:pt x="4140796" y="2622445"/>
                  </a:moveTo>
                  <a:lnTo>
                    <a:pt x="0" y="2622445"/>
                  </a:lnTo>
                  <a:lnTo>
                    <a:pt x="1311223" y="1311221"/>
                  </a:lnTo>
                  <a:lnTo>
                    <a:pt x="0" y="0"/>
                  </a:lnTo>
                  <a:lnTo>
                    <a:pt x="4140796" y="0"/>
                  </a:lnTo>
                  <a:lnTo>
                    <a:pt x="4140796" y="2622445"/>
                  </a:lnTo>
                  <a:close/>
                </a:path>
              </a:pathLst>
            </a:custGeom>
            <a:solidFill>
              <a:srgbClr val="00AAAD"/>
            </a:solidFill>
          </p:spPr>
          <p:txBody>
            <a:bodyPr wrap="square" lIns="0" tIns="0" rIns="0" bIns="0" rtlCol="0"/>
            <a:lstStyle/>
            <a:p>
              <a:endParaRPr/>
            </a:p>
          </p:txBody>
        </p:sp>
        <p:pic>
          <p:nvPicPr>
            <p:cNvPr id="5" name="object 5"/>
            <p:cNvPicPr/>
            <p:nvPr/>
          </p:nvPicPr>
          <p:blipFill>
            <a:blip r:embed="rId3" cstate="print"/>
            <a:stretch>
              <a:fillRect/>
            </a:stretch>
          </p:blipFill>
          <p:spPr>
            <a:xfrm>
              <a:off x="0" y="1465871"/>
              <a:ext cx="5845577" cy="3213100"/>
            </a:xfrm>
            <a:prstGeom prst="rect">
              <a:avLst/>
            </a:prstGeom>
          </p:spPr>
        </p:pic>
        <p:sp>
          <p:nvSpPr>
            <p:cNvPr id="6" name="object 6"/>
            <p:cNvSpPr/>
            <p:nvPr/>
          </p:nvSpPr>
          <p:spPr>
            <a:xfrm>
              <a:off x="0" y="1529370"/>
              <a:ext cx="5744210" cy="3086100"/>
            </a:xfrm>
            <a:custGeom>
              <a:avLst/>
              <a:gdLst/>
              <a:ahLst/>
              <a:cxnLst/>
              <a:rect l="l" t="t" r="r" b="b"/>
              <a:pathLst>
                <a:path w="5744210" h="3086100">
                  <a:moveTo>
                    <a:pt x="4200926" y="3086099"/>
                  </a:moveTo>
                  <a:lnTo>
                    <a:pt x="0" y="3086099"/>
                  </a:lnTo>
                  <a:lnTo>
                    <a:pt x="0" y="0"/>
                  </a:lnTo>
                  <a:lnTo>
                    <a:pt x="4200926" y="0"/>
                  </a:lnTo>
                  <a:lnTo>
                    <a:pt x="5743976" y="1543049"/>
                  </a:lnTo>
                  <a:lnTo>
                    <a:pt x="4200926" y="3086099"/>
                  </a:lnTo>
                  <a:close/>
                </a:path>
              </a:pathLst>
            </a:custGeom>
            <a:solidFill>
              <a:srgbClr val="59595B"/>
            </a:solidFill>
          </p:spPr>
          <p:txBody>
            <a:bodyPr wrap="square" lIns="0" tIns="0" rIns="0" bIns="0" rtlCol="0"/>
            <a:lstStyle/>
            <a:p>
              <a:endParaRPr/>
            </a:p>
          </p:txBody>
        </p:sp>
        <p:sp>
          <p:nvSpPr>
            <p:cNvPr id="7" name="object 7"/>
            <p:cNvSpPr/>
            <p:nvPr/>
          </p:nvSpPr>
          <p:spPr>
            <a:xfrm>
              <a:off x="0" y="1529370"/>
              <a:ext cx="5744210" cy="3086100"/>
            </a:xfrm>
            <a:custGeom>
              <a:avLst/>
              <a:gdLst/>
              <a:ahLst/>
              <a:cxnLst/>
              <a:rect l="l" t="t" r="r" b="b"/>
              <a:pathLst>
                <a:path w="5744210" h="3086100">
                  <a:moveTo>
                    <a:pt x="0" y="0"/>
                  </a:moveTo>
                  <a:lnTo>
                    <a:pt x="4200926" y="0"/>
                  </a:lnTo>
                  <a:lnTo>
                    <a:pt x="5743976" y="1543049"/>
                  </a:lnTo>
                  <a:lnTo>
                    <a:pt x="4200926" y="3086099"/>
                  </a:lnTo>
                  <a:lnTo>
                    <a:pt x="0" y="3086099"/>
                  </a:lnTo>
                  <a:lnTo>
                    <a:pt x="0" y="0"/>
                  </a:lnTo>
                  <a:close/>
                </a:path>
              </a:pathLst>
            </a:custGeom>
            <a:ln w="25399">
              <a:solidFill>
                <a:srgbClr val="59595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0" y="935764"/>
              <a:ext cx="4089125" cy="1177528"/>
            </a:xfrm>
            <a:prstGeom prst="rect">
              <a:avLst/>
            </a:prstGeom>
          </p:spPr>
        </p:pic>
        <p:sp>
          <p:nvSpPr>
            <p:cNvPr id="9" name="object 9"/>
            <p:cNvSpPr/>
            <p:nvPr/>
          </p:nvSpPr>
          <p:spPr>
            <a:xfrm>
              <a:off x="0" y="986564"/>
              <a:ext cx="4000500" cy="1076325"/>
            </a:xfrm>
            <a:custGeom>
              <a:avLst/>
              <a:gdLst/>
              <a:ahLst/>
              <a:cxnLst/>
              <a:rect l="l" t="t" r="r" b="b"/>
              <a:pathLst>
                <a:path w="4000500" h="1076325">
                  <a:moveTo>
                    <a:pt x="3462260" y="1075927"/>
                  </a:moveTo>
                  <a:lnTo>
                    <a:pt x="0" y="1075927"/>
                  </a:lnTo>
                  <a:lnTo>
                    <a:pt x="0" y="0"/>
                  </a:lnTo>
                  <a:lnTo>
                    <a:pt x="3462260" y="0"/>
                  </a:lnTo>
                  <a:lnTo>
                    <a:pt x="4000224" y="537963"/>
                  </a:lnTo>
                  <a:lnTo>
                    <a:pt x="3462260" y="1075927"/>
                  </a:lnTo>
                  <a:close/>
                </a:path>
              </a:pathLst>
            </a:custGeom>
            <a:solidFill>
              <a:srgbClr val="00AAAD"/>
            </a:solidFill>
          </p:spPr>
          <p:txBody>
            <a:bodyPr wrap="square" lIns="0" tIns="0" rIns="0" bIns="0" rtlCol="0"/>
            <a:lstStyle/>
            <a:p>
              <a:endParaRPr/>
            </a:p>
          </p:txBody>
        </p:sp>
      </p:grpSp>
      <p:sp>
        <p:nvSpPr>
          <p:cNvPr id="10" name="object 10"/>
          <p:cNvSpPr txBox="1"/>
          <p:nvPr/>
        </p:nvSpPr>
        <p:spPr>
          <a:xfrm>
            <a:off x="250806" y="4827345"/>
            <a:ext cx="3078480" cy="1282402"/>
          </a:xfrm>
          <a:prstGeom prst="rect">
            <a:avLst/>
          </a:prstGeom>
        </p:spPr>
        <p:txBody>
          <a:bodyPr vert="horz" wrap="square" lIns="0" tIns="12700" rIns="0" bIns="0" rtlCol="0">
            <a:spAutoFit/>
          </a:bodyPr>
          <a:lstStyle/>
          <a:p>
            <a:pPr marL="12700" marR="1220470">
              <a:lnSpc>
                <a:spcPct val="100000"/>
              </a:lnSpc>
              <a:spcBef>
                <a:spcPts val="100"/>
              </a:spcBef>
            </a:pPr>
            <a:r>
              <a:rPr sz="2000" b="1" spc="-50" smtClean="0">
                <a:latin typeface="Calibri"/>
                <a:cs typeface="Calibri"/>
              </a:rPr>
              <a:t> </a:t>
            </a:r>
            <a:r>
              <a:rPr lang="en-US" sz="2000" b="1" spc="-5" dirty="0" err="1" smtClean="0">
                <a:latin typeface="Calibri"/>
                <a:cs typeface="Calibri"/>
              </a:rPr>
              <a:t>Logeshwaran</a:t>
            </a:r>
            <a:r>
              <a:rPr lang="en-US" sz="2000" b="1" spc="-5" dirty="0" smtClean="0">
                <a:latin typeface="Calibri"/>
                <a:cs typeface="Calibri"/>
              </a:rPr>
              <a:t> T</a:t>
            </a:r>
          </a:p>
          <a:p>
            <a:pPr marL="12700" marR="1220470">
              <a:lnSpc>
                <a:spcPct val="100000"/>
              </a:lnSpc>
              <a:spcBef>
                <a:spcPts val="100"/>
              </a:spcBef>
            </a:pPr>
            <a:r>
              <a:rPr lang="en-US" sz="2000" b="1" spc="-5" dirty="0" smtClean="0">
                <a:latin typeface="Calibri"/>
                <a:cs typeface="Calibri"/>
              </a:rPr>
              <a:t>220701145</a:t>
            </a:r>
          </a:p>
          <a:p>
            <a:pPr marL="12700" marR="1220470">
              <a:lnSpc>
                <a:spcPct val="100000"/>
              </a:lnSpc>
              <a:spcBef>
                <a:spcPts val="100"/>
              </a:spcBef>
            </a:pPr>
            <a:r>
              <a:rPr lang="en-US" sz="2000" b="1" spc="-5" dirty="0" smtClean="0">
                <a:latin typeface="Calibri"/>
                <a:cs typeface="Calibri"/>
              </a:rPr>
              <a:t>BE CSE-C</a:t>
            </a:r>
            <a:endParaRPr lang="en-US" sz="2000" b="1" spc="-5" dirty="0" smtClean="0">
              <a:latin typeface="Calibri"/>
              <a:cs typeface="Calibri"/>
            </a:endParaRPr>
          </a:p>
          <a:p>
            <a:pPr marL="12700" marR="1220470">
              <a:lnSpc>
                <a:spcPct val="100000"/>
              </a:lnSpc>
              <a:spcBef>
                <a:spcPts val="100"/>
              </a:spcBef>
            </a:pPr>
            <a:endParaRPr sz="2000">
              <a:latin typeface="Calibri"/>
              <a:cs typeface="Calibri"/>
            </a:endParaRPr>
          </a:p>
        </p:txBody>
      </p:sp>
      <p:sp>
        <p:nvSpPr>
          <p:cNvPr id="11" name="object 11"/>
          <p:cNvSpPr txBox="1">
            <a:spLocks noGrp="1"/>
          </p:cNvSpPr>
          <p:nvPr>
            <p:ph type="title"/>
          </p:nvPr>
        </p:nvSpPr>
        <p:spPr>
          <a:xfrm>
            <a:off x="261996" y="1196868"/>
            <a:ext cx="3009265" cy="635000"/>
          </a:xfrm>
          <a:prstGeom prst="rect">
            <a:avLst/>
          </a:prstGeom>
        </p:spPr>
        <p:txBody>
          <a:bodyPr vert="horz" wrap="square" lIns="0" tIns="12700" rIns="0" bIns="0" rtlCol="0">
            <a:spAutoFit/>
          </a:bodyPr>
          <a:lstStyle/>
          <a:p>
            <a:pPr marL="12700" marR="5080" indent="694055">
              <a:lnSpc>
                <a:spcPct val="100000"/>
              </a:lnSpc>
              <a:spcBef>
                <a:spcPts val="100"/>
              </a:spcBef>
            </a:pPr>
            <a:r>
              <a:rPr sz="2000" b="1" spc="-5" dirty="0">
                <a:solidFill>
                  <a:srgbClr val="FFFFFF"/>
                </a:solidFill>
                <a:latin typeface="Calibri"/>
                <a:cs typeface="Calibri"/>
              </a:rPr>
              <a:t>Introduction to </a:t>
            </a:r>
            <a:r>
              <a:rPr sz="2000" b="1" dirty="0">
                <a:solidFill>
                  <a:srgbClr val="FFFFFF"/>
                </a:solidFill>
                <a:latin typeface="Calibri"/>
                <a:cs typeface="Calibri"/>
              </a:rPr>
              <a:t> </a:t>
            </a:r>
            <a:r>
              <a:rPr sz="2000" b="1" spc="-5" dirty="0">
                <a:solidFill>
                  <a:srgbClr val="FFFFFF"/>
                </a:solidFill>
                <a:latin typeface="Calibri"/>
                <a:cs typeface="Calibri"/>
              </a:rPr>
              <a:t>Robotic</a:t>
            </a:r>
            <a:r>
              <a:rPr sz="2000" b="1" spc="-50" dirty="0">
                <a:solidFill>
                  <a:srgbClr val="FFFFFF"/>
                </a:solidFill>
                <a:latin typeface="Calibri"/>
                <a:cs typeface="Calibri"/>
              </a:rPr>
              <a:t> </a:t>
            </a:r>
            <a:r>
              <a:rPr sz="2000" b="1" spc="-5" dirty="0">
                <a:solidFill>
                  <a:srgbClr val="FFFFFF"/>
                </a:solidFill>
                <a:latin typeface="Calibri"/>
                <a:cs typeface="Calibri"/>
              </a:rPr>
              <a:t>Process</a:t>
            </a:r>
            <a:r>
              <a:rPr sz="2000" b="1" spc="-45" dirty="0">
                <a:solidFill>
                  <a:srgbClr val="FFFFFF"/>
                </a:solidFill>
                <a:latin typeface="Calibri"/>
                <a:cs typeface="Calibri"/>
              </a:rPr>
              <a:t> </a:t>
            </a:r>
            <a:r>
              <a:rPr sz="2000" b="1" spc="-5" dirty="0">
                <a:solidFill>
                  <a:srgbClr val="FFFFFF"/>
                </a:solidFill>
                <a:latin typeface="Calibri"/>
                <a:cs typeface="Calibri"/>
              </a:rPr>
              <a:t>Automation</a:t>
            </a:r>
            <a:endParaRPr sz="2000">
              <a:latin typeface="Calibri"/>
              <a:cs typeface="Calibri"/>
            </a:endParaRPr>
          </a:p>
        </p:txBody>
      </p:sp>
      <p:sp>
        <p:nvSpPr>
          <p:cNvPr id="12" name="object 12"/>
          <p:cNvSpPr txBox="1"/>
          <p:nvPr/>
        </p:nvSpPr>
        <p:spPr>
          <a:xfrm>
            <a:off x="250807" y="2098871"/>
            <a:ext cx="3126740" cy="1736373"/>
          </a:xfrm>
          <a:prstGeom prst="rect">
            <a:avLst/>
          </a:prstGeom>
        </p:spPr>
        <p:txBody>
          <a:bodyPr vert="horz" wrap="square" lIns="0" tIns="12700" rIns="0" bIns="0" rtlCol="0">
            <a:spAutoFit/>
          </a:bodyPr>
          <a:lstStyle/>
          <a:p>
            <a:pPr marL="12700" marR="5080">
              <a:lnSpc>
                <a:spcPct val="100000"/>
              </a:lnSpc>
              <a:spcBef>
                <a:spcPts val="100"/>
              </a:spcBef>
            </a:pPr>
            <a:r>
              <a:rPr lang="en-US" sz="2800" b="1" spc="-5" dirty="0" smtClean="0">
                <a:solidFill>
                  <a:srgbClr val="FFFFFF"/>
                </a:solidFill>
                <a:latin typeface="Calibri"/>
                <a:cs typeface="Calibri"/>
              </a:rPr>
              <a:t>Entertainment rating and Recommendation </a:t>
            </a:r>
            <a:r>
              <a:rPr lang="en-US" sz="2800" b="1" spc="-5" dirty="0" err="1" smtClean="0">
                <a:solidFill>
                  <a:srgbClr val="FFFFFF"/>
                </a:solidFill>
                <a:latin typeface="Calibri"/>
                <a:cs typeface="Calibri"/>
              </a:rPr>
              <a:t>Bot</a:t>
            </a:r>
            <a:endParaRPr sz="2800">
              <a:latin typeface="Calibri"/>
              <a:cs typeface="Calibri"/>
            </a:endParaRPr>
          </a:p>
        </p:txBody>
      </p:sp>
      <p:grpSp>
        <p:nvGrpSpPr>
          <p:cNvPr id="13" name="object 13"/>
          <p:cNvGrpSpPr/>
          <p:nvPr/>
        </p:nvGrpSpPr>
        <p:grpSpPr>
          <a:xfrm>
            <a:off x="4639536" y="1478572"/>
            <a:ext cx="4290060" cy="4429760"/>
            <a:chOff x="4639536" y="1478572"/>
            <a:chExt cx="4290060" cy="4429760"/>
          </a:xfrm>
        </p:grpSpPr>
        <p:pic>
          <p:nvPicPr>
            <p:cNvPr id="14" name="object 14"/>
            <p:cNvPicPr/>
            <p:nvPr/>
          </p:nvPicPr>
          <p:blipFill>
            <a:blip r:embed="rId5" cstate="print"/>
            <a:stretch>
              <a:fillRect/>
            </a:stretch>
          </p:blipFill>
          <p:spPr>
            <a:xfrm>
              <a:off x="4639536" y="1478572"/>
              <a:ext cx="1773963" cy="3187699"/>
            </a:xfrm>
            <a:prstGeom prst="rect">
              <a:avLst/>
            </a:prstGeom>
          </p:spPr>
        </p:pic>
        <p:sp>
          <p:nvSpPr>
            <p:cNvPr id="15" name="object 15"/>
            <p:cNvSpPr/>
            <p:nvPr/>
          </p:nvSpPr>
          <p:spPr>
            <a:xfrm>
              <a:off x="4652236" y="1529372"/>
              <a:ext cx="1672589" cy="3086100"/>
            </a:xfrm>
            <a:custGeom>
              <a:avLst/>
              <a:gdLst/>
              <a:ahLst/>
              <a:cxnLst/>
              <a:rect l="l" t="t" r="r" b="b"/>
              <a:pathLst>
                <a:path w="1672589" h="3086100">
                  <a:moveTo>
                    <a:pt x="129314" y="3086098"/>
                  </a:moveTo>
                  <a:lnTo>
                    <a:pt x="0" y="3086098"/>
                  </a:lnTo>
                  <a:lnTo>
                    <a:pt x="1543048" y="1543049"/>
                  </a:lnTo>
                  <a:lnTo>
                    <a:pt x="0" y="0"/>
                  </a:lnTo>
                  <a:lnTo>
                    <a:pt x="129314" y="0"/>
                  </a:lnTo>
                  <a:lnTo>
                    <a:pt x="1672362" y="1543049"/>
                  </a:lnTo>
                  <a:lnTo>
                    <a:pt x="129314" y="3086098"/>
                  </a:lnTo>
                  <a:close/>
                </a:path>
              </a:pathLst>
            </a:custGeom>
            <a:solidFill>
              <a:srgbClr val="A1A6A9"/>
            </a:solidFill>
          </p:spPr>
          <p:txBody>
            <a:bodyPr wrap="square" lIns="0" tIns="0" rIns="0" bIns="0" rtlCol="0"/>
            <a:lstStyle/>
            <a:p>
              <a:endParaRPr/>
            </a:p>
          </p:txBody>
        </p:sp>
        <p:pic>
          <p:nvPicPr>
            <p:cNvPr id="16" name="object 16"/>
            <p:cNvPicPr/>
            <p:nvPr/>
          </p:nvPicPr>
          <p:blipFill>
            <a:blip r:embed="rId6" cstate="print"/>
            <a:stretch>
              <a:fillRect/>
            </a:stretch>
          </p:blipFill>
          <p:spPr>
            <a:xfrm>
              <a:off x="7128284" y="4503784"/>
              <a:ext cx="1801062" cy="1404395"/>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 y="140049"/>
            <a:ext cx="2722245" cy="695960"/>
          </a:xfrm>
          <a:prstGeom prst="rect">
            <a:avLst/>
          </a:prstGeom>
        </p:spPr>
        <p:txBody>
          <a:bodyPr vert="horz" wrap="square" lIns="0" tIns="12700" rIns="0" bIns="0" rtlCol="0">
            <a:spAutoFit/>
          </a:bodyPr>
          <a:lstStyle/>
          <a:p>
            <a:pPr marL="12700">
              <a:lnSpc>
                <a:spcPct val="100000"/>
              </a:lnSpc>
              <a:spcBef>
                <a:spcPts val="100"/>
              </a:spcBef>
            </a:pPr>
            <a:r>
              <a:rPr sz="4400" spc="-5" dirty="0"/>
              <a:t>Conclusions</a:t>
            </a:r>
            <a:endParaRPr sz="4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5" dirty="0"/>
              <a:t>Department</a:t>
            </a:r>
            <a:r>
              <a:rPr spc="-20" dirty="0"/>
              <a:t> </a:t>
            </a:r>
            <a:r>
              <a:rPr spc="-5" dirty="0"/>
              <a:t>of</a:t>
            </a:r>
            <a:r>
              <a:rPr spc="-20" dirty="0"/>
              <a:t> </a:t>
            </a:r>
            <a:r>
              <a:rPr spc="-5" dirty="0"/>
              <a:t>Computer</a:t>
            </a:r>
            <a:r>
              <a:rPr spc="-20" dirty="0"/>
              <a:t> </a:t>
            </a:r>
            <a:r>
              <a:rPr spc="-5" dirty="0"/>
              <a:t>Science</a:t>
            </a:r>
            <a:r>
              <a:rPr spc="-20" dirty="0"/>
              <a:t> </a:t>
            </a:r>
            <a:r>
              <a:rPr dirty="0"/>
              <a:t>and</a:t>
            </a:r>
            <a:r>
              <a:rPr spc="-15" dirty="0"/>
              <a:t> </a:t>
            </a:r>
            <a:r>
              <a:rPr spc="-5"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spc="-5" dirty="0"/>
              <a:t>Rajalakshmi</a:t>
            </a:r>
            <a:r>
              <a:rPr spc="-45" dirty="0"/>
              <a:t> </a:t>
            </a:r>
            <a:r>
              <a:rPr spc="-5" dirty="0"/>
              <a:t>Engineering</a:t>
            </a:r>
            <a:r>
              <a:rPr spc="-40" dirty="0"/>
              <a:t> </a:t>
            </a:r>
            <a:r>
              <a:rPr spc="-5"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dirty="0"/>
              <a:pPr marL="38100">
                <a:lnSpc>
                  <a:spcPts val="1620"/>
                </a:lnSpc>
              </a:pPr>
              <a:t>10</a:t>
            </a:fld>
            <a:endParaRPr dirty="0"/>
          </a:p>
        </p:txBody>
      </p:sp>
      <p:sp>
        <p:nvSpPr>
          <p:cNvPr id="3" name="object 3"/>
          <p:cNvSpPr txBox="1"/>
          <p:nvPr/>
        </p:nvSpPr>
        <p:spPr>
          <a:xfrm>
            <a:off x="308024" y="990600"/>
            <a:ext cx="7845376" cy="4826962"/>
          </a:xfrm>
          <a:prstGeom prst="rect">
            <a:avLst/>
          </a:prstGeom>
        </p:spPr>
        <p:txBody>
          <a:bodyPr vert="horz" wrap="square" lIns="0" tIns="12700" rIns="0" bIns="0" rtlCol="0">
            <a:spAutoFit/>
          </a:bodyPr>
          <a:lstStyle/>
          <a:p>
            <a:pPr marL="310515" indent="-298450">
              <a:spcBef>
                <a:spcPts val="100"/>
              </a:spcBef>
              <a:tabLst>
                <a:tab pos="310515" algn="l"/>
                <a:tab pos="311150" algn="l"/>
              </a:tabLst>
            </a:pPr>
            <a:r>
              <a:rPr lang="en-US" sz="2400" dirty="0"/>
              <a:t>The </a:t>
            </a:r>
            <a:r>
              <a:rPr lang="en-US" sz="2400" dirty="0" err="1"/>
              <a:t>UiPath</a:t>
            </a:r>
            <a:r>
              <a:rPr lang="en-US" sz="2400" dirty="0"/>
              <a:t>-based RPA project designed to automate the extraction of movie information from </a:t>
            </a:r>
            <a:r>
              <a:rPr lang="en-US" sz="2400" dirty="0" err="1"/>
              <a:t>IMDb</a:t>
            </a:r>
            <a:r>
              <a:rPr lang="en-US" sz="2400" dirty="0"/>
              <a:t> demonstrates significant efficiency in retrieving essential details such as ratings, cost, actors, short description, and release dates. By automating the process, the </a:t>
            </a:r>
            <a:r>
              <a:rPr lang="en-US" sz="2400" dirty="0" err="1"/>
              <a:t>bot</a:t>
            </a:r>
            <a:r>
              <a:rPr lang="en-US" sz="2400" dirty="0"/>
              <a:t> minimizes manual efforts and enhances accuracy in gathering data from multiple movies. Additionally, the integration of email functionality to send recommended movies further optimizes the workflow, ensuring that users receive personalized content updates seamlessly. This project exemplifies how </a:t>
            </a:r>
            <a:r>
              <a:rPr lang="en-US" sz="2400" dirty="0" err="1"/>
              <a:t>UiPath's</a:t>
            </a:r>
            <a:r>
              <a:rPr lang="en-US" sz="2400" dirty="0"/>
              <a:t> automation capabilities can be effectively applied to data extraction tasks, saving time while maintaining precision.</a:t>
            </a:r>
          </a:p>
          <a:p>
            <a:pPr marL="310515" indent="-298450">
              <a:lnSpc>
                <a:spcPct val="100000"/>
              </a:lnSpc>
              <a:spcBef>
                <a:spcPts val="100"/>
              </a:spcBef>
              <a:tabLst>
                <a:tab pos="310515" algn="l"/>
                <a:tab pos="311150" algn="l"/>
              </a:tabLst>
            </a:pPr>
            <a:endParaRPr sz="24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 y="140049"/>
            <a:ext cx="2549525" cy="695960"/>
          </a:xfrm>
          <a:prstGeom prst="rect">
            <a:avLst/>
          </a:prstGeom>
        </p:spPr>
        <p:txBody>
          <a:bodyPr vert="horz" wrap="square" lIns="0" tIns="12700" rIns="0" bIns="0" rtlCol="0">
            <a:spAutoFit/>
          </a:bodyPr>
          <a:lstStyle/>
          <a:p>
            <a:pPr marL="12700">
              <a:lnSpc>
                <a:spcPct val="100000"/>
              </a:lnSpc>
              <a:spcBef>
                <a:spcPts val="100"/>
              </a:spcBef>
            </a:pPr>
            <a:r>
              <a:rPr sz="4400" spc="-5" dirty="0"/>
              <a:t>References</a:t>
            </a:r>
            <a:endParaRPr sz="4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5" dirty="0"/>
              <a:t>Department</a:t>
            </a:r>
            <a:r>
              <a:rPr spc="-20" dirty="0"/>
              <a:t> </a:t>
            </a:r>
            <a:r>
              <a:rPr spc="-5" dirty="0"/>
              <a:t>of</a:t>
            </a:r>
            <a:r>
              <a:rPr spc="-20" dirty="0"/>
              <a:t> </a:t>
            </a:r>
            <a:r>
              <a:rPr spc="-5" dirty="0"/>
              <a:t>Computer</a:t>
            </a:r>
            <a:r>
              <a:rPr spc="-20" dirty="0"/>
              <a:t> </a:t>
            </a:r>
            <a:r>
              <a:rPr spc="-5" dirty="0"/>
              <a:t>Science</a:t>
            </a:r>
            <a:r>
              <a:rPr spc="-20" dirty="0"/>
              <a:t> </a:t>
            </a:r>
            <a:r>
              <a:rPr dirty="0"/>
              <a:t>and</a:t>
            </a:r>
            <a:r>
              <a:rPr spc="-15" dirty="0"/>
              <a:t> </a:t>
            </a:r>
            <a:r>
              <a:rPr spc="-5"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spc="-5" dirty="0"/>
              <a:t>Rajalakshmi</a:t>
            </a:r>
            <a:r>
              <a:rPr spc="-45" dirty="0"/>
              <a:t> </a:t>
            </a:r>
            <a:r>
              <a:rPr spc="-5" dirty="0"/>
              <a:t>Engineering</a:t>
            </a:r>
            <a:r>
              <a:rPr spc="-40" dirty="0"/>
              <a:t> </a:t>
            </a:r>
            <a:r>
              <a:rPr spc="-5"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dirty="0"/>
              <a:pPr marL="38100">
                <a:lnSpc>
                  <a:spcPts val="1620"/>
                </a:lnSpc>
              </a:pPr>
              <a:t>11</a:t>
            </a:fld>
            <a:endParaRPr dirty="0"/>
          </a:p>
        </p:txBody>
      </p:sp>
      <p:sp>
        <p:nvSpPr>
          <p:cNvPr id="3" name="object 3"/>
          <p:cNvSpPr txBox="1"/>
          <p:nvPr/>
        </p:nvSpPr>
        <p:spPr>
          <a:xfrm>
            <a:off x="308024" y="838200"/>
            <a:ext cx="8683576" cy="5183470"/>
          </a:xfrm>
          <a:prstGeom prst="rect">
            <a:avLst/>
          </a:prstGeom>
        </p:spPr>
        <p:txBody>
          <a:bodyPr vert="horz" wrap="square" lIns="0" tIns="12700" rIns="0" bIns="0" rtlCol="0">
            <a:spAutoFit/>
          </a:bodyPr>
          <a:lstStyle/>
          <a:p>
            <a:r>
              <a:rPr lang="en-US" sz="2400" dirty="0"/>
              <a:t>[1]. </a:t>
            </a:r>
            <a:r>
              <a:rPr lang="en-US" sz="2400" dirty="0" err="1"/>
              <a:t>UiPath</a:t>
            </a:r>
            <a:r>
              <a:rPr lang="en-US" sz="2400" dirty="0"/>
              <a:t> Official Website – For more details on how </a:t>
            </a:r>
            <a:r>
              <a:rPr lang="en-US" sz="2400" dirty="0" err="1"/>
              <a:t>UiPath</a:t>
            </a:r>
            <a:r>
              <a:rPr lang="en-US" sz="2400" dirty="0"/>
              <a:t> helps automate business processes and its use in robotic process automation, visit [</a:t>
            </a:r>
            <a:r>
              <a:rPr lang="en-US" sz="2400" dirty="0" err="1"/>
              <a:t>UiPath</a:t>
            </a:r>
            <a:r>
              <a:rPr lang="en-US" sz="2400" dirty="0"/>
              <a:t>](</a:t>
            </a:r>
            <a:r>
              <a:rPr lang="en-US" sz="2400" u="sng" dirty="0">
                <a:hlinkClick r:id="rId2"/>
              </a:rPr>
              <a:t>https://www.uipath.com</a:t>
            </a:r>
            <a:r>
              <a:rPr lang="en-US" sz="2400" dirty="0"/>
              <a:t>)</a:t>
            </a:r>
          </a:p>
          <a:p>
            <a:r>
              <a:rPr lang="en-US" sz="2400" dirty="0"/>
              <a:t>.</a:t>
            </a:r>
          </a:p>
          <a:p>
            <a:r>
              <a:rPr lang="en-US" sz="2400" dirty="0"/>
              <a:t> </a:t>
            </a:r>
          </a:p>
          <a:p>
            <a:r>
              <a:rPr lang="en-US" sz="2400" dirty="0"/>
              <a:t> </a:t>
            </a:r>
          </a:p>
          <a:p>
            <a:r>
              <a:rPr lang="en-US" sz="2400" dirty="0"/>
              <a:t>[2]. </a:t>
            </a:r>
            <a:r>
              <a:rPr lang="en-US" sz="2400" dirty="0" err="1"/>
              <a:t>IMDb</a:t>
            </a:r>
            <a:r>
              <a:rPr lang="en-US" sz="2400" dirty="0"/>
              <a:t> – To understand how data is retrieved from </a:t>
            </a:r>
            <a:r>
              <a:rPr lang="en-US" sz="2400" dirty="0" err="1"/>
              <a:t>IMDb</a:t>
            </a:r>
            <a:r>
              <a:rPr lang="en-US" sz="2400" dirty="0"/>
              <a:t>, the movie information platform, check out [</a:t>
            </a:r>
            <a:r>
              <a:rPr lang="en-US" sz="2400" dirty="0" err="1"/>
              <a:t>IMDb</a:t>
            </a:r>
            <a:r>
              <a:rPr lang="en-US" sz="2400" dirty="0"/>
              <a:t>](</a:t>
            </a:r>
            <a:r>
              <a:rPr lang="en-US" sz="2400" u="sng" dirty="0">
                <a:hlinkClick r:id="rId3"/>
              </a:rPr>
              <a:t>https://</a:t>
            </a:r>
            <a:r>
              <a:rPr lang="en-US" sz="2400" u="sng" dirty="0" smtClean="0">
                <a:hlinkClick r:id="rId3"/>
              </a:rPr>
              <a:t>www.imdb.com</a:t>
            </a:r>
            <a:r>
              <a:rPr lang="en-US" sz="2400" dirty="0" smtClean="0"/>
              <a:t>).</a:t>
            </a:r>
          </a:p>
          <a:p>
            <a:r>
              <a:rPr lang="en-US" sz="2400" dirty="0" smtClean="0"/>
              <a:t> </a:t>
            </a:r>
            <a:endParaRPr lang="en-US" sz="2400" dirty="0"/>
          </a:p>
          <a:p>
            <a:r>
              <a:rPr lang="en-US" sz="2400" dirty="0"/>
              <a:t> </a:t>
            </a:r>
          </a:p>
          <a:p>
            <a:r>
              <a:rPr lang="en-US" sz="2400" dirty="0"/>
              <a:t>These references provide the foundational understanding of </a:t>
            </a:r>
            <a:r>
              <a:rPr lang="en-US" sz="2400" dirty="0" err="1"/>
              <a:t>UiPath's</a:t>
            </a:r>
            <a:r>
              <a:rPr lang="en-US" sz="2400" dirty="0"/>
              <a:t> capabilities and how web data can be efficiently extracted and managed using RPA.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1383" y="2297636"/>
            <a:ext cx="3874135" cy="1488440"/>
          </a:xfrm>
          <a:prstGeom prst="rect">
            <a:avLst/>
          </a:prstGeom>
        </p:spPr>
        <p:txBody>
          <a:bodyPr vert="horz" wrap="square" lIns="0" tIns="12700" rIns="0" bIns="0" rtlCol="0">
            <a:spAutoFit/>
          </a:bodyPr>
          <a:lstStyle/>
          <a:p>
            <a:pPr marL="12700">
              <a:lnSpc>
                <a:spcPct val="100000"/>
              </a:lnSpc>
              <a:spcBef>
                <a:spcPts val="100"/>
              </a:spcBef>
            </a:pPr>
            <a:r>
              <a:rPr spc="-10" dirty="0"/>
              <a:t>Queries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5941" y="2297636"/>
            <a:ext cx="5187315" cy="1488440"/>
          </a:xfrm>
          <a:prstGeom prst="rect">
            <a:avLst/>
          </a:prstGeom>
        </p:spPr>
        <p:txBody>
          <a:bodyPr vert="horz" wrap="square" lIns="0" tIns="12700" rIns="0" bIns="0" rtlCol="0">
            <a:spAutoFit/>
          </a:bodyPr>
          <a:lstStyle/>
          <a:p>
            <a:pPr marL="12700">
              <a:lnSpc>
                <a:spcPct val="100000"/>
              </a:lnSpc>
              <a:spcBef>
                <a:spcPts val="100"/>
              </a:spcBef>
            </a:pPr>
            <a:r>
              <a:rPr spc="-10" dirty="0"/>
              <a:t>Thank</a:t>
            </a:r>
            <a:r>
              <a:rPr spc="-95" dirty="0"/>
              <a:t> </a:t>
            </a:r>
            <a:r>
              <a:rPr spc="-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 y="140049"/>
            <a:ext cx="1931670" cy="695960"/>
          </a:xfrm>
          <a:prstGeom prst="rect">
            <a:avLst/>
          </a:prstGeom>
        </p:spPr>
        <p:txBody>
          <a:bodyPr vert="horz" wrap="square" lIns="0" tIns="12700" rIns="0" bIns="0" rtlCol="0">
            <a:spAutoFit/>
          </a:bodyPr>
          <a:lstStyle/>
          <a:p>
            <a:pPr marL="12700">
              <a:lnSpc>
                <a:spcPct val="100000"/>
              </a:lnSpc>
              <a:spcBef>
                <a:spcPts val="100"/>
              </a:spcBef>
            </a:pPr>
            <a:r>
              <a:rPr sz="4400" spc="-5" dirty="0"/>
              <a:t>Abstract</a:t>
            </a:r>
            <a:endParaRPr sz="4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5" dirty="0"/>
              <a:t>Department</a:t>
            </a:r>
            <a:r>
              <a:rPr spc="-20" dirty="0"/>
              <a:t> </a:t>
            </a:r>
            <a:r>
              <a:rPr spc="-5" dirty="0"/>
              <a:t>of</a:t>
            </a:r>
            <a:r>
              <a:rPr spc="-20" dirty="0"/>
              <a:t> </a:t>
            </a:r>
            <a:r>
              <a:rPr spc="-5" dirty="0"/>
              <a:t>Computer</a:t>
            </a:r>
            <a:r>
              <a:rPr spc="-20" dirty="0"/>
              <a:t> </a:t>
            </a:r>
            <a:r>
              <a:rPr spc="-5" dirty="0"/>
              <a:t>Science</a:t>
            </a:r>
            <a:r>
              <a:rPr spc="-20" dirty="0"/>
              <a:t> </a:t>
            </a:r>
            <a:r>
              <a:rPr dirty="0"/>
              <a:t>and</a:t>
            </a:r>
            <a:r>
              <a:rPr spc="-15" dirty="0"/>
              <a:t> </a:t>
            </a:r>
            <a:r>
              <a:rPr spc="-5"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spc="-5" dirty="0"/>
              <a:t>Rajalakshmi</a:t>
            </a:r>
            <a:r>
              <a:rPr spc="-45" dirty="0"/>
              <a:t> </a:t>
            </a:r>
            <a:r>
              <a:rPr spc="-5" dirty="0"/>
              <a:t>Engineering</a:t>
            </a:r>
            <a:r>
              <a:rPr spc="-40" dirty="0"/>
              <a:t> </a:t>
            </a:r>
            <a:r>
              <a:rPr spc="-5"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dirty="0"/>
              <a:pPr marL="38100">
                <a:lnSpc>
                  <a:spcPts val="1620"/>
                </a:lnSpc>
              </a:pPr>
              <a:t>2</a:t>
            </a:fld>
            <a:endParaRPr dirty="0"/>
          </a:p>
        </p:txBody>
      </p:sp>
      <p:sp>
        <p:nvSpPr>
          <p:cNvPr id="7" name="Rectangle 6"/>
          <p:cNvSpPr/>
          <p:nvPr/>
        </p:nvSpPr>
        <p:spPr>
          <a:xfrm>
            <a:off x="838200" y="1219200"/>
            <a:ext cx="6019800" cy="4093428"/>
          </a:xfrm>
          <a:prstGeom prst="rect">
            <a:avLst/>
          </a:prstGeom>
        </p:spPr>
        <p:txBody>
          <a:bodyPr wrap="square">
            <a:spAutoFit/>
          </a:bodyPr>
          <a:lstStyle/>
          <a:p>
            <a:r>
              <a:rPr lang="en-US" sz="2000" dirty="0" smtClean="0"/>
              <a:t>The project “Entertainment Rating and Recommendation </a:t>
            </a:r>
            <a:r>
              <a:rPr lang="en-US" sz="2000" dirty="0" err="1" smtClean="0"/>
              <a:t>Bot</a:t>
            </a:r>
            <a:r>
              <a:rPr lang="en-US" sz="2000" dirty="0" smtClean="0"/>
              <a:t>” focuses on utilizing Robotic Process Automation (RPA) with </a:t>
            </a:r>
            <a:r>
              <a:rPr lang="en-US" sz="2000" dirty="0" err="1" smtClean="0"/>
              <a:t>UiPath</a:t>
            </a:r>
            <a:r>
              <a:rPr lang="en-US" sz="2000" dirty="0" smtClean="0"/>
              <a:t> to extract detailed movie information from online sources, such as </a:t>
            </a:r>
            <a:r>
              <a:rPr lang="en-US" sz="2000" dirty="0" err="1" smtClean="0"/>
              <a:t>IMDb</a:t>
            </a:r>
            <a:r>
              <a:rPr lang="en-US" sz="2000" dirty="0" smtClean="0"/>
              <a:t>. The </a:t>
            </a:r>
            <a:r>
              <a:rPr lang="en-US" sz="2000" dirty="0" err="1" smtClean="0"/>
              <a:t>bot</a:t>
            </a:r>
            <a:r>
              <a:rPr lang="en-US" sz="2000" dirty="0" smtClean="0"/>
              <a:t> retrieves data such as movie ratings, cast, release date, storyline description, and cost. Additionally, the system automates the process of recommending similar movies based on user preferences and sends these recommendations via email. The solution aims to streamline movie data retrieval and provide personalized recommendations in an efficient manner, enhancing the user experience and saving time.</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 y="140049"/>
            <a:ext cx="6943725" cy="695960"/>
          </a:xfrm>
          <a:prstGeom prst="rect">
            <a:avLst/>
          </a:prstGeom>
        </p:spPr>
        <p:txBody>
          <a:bodyPr vert="horz" wrap="square" lIns="0" tIns="12700" rIns="0" bIns="0" rtlCol="0">
            <a:spAutoFit/>
          </a:bodyPr>
          <a:lstStyle/>
          <a:p>
            <a:pPr marL="12700">
              <a:lnSpc>
                <a:spcPct val="100000"/>
              </a:lnSpc>
              <a:spcBef>
                <a:spcPts val="100"/>
              </a:spcBef>
            </a:pPr>
            <a:r>
              <a:rPr sz="4400" spc="-5" dirty="0"/>
              <a:t>Need</a:t>
            </a:r>
            <a:r>
              <a:rPr sz="4400" spc="-25" dirty="0"/>
              <a:t> </a:t>
            </a:r>
            <a:r>
              <a:rPr sz="4400" spc="-5" dirty="0"/>
              <a:t>for</a:t>
            </a:r>
            <a:r>
              <a:rPr sz="4400" spc="-20" dirty="0"/>
              <a:t> </a:t>
            </a:r>
            <a:r>
              <a:rPr sz="4400" spc="-10" dirty="0"/>
              <a:t>the</a:t>
            </a:r>
            <a:r>
              <a:rPr sz="4400" spc="-30" dirty="0"/>
              <a:t> </a:t>
            </a:r>
            <a:r>
              <a:rPr sz="4400" spc="-10" dirty="0"/>
              <a:t>Proposed</a:t>
            </a:r>
            <a:r>
              <a:rPr sz="4400" spc="-25" dirty="0"/>
              <a:t> </a:t>
            </a:r>
            <a:r>
              <a:rPr sz="4400" spc="-5" dirty="0"/>
              <a:t>System</a:t>
            </a:r>
            <a:endParaRPr sz="4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5" dirty="0"/>
              <a:t>Department</a:t>
            </a:r>
            <a:r>
              <a:rPr spc="-20" dirty="0"/>
              <a:t> </a:t>
            </a:r>
            <a:r>
              <a:rPr spc="-5" dirty="0"/>
              <a:t>of</a:t>
            </a:r>
            <a:r>
              <a:rPr spc="-20" dirty="0"/>
              <a:t> </a:t>
            </a:r>
            <a:r>
              <a:rPr spc="-5" dirty="0"/>
              <a:t>Computer</a:t>
            </a:r>
            <a:r>
              <a:rPr spc="-20" dirty="0"/>
              <a:t> </a:t>
            </a:r>
            <a:r>
              <a:rPr spc="-5" dirty="0"/>
              <a:t>Science</a:t>
            </a:r>
            <a:r>
              <a:rPr spc="-20" dirty="0"/>
              <a:t> </a:t>
            </a:r>
            <a:r>
              <a:rPr dirty="0"/>
              <a:t>and</a:t>
            </a:r>
            <a:r>
              <a:rPr spc="-15" dirty="0"/>
              <a:t> </a:t>
            </a:r>
            <a:r>
              <a:rPr spc="-5"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spc="-5" dirty="0"/>
              <a:t>Rajalakshmi</a:t>
            </a:r>
            <a:r>
              <a:rPr spc="-45" dirty="0"/>
              <a:t> </a:t>
            </a:r>
            <a:r>
              <a:rPr spc="-5" dirty="0"/>
              <a:t>Engineering</a:t>
            </a:r>
            <a:r>
              <a:rPr spc="-40" dirty="0"/>
              <a:t> </a:t>
            </a:r>
            <a:r>
              <a:rPr spc="-5"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dirty="0"/>
              <a:pPr marL="38100">
                <a:lnSpc>
                  <a:spcPts val="1620"/>
                </a:lnSpc>
              </a:pPr>
              <a:t>3</a:t>
            </a:fld>
            <a:endParaRPr dirty="0"/>
          </a:p>
        </p:txBody>
      </p:sp>
      <p:sp>
        <p:nvSpPr>
          <p:cNvPr id="3" name="object 3"/>
          <p:cNvSpPr txBox="1"/>
          <p:nvPr/>
        </p:nvSpPr>
        <p:spPr>
          <a:xfrm>
            <a:off x="381000" y="762000"/>
            <a:ext cx="8305800" cy="2598147"/>
          </a:xfrm>
          <a:prstGeom prst="rect">
            <a:avLst/>
          </a:prstGeom>
        </p:spPr>
        <p:txBody>
          <a:bodyPr vert="horz" wrap="square" lIns="0" tIns="12700" rIns="0" bIns="0" rtlCol="0">
            <a:spAutoFit/>
          </a:bodyPr>
          <a:lstStyle/>
          <a:p>
            <a:pPr marL="310515" indent="-298450" algn="just">
              <a:lnSpc>
                <a:spcPct val="100000"/>
              </a:lnSpc>
              <a:spcBef>
                <a:spcPts val="100"/>
              </a:spcBef>
              <a:buFont typeface="Lucida Sans Unicode"/>
              <a:buChar char="▪"/>
              <a:tabLst>
                <a:tab pos="310515" algn="l"/>
                <a:tab pos="311150" algn="l"/>
              </a:tabLst>
            </a:pPr>
            <a:r>
              <a:rPr lang="en-US" sz="2400" dirty="0" smtClean="0"/>
              <a:t>The proposed solution is to build an </a:t>
            </a:r>
            <a:r>
              <a:rPr lang="en-US" sz="2400" dirty="0" err="1" smtClean="0"/>
              <a:t>automatede</a:t>
            </a:r>
            <a:r>
              <a:rPr lang="en-US" sz="2400" dirty="0" smtClean="0"/>
              <a:t> information and recommendation system using </a:t>
            </a:r>
            <a:r>
              <a:rPr lang="en-US" sz="2400" dirty="0" err="1" smtClean="0"/>
              <a:t>UiPath</a:t>
            </a:r>
            <a:r>
              <a:rPr lang="en-US" sz="2400" dirty="0" smtClean="0"/>
              <a:t> RPA. This system will streamline the process by fetching detailed movie information—such as ratings, costs, cast details, synopses, and release dates— using web scraping or APIs from movie databases. It will also analyze user preferences to generate personalized movie recommendations and deliver them directly via email .</a:t>
            </a:r>
            <a:endParaRPr sz="24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 y="140049"/>
            <a:ext cx="3471545" cy="695960"/>
          </a:xfrm>
          <a:prstGeom prst="rect">
            <a:avLst/>
          </a:prstGeom>
        </p:spPr>
        <p:txBody>
          <a:bodyPr vert="horz" wrap="square" lIns="0" tIns="12700" rIns="0" bIns="0" rtlCol="0">
            <a:spAutoFit/>
          </a:bodyPr>
          <a:lstStyle/>
          <a:p>
            <a:pPr marL="12700">
              <a:lnSpc>
                <a:spcPct val="100000"/>
              </a:lnSpc>
              <a:spcBef>
                <a:spcPts val="100"/>
              </a:spcBef>
            </a:pPr>
            <a:r>
              <a:rPr sz="4400" spc="-10" dirty="0"/>
              <a:t>Main</a:t>
            </a:r>
            <a:r>
              <a:rPr sz="4400" spc="-90" dirty="0"/>
              <a:t> </a:t>
            </a:r>
            <a:r>
              <a:rPr sz="4400" spc="-5" dirty="0"/>
              <a:t>Objective</a:t>
            </a:r>
            <a:endParaRPr sz="4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5" dirty="0"/>
              <a:t>Department</a:t>
            </a:r>
            <a:r>
              <a:rPr spc="-20" dirty="0"/>
              <a:t> </a:t>
            </a:r>
            <a:r>
              <a:rPr spc="-5" dirty="0"/>
              <a:t>of</a:t>
            </a:r>
            <a:r>
              <a:rPr spc="-20" dirty="0"/>
              <a:t> </a:t>
            </a:r>
            <a:r>
              <a:rPr spc="-5" dirty="0"/>
              <a:t>Computer</a:t>
            </a:r>
            <a:r>
              <a:rPr spc="-20" dirty="0"/>
              <a:t> </a:t>
            </a:r>
            <a:r>
              <a:rPr spc="-5" dirty="0"/>
              <a:t>Science</a:t>
            </a:r>
            <a:r>
              <a:rPr spc="-20" dirty="0"/>
              <a:t> </a:t>
            </a:r>
            <a:r>
              <a:rPr dirty="0"/>
              <a:t>and</a:t>
            </a:r>
            <a:r>
              <a:rPr spc="-15" dirty="0"/>
              <a:t> </a:t>
            </a:r>
            <a:r>
              <a:rPr spc="-5"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spc="-5" dirty="0"/>
              <a:t>Rajalakshmi</a:t>
            </a:r>
            <a:r>
              <a:rPr spc="-45" dirty="0"/>
              <a:t> </a:t>
            </a:r>
            <a:r>
              <a:rPr spc="-5" dirty="0"/>
              <a:t>Engineering</a:t>
            </a:r>
            <a:r>
              <a:rPr spc="-40" dirty="0"/>
              <a:t> </a:t>
            </a:r>
            <a:r>
              <a:rPr spc="-5"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dirty="0"/>
              <a:pPr marL="38100">
                <a:lnSpc>
                  <a:spcPts val="1620"/>
                </a:lnSpc>
              </a:pPr>
              <a:t>4</a:t>
            </a:fld>
            <a:endParaRPr dirty="0"/>
          </a:p>
        </p:txBody>
      </p:sp>
      <p:sp>
        <p:nvSpPr>
          <p:cNvPr id="3" name="object 3"/>
          <p:cNvSpPr txBox="1"/>
          <p:nvPr/>
        </p:nvSpPr>
        <p:spPr>
          <a:xfrm>
            <a:off x="228600" y="762000"/>
            <a:ext cx="8001000" cy="2228815"/>
          </a:xfrm>
          <a:prstGeom prst="rect">
            <a:avLst/>
          </a:prstGeom>
        </p:spPr>
        <p:txBody>
          <a:bodyPr vert="horz" wrap="square" lIns="0" tIns="12700" rIns="0" bIns="0" rtlCol="0">
            <a:spAutoFit/>
          </a:bodyPr>
          <a:lstStyle/>
          <a:p>
            <a:pPr marL="310515" indent="-298450">
              <a:lnSpc>
                <a:spcPct val="100000"/>
              </a:lnSpc>
              <a:spcBef>
                <a:spcPts val="100"/>
              </a:spcBef>
              <a:buFont typeface="Lucida Sans Unicode"/>
              <a:buChar char="▪"/>
              <a:tabLst>
                <a:tab pos="310515" algn="l"/>
                <a:tab pos="311150" algn="l"/>
              </a:tabLst>
            </a:pPr>
            <a:r>
              <a:rPr lang="en-US" sz="2400" dirty="0" smtClean="0"/>
              <a:t>The objective of this project is to develop an efficient, automated system using </a:t>
            </a:r>
            <a:r>
              <a:rPr lang="en-US" sz="2400" dirty="0" err="1" smtClean="0"/>
              <a:t>UiPath</a:t>
            </a:r>
            <a:r>
              <a:rPr lang="en-US" sz="2400" dirty="0" smtClean="0"/>
              <a:t> RPA to simplify the process of retrieving and analyzing movie-related information. It aims to fetch comprehensive details such as movie ratings, costs, cast members, storyline descriptions, and release dates by integrating APIs or web scraping techniques. </a:t>
            </a:r>
            <a:endParaRPr sz="24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 y="140049"/>
            <a:ext cx="2853055" cy="695960"/>
          </a:xfrm>
          <a:prstGeom prst="rect">
            <a:avLst/>
          </a:prstGeom>
        </p:spPr>
        <p:txBody>
          <a:bodyPr vert="horz" wrap="square" lIns="0" tIns="12700" rIns="0" bIns="0" rtlCol="0">
            <a:spAutoFit/>
          </a:bodyPr>
          <a:lstStyle/>
          <a:p>
            <a:pPr marL="12700">
              <a:lnSpc>
                <a:spcPct val="100000"/>
              </a:lnSpc>
              <a:spcBef>
                <a:spcPts val="100"/>
              </a:spcBef>
            </a:pPr>
            <a:r>
              <a:rPr sz="4400" spc="-5" dirty="0"/>
              <a:t>Architecture</a:t>
            </a:r>
            <a:endParaRPr sz="4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5" dirty="0"/>
              <a:t>Department</a:t>
            </a:r>
            <a:r>
              <a:rPr spc="-20" dirty="0"/>
              <a:t> </a:t>
            </a:r>
            <a:r>
              <a:rPr spc="-5" dirty="0"/>
              <a:t>of</a:t>
            </a:r>
            <a:r>
              <a:rPr spc="-20" dirty="0"/>
              <a:t> </a:t>
            </a:r>
            <a:r>
              <a:rPr spc="-5" dirty="0"/>
              <a:t>Computer</a:t>
            </a:r>
            <a:r>
              <a:rPr spc="-20" dirty="0"/>
              <a:t> </a:t>
            </a:r>
            <a:r>
              <a:rPr spc="-5" dirty="0"/>
              <a:t>Science</a:t>
            </a:r>
            <a:r>
              <a:rPr spc="-20" dirty="0"/>
              <a:t> </a:t>
            </a:r>
            <a:r>
              <a:rPr dirty="0"/>
              <a:t>and</a:t>
            </a:r>
            <a:r>
              <a:rPr spc="-15" dirty="0"/>
              <a:t> </a:t>
            </a:r>
            <a:r>
              <a:rPr spc="-5"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spc="-5" dirty="0"/>
              <a:t>Rajalakshmi</a:t>
            </a:r>
            <a:r>
              <a:rPr spc="-45" dirty="0"/>
              <a:t> </a:t>
            </a:r>
            <a:r>
              <a:rPr spc="-5" dirty="0"/>
              <a:t>Engineering</a:t>
            </a:r>
            <a:r>
              <a:rPr spc="-40" dirty="0"/>
              <a:t> </a:t>
            </a:r>
            <a:r>
              <a:rPr spc="-5"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dirty="0"/>
              <a:pPr marL="38100">
                <a:lnSpc>
                  <a:spcPts val="1620"/>
                </a:lnSpc>
              </a:pPr>
              <a:t>5</a:t>
            </a:fld>
            <a:endParaRPr dirty="0"/>
          </a:p>
        </p:txBody>
      </p:sp>
      <p:pic>
        <p:nvPicPr>
          <p:cNvPr id="7" name="image3.png"/>
          <p:cNvPicPr/>
          <p:nvPr/>
        </p:nvPicPr>
        <p:blipFill>
          <a:blip r:embed="rId2" cstate="print"/>
          <a:stretch>
            <a:fillRect/>
          </a:stretch>
        </p:blipFill>
        <p:spPr>
          <a:xfrm>
            <a:off x="2003223" y="1573772"/>
            <a:ext cx="5311977" cy="371045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25" y="140049"/>
            <a:ext cx="3681729" cy="695960"/>
          </a:xfrm>
          <a:prstGeom prst="rect">
            <a:avLst/>
          </a:prstGeom>
        </p:spPr>
        <p:txBody>
          <a:bodyPr vert="horz" wrap="square" lIns="0" tIns="12700" rIns="0" bIns="0" rtlCol="0">
            <a:spAutoFit/>
          </a:bodyPr>
          <a:lstStyle/>
          <a:p>
            <a:pPr marL="12700">
              <a:lnSpc>
                <a:spcPct val="100000"/>
              </a:lnSpc>
              <a:spcBef>
                <a:spcPts val="100"/>
              </a:spcBef>
            </a:pPr>
            <a:r>
              <a:rPr sz="4400" spc="-5" dirty="0"/>
              <a:t>Implementation</a:t>
            </a:r>
            <a:endParaRPr sz="4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5" dirty="0"/>
              <a:t>Department</a:t>
            </a:r>
            <a:r>
              <a:rPr spc="-20" dirty="0"/>
              <a:t> </a:t>
            </a:r>
            <a:r>
              <a:rPr spc="-5" dirty="0"/>
              <a:t>of</a:t>
            </a:r>
            <a:r>
              <a:rPr spc="-20" dirty="0"/>
              <a:t> </a:t>
            </a:r>
            <a:r>
              <a:rPr spc="-5" dirty="0"/>
              <a:t>Computer</a:t>
            </a:r>
            <a:r>
              <a:rPr spc="-20" dirty="0"/>
              <a:t> </a:t>
            </a:r>
            <a:r>
              <a:rPr spc="-5" dirty="0"/>
              <a:t>Science</a:t>
            </a:r>
            <a:r>
              <a:rPr spc="-20" dirty="0"/>
              <a:t> </a:t>
            </a:r>
            <a:r>
              <a:rPr dirty="0"/>
              <a:t>and</a:t>
            </a:r>
            <a:r>
              <a:rPr spc="-15" dirty="0"/>
              <a:t> </a:t>
            </a:r>
            <a:r>
              <a:rPr spc="-5"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spc="-5" dirty="0"/>
              <a:t>Rajalakshmi</a:t>
            </a:r>
            <a:r>
              <a:rPr spc="-45" dirty="0"/>
              <a:t> </a:t>
            </a:r>
            <a:r>
              <a:rPr spc="-5" dirty="0"/>
              <a:t>Engineering</a:t>
            </a:r>
            <a:r>
              <a:rPr spc="-40" dirty="0"/>
              <a:t> </a:t>
            </a:r>
            <a:r>
              <a:rPr spc="-5"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dirty="0"/>
              <a:pPr marL="38100">
                <a:lnSpc>
                  <a:spcPts val="1620"/>
                </a:lnSpc>
              </a:pPr>
              <a:t>6</a:t>
            </a:fld>
            <a:endParaRPr dirty="0"/>
          </a:p>
        </p:txBody>
      </p:sp>
      <p:pic>
        <p:nvPicPr>
          <p:cNvPr id="7" name="image8.jpeg"/>
          <p:cNvPicPr/>
          <p:nvPr/>
        </p:nvPicPr>
        <p:blipFill>
          <a:blip r:embed="rId2" cstate="print"/>
          <a:stretch>
            <a:fillRect/>
          </a:stretch>
        </p:blipFill>
        <p:spPr>
          <a:xfrm>
            <a:off x="1735659" y="1680210"/>
            <a:ext cx="5672681" cy="349757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9.jpeg"/>
          <p:cNvPicPr/>
          <p:nvPr/>
        </p:nvPicPr>
        <p:blipFill>
          <a:blip r:embed="rId2" cstate="print"/>
          <a:stretch>
            <a:fillRect/>
          </a:stretch>
        </p:blipFill>
        <p:spPr>
          <a:xfrm>
            <a:off x="1353101" y="1219200"/>
            <a:ext cx="6437798" cy="342283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2.jpeg"/>
          <p:cNvPicPr/>
          <p:nvPr/>
        </p:nvPicPr>
        <p:blipFill>
          <a:blip r:embed="rId2" cstate="print"/>
          <a:stretch>
            <a:fillRect/>
          </a:stretch>
        </p:blipFill>
        <p:spPr>
          <a:xfrm>
            <a:off x="1371563" y="1728787"/>
            <a:ext cx="6400873" cy="34004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3.jpeg"/>
          <p:cNvPicPr/>
          <p:nvPr/>
        </p:nvPicPr>
        <p:blipFill>
          <a:blip r:embed="rId2" cstate="print"/>
          <a:stretch>
            <a:fillRect/>
          </a:stretch>
        </p:blipFill>
        <p:spPr>
          <a:xfrm>
            <a:off x="1393846" y="2069973"/>
            <a:ext cx="6530954" cy="271805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TotalTime>
  <Words>463</Words>
  <Application>Microsoft Office PowerPoint</Application>
  <PresentationFormat>On-screen Show (4:3)</PresentationFormat>
  <Paragraphs>47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Introduction to  Robotic Process Automation</vt:lpstr>
      <vt:lpstr>Abstract</vt:lpstr>
      <vt:lpstr>Need for the Proposed System</vt:lpstr>
      <vt:lpstr>Main Objective</vt:lpstr>
      <vt:lpstr>Architecture</vt:lpstr>
      <vt:lpstr>Implementation</vt:lpstr>
      <vt:lpstr>Slide 7</vt:lpstr>
      <vt:lpstr>Slide 8</vt:lpstr>
      <vt:lpstr>Slide 9</vt:lpstr>
      <vt:lpstr>Conclusions</vt:lpstr>
      <vt:lpstr>References</vt:lpstr>
      <vt:lpstr>Queries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Robotic Process Automation</dc:title>
  <cp:lastModifiedBy>dell</cp:lastModifiedBy>
  <cp:revision>3</cp:revision>
  <dcterms:created xsi:type="dcterms:W3CDTF">2024-11-21T16:27:10Z</dcterms:created>
  <dcterms:modified xsi:type="dcterms:W3CDTF">2024-11-21T16:56:19Z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