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76" r:id="rId7"/>
    <p:sldId id="261" r:id="rId8"/>
    <p:sldId id="262" r:id="rId9"/>
    <p:sldId id="263" r:id="rId10"/>
    <p:sldId id="264" r:id="rId11"/>
    <p:sldId id="277" r:id="rId12"/>
    <p:sldId id="278" r:id="rId13"/>
    <p:sldId id="279" r:id="rId14"/>
    <p:sldId id="265" r:id="rId15"/>
    <p:sldId id="266" r:id="rId16"/>
    <p:sldId id="280" r:id="rId17"/>
    <p:sldId id="281" r:id="rId18"/>
    <p:sldId id="282" r:id="rId19"/>
    <p:sldId id="283" r:id="rId20"/>
    <p:sldId id="284" r:id="rId21"/>
    <p:sldId id="285" r:id="rId22"/>
    <p:sldId id="286" r:id="rId23"/>
    <p:sldId id="287" r:id="rId24"/>
    <p:sldId id="288" r:id="rId25"/>
    <p:sldId id="289" r:id="rId26"/>
    <p:sldId id="269" r:id="rId27"/>
    <p:sldId id="270" r:id="rId28"/>
    <p:sldId id="290" r:id="rId29"/>
    <p:sldId id="271" r:id="rId30"/>
    <p:sldId id="272" r:id="rId31"/>
    <p:sldId id="273" r:id="rId32"/>
    <p:sldId id="274" r:id="rId33"/>
    <p:sldId id="275" r:id="rId34"/>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58" autoAdjust="0"/>
  </p:normalViewPr>
  <p:slideViewPr>
    <p:cSldViewPr>
      <p:cViewPr varScale="1">
        <p:scale>
          <a:sx n="60" d="100"/>
          <a:sy n="60" d="100"/>
        </p:scale>
        <p:origin x="1460"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Holder 5"/>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6" name="Holder 6"/>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Holder 5"/>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6" name="Holder 6"/>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6" name="Holder 6"/>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7" name="Holder 7"/>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4" name="Holder 4"/>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5" name="Holder 5"/>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3" name="Holder 3"/>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4" name="Holder 4"/>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6453140"/>
            <a:ext cx="4649740" cy="404859"/>
          </a:xfrm>
          <a:prstGeom prst="rect">
            <a:avLst/>
          </a:prstGeom>
        </p:spPr>
      </p:pic>
      <p:sp>
        <p:nvSpPr>
          <p:cNvPr id="17" name="bg object 17"/>
          <p:cNvSpPr/>
          <p:nvPr/>
        </p:nvSpPr>
        <p:spPr>
          <a:xfrm>
            <a:off x="0" y="6476999"/>
            <a:ext cx="4572000" cy="381000"/>
          </a:xfrm>
          <a:custGeom>
            <a:avLst/>
            <a:gdLst/>
            <a:ahLst/>
            <a:cxnLst/>
            <a:rect l="l" t="t" r="r" b="b"/>
            <a:pathLst>
              <a:path w="4572000" h="381000">
                <a:moveTo>
                  <a:pt x="4571999" y="380999"/>
                </a:moveTo>
                <a:lnTo>
                  <a:pt x="0" y="380999"/>
                </a:lnTo>
                <a:lnTo>
                  <a:pt x="0" y="0"/>
                </a:lnTo>
                <a:lnTo>
                  <a:pt x="4571999" y="0"/>
                </a:lnTo>
                <a:lnTo>
                  <a:pt x="4571999" y="380999"/>
                </a:lnTo>
                <a:close/>
              </a:path>
            </a:pathLst>
          </a:custGeom>
          <a:solidFill>
            <a:srgbClr val="34495E"/>
          </a:solidFill>
        </p:spPr>
        <p:txBody>
          <a:bodyPr wrap="square" lIns="0" tIns="0" rIns="0" bIns="0" rtlCol="0"/>
          <a:lstStyle/>
          <a:p>
            <a:endParaRPr/>
          </a:p>
        </p:txBody>
      </p:sp>
      <p:pic>
        <p:nvPicPr>
          <p:cNvPr id="18" name="bg object 18"/>
          <p:cNvPicPr/>
          <p:nvPr/>
        </p:nvPicPr>
        <p:blipFill>
          <a:blip r:embed="rId8" cstate="print"/>
          <a:stretch>
            <a:fillRect/>
          </a:stretch>
        </p:blipFill>
        <p:spPr>
          <a:xfrm>
            <a:off x="4548140" y="6453630"/>
            <a:ext cx="4595859" cy="404369"/>
          </a:xfrm>
          <a:prstGeom prst="rect">
            <a:avLst/>
          </a:prstGeom>
        </p:spPr>
      </p:pic>
      <p:sp>
        <p:nvSpPr>
          <p:cNvPr id="19" name="bg object 19"/>
          <p:cNvSpPr/>
          <p:nvPr/>
        </p:nvSpPr>
        <p:spPr>
          <a:xfrm>
            <a:off x="4572000" y="6477489"/>
            <a:ext cx="4572000" cy="381000"/>
          </a:xfrm>
          <a:custGeom>
            <a:avLst/>
            <a:gdLst/>
            <a:ahLst/>
            <a:cxnLst/>
            <a:rect l="l" t="t" r="r" b="b"/>
            <a:pathLst>
              <a:path w="4572000" h="381000">
                <a:moveTo>
                  <a:pt x="4571999" y="380999"/>
                </a:moveTo>
                <a:lnTo>
                  <a:pt x="0" y="380999"/>
                </a:lnTo>
                <a:lnTo>
                  <a:pt x="0" y="0"/>
                </a:lnTo>
                <a:lnTo>
                  <a:pt x="4571999" y="0"/>
                </a:lnTo>
                <a:lnTo>
                  <a:pt x="4571999" y="380999"/>
                </a:lnTo>
                <a:close/>
              </a:path>
            </a:pathLst>
          </a:custGeom>
          <a:solidFill>
            <a:srgbClr val="34495E"/>
          </a:solidFill>
        </p:spPr>
        <p:txBody>
          <a:bodyPr wrap="square" lIns="0" tIns="0" rIns="0" bIns="0" rtlCol="0"/>
          <a:lstStyle/>
          <a:p>
            <a:endParaRPr/>
          </a:p>
        </p:txBody>
      </p:sp>
      <p:sp>
        <p:nvSpPr>
          <p:cNvPr id="20" name="bg object 20"/>
          <p:cNvSpPr/>
          <p:nvPr/>
        </p:nvSpPr>
        <p:spPr>
          <a:xfrm>
            <a:off x="190500" y="914400"/>
            <a:ext cx="8763000" cy="0"/>
          </a:xfrm>
          <a:custGeom>
            <a:avLst/>
            <a:gdLst/>
            <a:ahLst/>
            <a:cxnLst/>
            <a:rect l="l" t="t" r="r" b="b"/>
            <a:pathLst>
              <a:path w="8763000">
                <a:moveTo>
                  <a:pt x="0" y="0"/>
                </a:moveTo>
                <a:lnTo>
                  <a:pt x="8762999" y="0"/>
                </a:lnTo>
              </a:path>
            </a:pathLst>
          </a:custGeom>
          <a:ln w="9524">
            <a:solidFill>
              <a:srgbClr val="D8D8D8"/>
            </a:solidFill>
          </a:ln>
        </p:spPr>
        <p:txBody>
          <a:bodyPr wrap="square" lIns="0" tIns="0" rIns="0" bIns="0" rtlCol="0"/>
          <a:lstStyle/>
          <a:p>
            <a:endParaRPr/>
          </a:p>
        </p:txBody>
      </p:sp>
      <p:sp>
        <p:nvSpPr>
          <p:cNvPr id="2" name="Holder 2"/>
          <p:cNvSpPr>
            <a:spLocks noGrp="1"/>
          </p:cNvSpPr>
          <p:nvPr>
            <p:ph type="title"/>
          </p:nvPr>
        </p:nvSpPr>
        <p:spPr>
          <a:xfrm>
            <a:off x="263525" y="140049"/>
            <a:ext cx="8190230" cy="69596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00629" y="6575552"/>
            <a:ext cx="4166235"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Holder 5"/>
          <p:cNvSpPr>
            <a:spLocks noGrp="1"/>
          </p:cNvSpPr>
          <p:nvPr>
            <p:ph type="dt" sz="half" idx="6"/>
          </p:nvPr>
        </p:nvSpPr>
        <p:spPr>
          <a:xfrm>
            <a:off x="5142136" y="6576042"/>
            <a:ext cx="2682875"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6" name="Holder 6"/>
          <p:cNvSpPr>
            <a:spLocks noGrp="1"/>
          </p:cNvSpPr>
          <p:nvPr>
            <p:ph type="sldNum" sz="quarter" idx="7"/>
          </p:nvPr>
        </p:nvSpPr>
        <p:spPr>
          <a:xfrm>
            <a:off x="8342536" y="6576042"/>
            <a:ext cx="231140"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3044"/>
            <a:ext cx="9156700" cy="4679315"/>
            <a:chOff x="-12700" y="0"/>
            <a:chExt cx="9156700" cy="4679315"/>
          </a:xfrm>
        </p:grpSpPr>
        <p:pic>
          <p:nvPicPr>
            <p:cNvPr id="3" name="object 3"/>
            <p:cNvPicPr/>
            <p:nvPr/>
          </p:nvPicPr>
          <p:blipFill>
            <a:blip r:embed="rId2" cstate="print"/>
            <a:stretch>
              <a:fillRect/>
            </a:stretch>
          </p:blipFill>
          <p:spPr>
            <a:xfrm>
              <a:off x="0" y="0"/>
              <a:ext cx="9144000" cy="1752549"/>
            </a:xfrm>
            <a:prstGeom prst="rect">
              <a:avLst/>
            </a:prstGeom>
          </p:spPr>
        </p:pic>
        <p:sp>
          <p:nvSpPr>
            <p:cNvPr id="4" name="object 4"/>
            <p:cNvSpPr/>
            <p:nvPr/>
          </p:nvSpPr>
          <p:spPr>
            <a:xfrm>
              <a:off x="5003203" y="1761199"/>
              <a:ext cx="4140835" cy="2622550"/>
            </a:xfrm>
            <a:custGeom>
              <a:avLst/>
              <a:gdLst/>
              <a:ahLst/>
              <a:cxnLst/>
              <a:rect l="l" t="t" r="r" b="b"/>
              <a:pathLst>
                <a:path w="4140834" h="2622550">
                  <a:moveTo>
                    <a:pt x="4140796" y="2622445"/>
                  </a:moveTo>
                  <a:lnTo>
                    <a:pt x="0" y="2622445"/>
                  </a:lnTo>
                  <a:lnTo>
                    <a:pt x="1311223" y="1311221"/>
                  </a:lnTo>
                  <a:lnTo>
                    <a:pt x="0" y="0"/>
                  </a:lnTo>
                  <a:lnTo>
                    <a:pt x="4140796" y="0"/>
                  </a:lnTo>
                  <a:lnTo>
                    <a:pt x="4140796" y="2622445"/>
                  </a:lnTo>
                  <a:close/>
                </a:path>
              </a:pathLst>
            </a:custGeom>
            <a:solidFill>
              <a:srgbClr val="00AAAD"/>
            </a:solidFill>
          </p:spPr>
          <p:txBody>
            <a:bodyPr wrap="square" lIns="0" tIns="0" rIns="0" bIns="0" rtlCol="0"/>
            <a:lstStyle/>
            <a:p>
              <a:endParaRPr/>
            </a:p>
          </p:txBody>
        </p:sp>
        <p:pic>
          <p:nvPicPr>
            <p:cNvPr id="5" name="object 5"/>
            <p:cNvPicPr/>
            <p:nvPr/>
          </p:nvPicPr>
          <p:blipFill>
            <a:blip r:embed="rId3" cstate="print"/>
            <a:stretch>
              <a:fillRect/>
            </a:stretch>
          </p:blipFill>
          <p:spPr>
            <a:xfrm>
              <a:off x="0" y="1465871"/>
              <a:ext cx="5845577" cy="3213100"/>
            </a:xfrm>
            <a:prstGeom prst="rect">
              <a:avLst/>
            </a:prstGeom>
          </p:spPr>
        </p:pic>
        <p:sp>
          <p:nvSpPr>
            <p:cNvPr id="6" name="object 6"/>
            <p:cNvSpPr/>
            <p:nvPr/>
          </p:nvSpPr>
          <p:spPr>
            <a:xfrm>
              <a:off x="0" y="1529370"/>
              <a:ext cx="5744210" cy="3086100"/>
            </a:xfrm>
            <a:custGeom>
              <a:avLst/>
              <a:gdLst/>
              <a:ahLst/>
              <a:cxnLst/>
              <a:rect l="l" t="t" r="r" b="b"/>
              <a:pathLst>
                <a:path w="5744210" h="3086100">
                  <a:moveTo>
                    <a:pt x="4200926" y="3086099"/>
                  </a:moveTo>
                  <a:lnTo>
                    <a:pt x="0" y="3086099"/>
                  </a:lnTo>
                  <a:lnTo>
                    <a:pt x="0" y="0"/>
                  </a:lnTo>
                  <a:lnTo>
                    <a:pt x="4200926" y="0"/>
                  </a:lnTo>
                  <a:lnTo>
                    <a:pt x="5743976" y="1543049"/>
                  </a:lnTo>
                  <a:lnTo>
                    <a:pt x="4200926" y="3086099"/>
                  </a:lnTo>
                  <a:close/>
                </a:path>
              </a:pathLst>
            </a:custGeom>
            <a:solidFill>
              <a:srgbClr val="59595B"/>
            </a:solidFill>
          </p:spPr>
          <p:txBody>
            <a:bodyPr wrap="square" lIns="0" tIns="0" rIns="0" bIns="0" rtlCol="0"/>
            <a:lstStyle/>
            <a:p>
              <a:endParaRPr/>
            </a:p>
          </p:txBody>
        </p:sp>
        <p:sp>
          <p:nvSpPr>
            <p:cNvPr id="7" name="object 7"/>
            <p:cNvSpPr/>
            <p:nvPr/>
          </p:nvSpPr>
          <p:spPr>
            <a:xfrm>
              <a:off x="0" y="1529370"/>
              <a:ext cx="5744210" cy="3086100"/>
            </a:xfrm>
            <a:custGeom>
              <a:avLst/>
              <a:gdLst/>
              <a:ahLst/>
              <a:cxnLst/>
              <a:rect l="l" t="t" r="r" b="b"/>
              <a:pathLst>
                <a:path w="5744210" h="3086100">
                  <a:moveTo>
                    <a:pt x="0" y="0"/>
                  </a:moveTo>
                  <a:lnTo>
                    <a:pt x="4200926" y="0"/>
                  </a:lnTo>
                  <a:lnTo>
                    <a:pt x="5743976" y="1543049"/>
                  </a:lnTo>
                  <a:lnTo>
                    <a:pt x="4200926" y="3086099"/>
                  </a:lnTo>
                  <a:lnTo>
                    <a:pt x="0" y="3086099"/>
                  </a:lnTo>
                  <a:lnTo>
                    <a:pt x="0" y="0"/>
                  </a:lnTo>
                  <a:close/>
                </a:path>
              </a:pathLst>
            </a:custGeom>
            <a:ln w="25399">
              <a:solidFill>
                <a:srgbClr val="59595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0" y="935764"/>
              <a:ext cx="4089125" cy="1177528"/>
            </a:xfrm>
            <a:prstGeom prst="rect">
              <a:avLst/>
            </a:prstGeom>
          </p:spPr>
        </p:pic>
        <p:sp>
          <p:nvSpPr>
            <p:cNvPr id="9" name="object 9"/>
            <p:cNvSpPr/>
            <p:nvPr/>
          </p:nvSpPr>
          <p:spPr>
            <a:xfrm>
              <a:off x="0" y="986563"/>
              <a:ext cx="4000500" cy="1076325"/>
            </a:xfrm>
            <a:custGeom>
              <a:avLst/>
              <a:gdLst/>
              <a:ahLst/>
              <a:cxnLst/>
              <a:rect l="l" t="t" r="r" b="b"/>
              <a:pathLst>
                <a:path w="4000500" h="1076325">
                  <a:moveTo>
                    <a:pt x="3462260" y="1075927"/>
                  </a:moveTo>
                  <a:lnTo>
                    <a:pt x="0" y="1075927"/>
                  </a:lnTo>
                  <a:lnTo>
                    <a:pt x="0" y="0"/>
                  </a:lnTo>
                  <a:lnTo>
                    <a:pt x="3462260" y="0"/>
                  </a:lnTo>
                  <a:lnTo>
                    <a:pt x="4000224" y="537963"/>
                  </a:lnTo>
                  <a:lnTo>
                    <a:pt x="3462260" y="1075927"/>
                  </a:lnTo>
                  <a:close/>
                </a:path>
              </a:pathLst>
            </a:custGeom>
            <a:solidFill>
              <a:srgbClr val="00AAAD"/>
            </a:solidFill>
          </p:spPr>
          <p:txBody>
            <a:bodyPr wrap="square" lIns="0" tIns="0" rIns="0" bIns="0" rtlCol="0"/>
            <a:lstStyle/>
            <a:p>
              <a:endParaRPr/>
            </a:p>
          </p:txBody>
        </p:sp>
      </p:grpSp>
      <p:sp>
        <p:nvSpPr>
          <p:cNvPr id="10" name="object 10"/>
          <p:cNvSpPr txBox="1"/>
          <p:nvPr/>
        </p:nvSpPr>
        <p:spPr>
          <a:xfrm>
            <a:off x="250805" y="4827345"/>
            <a:ext cx="3838319" cy="1256754"/>
          </a:xfrm>
          <a:prstGeom prst="rect">
            <a:avLst/>
          </a:prstGeom>
        </p:spPr>
        <p:txBody>
          <a:bodyPr vert="horz" wrap="square" lIns="0" tIns="12700" rIns="0" bIns="0" rtlCol="0">
            <a:spAutoFit/>
          </a:bodyPr>
          <a:lstStyle/>
          <a:p>
            <a:pPr marL="12700" marR="1216025">
              <a:lnSpc>
                <a:spcPct val="100000"/>
              </a:lnSpc>
              <a:spcBef>
                <a:spcPts val="100"/>
              </a:spcBef>
            </a:pPr>
            <a:r>
              <a:rPr lang="en-IN" sz="2000" b="1" spc="-25" dirty="0">
                <a:latin typeface="Calibri"/>
                <a:cs typeface="Calibri"/>
              </a:rPr>
              <a:t>220701171</a:t>
            </a:r>
          </a:p>
          <a:p>
            <a:pPr marL="12700" marR="1216025">
              <a:lnSpc>
                <a:spcPct val="100000"/>
              </a:lnSpc>
              <a:spcBef>
                <a:spcPts val="100"/>
              </a:spcBef>
            </a:pPr>
            <a:r>
              <a:rPr lang="en-IN" sz="2000" b="1" spc="-25" dirty="0">
                <a:latin typeface="Calibri"/>
                <a:cs typeface="Calibri"/>
              </a:rPr>
              <a:t>Mohnish M</a:t>
            </a:r>
          </a:p>
          <a:p>
            <a:pPr marL="12700">
              <a:lnSpc>
                <a:spcPct val="100000"/>
              </a:lnSpc>
            </a:pPr>
            <a:r>
              <a:rPr lang="fi-FI" sz="2000" b="1" spc="-10" dirty="0">
                <a:latin typeface="Calibri"/>
                <a:cs typeface="Calibri"/>
              </a:rPr>
              <a:t>Mrs G.M. Sasikala M.E</a:t>
            </a:r>
          </a:p>
          <a:p>
            <a:pPr marL="12700">
              <a:lnSpc>
                <a:spcPct val="100000"/>
              </a:lnSpc>
            </a:pPr>
            <a:r>
              <a:rPr lang="en-IN" sz="2000" b="1" spc="-10" dirty="0">
                <a:latin typeface="Calibri"/>
                <a:cs typeface="Calibri"/>
              </a:rPr>
              <a:t>Computer Science and Engineering</a:t>
            </a:r>
            <a:endParaRPr sz="2000" dirty="0">
              <a:latin typeface="Calibri"/>
              <a:cs typeface="Calibri"/>
            </a:endParaRPr>
          </a:p>
        </p:txBody>
      </p:sp>
      <p:sp>
        <p:nvSpPr>
          <p:cNvPr id="11" name="object 11"/>
          <p:cNvSpPr txBox="1">
            <a:spLocks noGrp="1"/>
          </p:cNvSpPr>
          <p:nvPr>
            <p:ph type="title"/>
          </p:nvPr>
        </p:nvSpPr>
        <p:spPr>
          <a:xfrm>
            <a:off x="261996" y="1196868"/>
            <a:ext cx="3014345" cy="635000"/>
          </a:xfrm>
          <a:prstGeom prst="rect">
            <a:avLst/>
          </a:prstGeom>
        </p:spPr>
        <p:txBody>
          <a:bodyPr vert="horz" wrap="square" lIns="0" tIns="12700" rIns="0" bIns="0" rtlCol="0">
            <a:spAutoFit/>
          </a:bodyPr>
          <a:lstStyle/>
          <a:p>
            <a:pPr marL="12700" marR="5080" indent="694055">
              <a:lnSpc>
                <a:spcPct val="100000"/>
              </a:lnSpc>
              <a:spcBef>
                <a:spcPts val="100"/>
              </a:spcBef>
            </a:pPr>
            <a:r>
              <a:rPr sz="2000" b="1" dirty="0">
                <a:solidFill>
                  <a:srgbClr val="FFFFFF"/>
                </a:solidFill>
                <a:latin typeface="Calibri"/>
                <a:cs typeface="Calibri"/>
              </a:rPr>
              <a:t>Introduction</a:t>
            </a:r>
            <a:r>
              <a:rPr sz="2000" b="1" spc="-60" dirty="0">
                <a:solidFill>
                  <a:srgbClr val="FFFFFF"/>
                </a:solidFill>
                <a:latin typeface="Calibri"/>
                <a:cs typeface="Calibri"/>
              </a:rPr>
              <a:t> </a:t>
            </a:r>
            <a:r>
              <a:rPr sz="2000" b="1" spc="-25" dirty="0">
                <a:solidFill>
                  <a:srgbClr val="FFFFFF"/>
                </a:solidFill>
                <a:latin typeface="Calibri"/>
                <a:cs typeface="Calibri"/>
              </a:rPr>
              <a:t>to </a:t>
            </a:r>
            <a:r>
              <a:rPr sz="2000" b="1" dirty="0">
                <a:solidFill>
                  <a:srgbClr val="FFFFFF"/>
                </a:solidFill>
                <a:latin typeface="Calibri"/>
                <a:cs typeface="Calibri"/>
              </a:rPr>
              <a:t>Robotic</a:t>
            </a:r>
            <a:r>
              <a:rPr sz="2000" b="1" spc="-70" dirty="0">
                <a:solidFill>
                  <a:srgbClr val="FFFFFF"/>
                </a:solidFill>
                <a:latin typeface="Calibri"/>
                <a:cs typeface="Calibri"/>
              </a:rPr>
              <a:t> </a:t>
            </a:r>
            <a:r>
              <a:rPr sz="2000" b="1" dirty="0">
                <a:solidFill>
                  <a:srgbClr val="FFFFFF"/>
                </a:solidFill>
                <a:latin typeface="Calibri"/>
                <a:cs typeface="Calibri"/>
              </a:rPr>
              <a:t>Process</a:t>
            </a:r>
            <a:r>
              <a:rPr sz="2000" b="1" spc="-65" dirty="0">
                <a:solidFill>
                  <a:srgbClr val="FFFFFF"/>
                </a:solidFill>
                <a:latin typeface="Calibri"/>
                <a:cs typeface="Calibri"/>
              </a:rPr>
              <a:t> </a:t>
            </a:r>
            <a:r>
              <a:rPr sz="2000" b="1" spc="-10" dirty="0">
                <a:solidFill>
                  <a:srgbClr val="FFFFFF"/>
                </a:solidFill>
                <a:latin typeface="Calibri"/>
                <a:cs typeface="Calibri"/>
              </a:rPr>
              <a:t>Automation</a:t>
            </a:r>
            <a:endParaRPr sz="2000">
              <a:latin typeface="Calibri"/>
              <a:cs typeface="Calibri"/>
            </a:endParaRPr>
          </a:p>
        </p:txBody>
      </p:sp>
      <p:sp>
        <p:nvSpPr>
          <p:cNvPr id="12" name="object 12"/>
          <p:cNvSpPr txBox="1"/>
          <p:nvPr/>
        </p:nvSpPr>
        <p:spPr>
          <a:xfrm>
            <a:off x="98601" y="2055410"/>
            <a:ext cx="6021976" cy="2475037"/>
          </a:xfrm>
          <a:prstGeom prst="rect">
            <a:avLst/>
          </a:prstGeom>
        </p:spPr>
        <p:txBody>
          <a:bodyPr vert="horz" wrap="square" lIns="0" tIns="12700" rIns="0" bIns="0" rtlCol="0">
            <a:spAutoFit/>
          </a:bodyPr>
          <a:lstStyle/>
          <a:p>
            <a:pPr marL="12700" marR="5080">
              <a:lnSpc>
                <a:spcPct val="100000"/>
              </a:lnSpc>
              <a:spcBef>
                <a:spcPts val="100"/>
              </a:spcBef>
            </a:pPr>
            <a:r>
              <a:rPr lang="en-US" sz="4000" dirty="0">
                <a:solidFill>
                  <a:schemeClr val="bg1"/>
                </a:solidFill>
                <a:latin typeface="+mj-lt"/>
              </a:rPr>
              <a:t>CINECONNECT: STREAMLINED MOVIE REGISTRATION AND REVENUE TRACKER</a:t>
            </a:r>
            <a:endParaRPr sz="4000" dirty="0">
              <a:solidFill>
                <a:schemeClr val="bg1"/>
              </a:solidFill>
              <a:latin typeface="+mj-lt"/>
              <a:cs typeface="Calibri"/>
            </a:endParaRPr>
          </a:p>
        </p:txBody>
      </p:sp>
      <p:grpSp>
        <p:nvGrpSpPr>
          <p:cNvPr id="13" name="object 13"/>
          <p:cNvGrpSpPr/>
          <p:nvPr/>
        </p:nvGrpSpPr>
        <p:grpSpPr>
          <a:xfrm>
            <a:off x="4639536" y="1478572"/>
            <a:ext cx="4290060" cy="4429760"/>
            <a:chOff x="4639536" y="1478572"/>
            <a:chExt cx="4290060" cy="4429760"/>
          </a:xfrm>
        </p:grpSpPr>
        <p:pic>
          <p:nvPicPr>
            <p:cNvPr id="14" name="object 14"/>
            <p:cNvPicPr/>
            <p:nvPr/>
          </p:nvPicPr>
          <p:blipFill>
            <a:blip r:embed="rId5" cstate="print"/>
            <a:stretch>
              <a:fillRect/>
            </a:stretch>
          </p:blipFill>
          <p:spPr>
            <a:xfrm>
              <a:off x="4639536" y="1478572"/>
              <a:ext cx="1773963" cy="3187699"/>
            </a:xfrm>
            <a:prstGeom prst="rect">
              <a:avLst/>
            </a:prstGeom>
          </p:spPr>
        </p:pic>
        <p:sp>
          <p:nvSpPr>
            <p:cNvPr id="15" name="object 15"/>
            <p:cNvSpPr/>
            <p:nvPr/>
          </p:nvSpPr>
          <p:spPr>
            <a:xfrm>
              <a:off x="4652236" y="1529372"/>
              <a:ext cx="1672589" cy="3086100"/>
            </a:xfrm>
            <a:custGeom>
              <a:avLst/>
              <a:gdLst/>
              <a:ahLst/>
              <a:cxnLst/>
              <a:rect l="l" t="t" r="r" b="b"/>
              <a:pathLst>
                <a:path w="1672589" h="3086100">
                  <a:moveTo>
                    <a:pt x="129314" y="3086098"/>
                  </a:moveTo>
                  <a:lnTo>
                    <a:pt x="0" y="3086098"/>
                  </a:lnTo>
                  <a:lnTo>
                    <a:pt x="1543048" y="1543049"/>
                  </a:lnTo>
                  <a:lnTo>
                    <a:pt x="0" y="0"/>
                  </a:lnTo>
                  <a:lnTo>
                    <a:pt x="129314" y="0"/>
                  </a:lnTo>
                  <a:lnTo>
                    <a:pt x="1672362" y="1543049"/>
                  </a:lnTo>
                  <a:lnTo>
                    <a:pt x="129314" y="3086098"/>
                  </a:lnTo>
                  <a:close/>
                </a:path>
              </a:pathLst>
            </a:custGeom>
            <a:solidFill>
              <a:srgbClr val="A1A6A9"/>
            </a:solidFill>
          </p:spPr>
          <p:txBody>
            <a:bodyPr wrap="square" lIns="0" tIns="0" rIns="0" bIns="0" rtlCol="0"/>
            <a:lstStyle/>
            <a:p>
              <a:endParaRPr/>
            </a:p>
          </p:txBody>
        </p:sp>
        <p:pic>
          <p:nvPicPr>
            <p:cNvPr id="16" name="object 16"/>
            <p:cNvPicPr/>
            <p:nvPr/>
          </p:nvPicPr>
          <p:blipFill>
            <a:blip r:embed="rId6" cstate="print"/>
            <a:stretch>
              <a:fillRect/>
            </a:stretch>
          </p:blipFill>
          <p:spPr>
            <a:xfrm>
              <a:off x="7128284" y="4503784"/>
              <a:ext cx="1801062" cy="1404395"/>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Functional</a:t>
            </a:r>
            <a:r>
              <a:rPr spc="-240" dirty="0"/>
              <a:t> </a:t>
            </a:r>
            <a:r>
              <a:rPr spc="-10" dirty="0"/>
              <a:t>Description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10</a:t>
            </a:fld>
            <a:endParaRPr spc="-25" dirty="0"/>
          </a:p>
        </p:txBody>
      </p:sp>
      <p:sp>
        <p:nvSpPr>
          <p:cNvPr id="3" name="object 3"/>
          <p:cNvSpPr txBox="1"/>
          <p:nvPr/>
        </p:nvSpPr>
        <p:spPr>
          <a:xfrm>
            <a:off x="308024" y="878961"/>
            <a:ext cx="8835976" cy="6088846"/>
          </a:xfrm>
          <a:prstGeom prst="rect">
            <a:avLst/>
          </a:prstGeom>
        </p:spPr>
        <p:txBody>
          <a:bodyPr vert="horz" wrap="square" lIns="0" tIns="137160" rIns="0" bIns="0" rtlCol="0">
            <a:spAutoFit/>
          </a:bodyPr>
          <a:lstStyle/>
          <a:p>
            <a:pPr marL="342900" indent="-342900">
              <a:buFont typeface="Wingdings" panose="05000000000000000000" pitchFamily="2" charset="2"/>
              <a:buChar char="§"/>
            </a:pPr>
            <a:r>
              <a:rPr lang="en-US" sz="2000" b="1" dirty="0"/>
              <a:t>Module 1: Data Extraction and Processing (For </a:t>
            </a:r>
            <a:r>
              <a:rPr lang="en-US" sz="2000" b="1" dirty="0" err="1"/>
              <a:t>CineConnect</a:t>
            </a:r>
            <a:r>
              <a:rPr lang="en-US" sz="2000" b="1" dirty="0"/>
              <a:t> Project)</a:t>
            </a:r>
            <a:endParaRPr lang="en-US" sz="2000" dirty="0"/>
          </a:p>
          <a:p>
            <a:pPr marL="342900" indent="-342900">
              <a:buFont typeface="Arial" panose="020B0604020202020204" pitchFamily="34" charset="0"/>
              <a:buChar char="•"/>
            </a:pPr>
            <a:r>
              <a:rPr lang="en-US" sz="2000" dirty="0"/>
              <a:t>In this module, the goal is to automate the extraction of movie booking details from user input and process it for storage and email communication. The process involves collecting relevant data like the movie title, selected seat, row, screen, and user email, and then validating and formatting this data to ensure it’s in the correct format for both Excel storage and email communication. Key tasks include:</a:t>
            </a:r>
          </a:p>
          <a:p>
            <a:pPr marL="342900" indent="-342900">
              <a:buFont typeface="Arial" panose="020B0604020202020204" pitchFamily="34" charset="0"/>
              <a:buChar char="•"/>
            </a:pPr>
            <a:r>
              <a:rPr lang="en-US" sz="2000" b="1" dirty="0"/>
              <a:t>Data Extraction</a:t>
            </a:r>
            <a:r>
              <a:rPr lang="en-US" sz="2000" dirty="0"/>
              <a:t>: Collecting movie booking details such as the user's name, selected movie, seat, row, screen, and email from user input.</a:t>
            </a:r>
          </a:p>
          <a:p>
            <a:pPr marL="342900" indent="-342900">
              <a:buFont typeface="Arial" panose="020B0604020202020204" pitchFamily="34" charset="0"/>
              <a:buChar char="•"/>
            </a:pPr>
            <a:r>
              <a:rPr lang="en-US" sz="2000" b="1" dirty="0"/>
              <a:t>Data Validation</a:t>
            </a:r>
            <a:r>
              <a:rPr lang="en-US" sz="2000" dirty="0"/>
              <a:t>: Ensuring the email entered is valid, specifically checking that it belongs to the college domain (e.g., "@rajalakshmi.edu.in"). Additionally, verifying that all fields (movie, seat, email) are filled correctly before proceeding.</a:t>
            </a:r>
          </a:p>
          <a:p>
            <a:pPr marL="342900" indent="-342900">
              <a:buFont typeface="Arial" panose="020B0604020202020204" pitchFamily="34" charset="0"/>
              <a:buChar char="•"/>
            </a:pPr>
            <a:r>
              <a:rPr lang="en-US" sz="2000" b="1" dirty="0"/>
              <a:t>Data Processing</a:t>
            </a:r>
            <a:r>
              <a:rPr lang="en-US" sz="2000" dirty="0"/>
              <a:t>: Formatting the extracted data (e.g., ensuring the seat and row details are correctly structured), organizing it into an appropriate format for storing in an Excel sheet. The processed data will be stored in Excel and used for generating reports, calculating revenue, and sending email confirmations.</a:t>
            </a:r>
          </a:p>
          <a:p>
            <a:pPr marL="355600" indent="-342900">
              <a:lnSpc>
                <a:spcPct val="100000"/>
              </a:lnSpc>
              <a:spcBef>
                <a:spcPts val="800"/>
              </a:spcBef>
              <a:buFont typeface="Wingdings" panose="05000000000000000000" pitchFamily="2" charset="2"/>
              <a:buChar char="§"/>
              <a:tabLst>
                <a:tab pos="310515" algn="l"/>
              </a:tabLst>
            </a:pPr>
            <a:endParaRPr lang="en-US" sz="2000" dirty="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B56B8-67FD-4144-8FB3-5B23407B6A6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CEFEB4F-3E89-2DE2-0586-17C40DCBB4C4}"/>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Functional</a:t>
            </a:r>
            <a:r>
              <a:rPr spc="-240" dirty="0"/>
              <a:t> </a:t>
            </a:r>
            <a:r>
              <a:rPr spc="-10" dirty="0"/>
              <a:t>Description</a:t>
            </a:r>
          </a:p>
        </p:txBody>
      </p:sp>
      <p:sp>
        <p:nvSpPr>
          <p:cNvPr id="4" name="object 4">
            <a:extLst>
              <a:ext uri="{FF2B5EF4-FFF2-40B4-BE49-F238E27FC236}">
                <a16:creationId xmlns:a16="http://schemas.microsoft.com/office/drawing/2014/main" id="{3C2D41FF-B7B2-0269-1FF3-11D680FE484B}"/>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3E8F2EEB-3A81-EE79-CD23-E94449E02DCE}"/>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2BDD96EA-C4B9-1187-59BC-40998A89E43C}"/>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11</a:t>
            </a:fld>
            <a:endParaRPr spc="-25" dirty="0"/>
          </a:p>
        </p:txBody>
      </p:sp>
      <p:sp>
        <p:nvSpPr>
          <p:cNvPr id="3" name="object 3">
            <a:extLst>
              <a:ext uri="{FF2B5EF4-FFF2-40B4-BE49-F238E27FC236}">
                <a16:creationId xmlns:a16="http://schemas.microsoft.com/office/drawing/2014/main" id="{10805D2C-3297-8788-DEC8-248C2B2E323A}"/>
              </a:ext>
            </a:extLst>
          </p:cNvPr>
          <p:cNvSpPr txBox="1"/>
          <p:nvPr/>
        </p:nvSpPr>
        <p:spPr>
          <a:xfrm>
            <a:off x="308024" y="878961"/>
            <a:ext cx="8759776" cy="1349087"/>
          </a:xfrm>
          <a:prstGeom prst="rect">
            <a:avLst/>
          </a:prstGeom>
        </p:spPr>
        <p:txBody>
          <a:bodyPr vert="horz" wrap="square" lIns="0" tIns="137160" rIns="0" bIns="0" rtlCol="0">
            <a:spAutoFit/>
          </a:bodyPr>
          <a:lstStyle/>
          <a:p>
            <a:pPr marL="342900" indent="-342900">
              <a:buFont typeface="Wingdings" panose="05000000000000000000" pitchFamily="2" charset="2"/>
              <a:buChar char="§"/>
            </a:pPr>
            <a:r>
              <a:rPr lang="en-US" sz="2400" b="1" dirty="0"/>
              <a:t>Activity Diagram</a:t>
            </a:r>
          </a:p>
          <a:p>
            <a:pPr marL="342900" indent="-342900">
              <a:buFont typeface="Wingdings" panose="05000000000000000000" pitchFamily="2" charset="2"/>
              <a:buChar char="§"/>
            </a:pPr>
            <a:endParaRPr lang="en-US" sz="2400" b="1" dirty="0"/>
          </a:p>
          <a:p>
            <a:pPr marL="12700">
              <a:lnSpc>
                <a:spcPct val="100000"/>
              </a:lnSpc>
              <a:spcBef>
                <a:spcPts val="800"/>
              </a:spcBef>
              <a:tabLst>
                <a:tab pos="310515" algn="l"/>
              </a:tabLst>
            </a:pPr>
            <a:endParaRPr sz="2400" dirty="0">
              <a:latin typeface="Calibri"/>
              <a:cs typeface="Calibri"/>
            </a:endParaRPr>
          </a:p>
        </p:txBody>
      </p:sp>
      <p:pic>
        <p:nvPicPr>
          <p:cNvPr id="11" name="Picture 10">
            <a:extLst>
              <a:ext uri="{FF2B5EF4-FFF2-40B4-BE49-F238E27FC236}">
                <a16:creationId xmlns:a16="http://schemas.microsoft.com/office/drawing/2014/main" id="{F29AF080-1CC4-1126-5239-ED2554D2E1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961551"/>
            <a:ext cx="5790471" cy="5488459"/>
          </a:xfrm>
          <a:prstGeom prst="rect">
            <a:avLst/>
          </a:prstGeom>
        </p:spPr>
      </p:pic>
    </p:spTree>
    <p:extLst>
      <p:ext uri="{BB962C8B-B14F-4D97-AF65-F5344CB8AC3E}">
        <p14:creationId xmlns:p14="http://schemas.microsoft.com/office/powerpoint/2010/main" val="3726962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81C4E-0EB2-85F8-1EF0-B5E0E114D5B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40A3A6D-70EB-E5B3-61A0-E8B1114A10B9}"/>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Functional</a:t>
            </a:r>
            <a:r>
              <a:rPr spc="-240" dirty="0"/>
              <a:t> </a:t>
            </a:r>
            <a:r>
              <a:rPr spc="-10" dirty="0"/>
              <a:t>Description</a:t>
            </a:r>
          </a:p>
        </p:txBody>
      </p:sp>
      <p:sp>
        <p:nvSpPr>
          <p:cNvPr id="4" name="object 4">
            <a:extLst>
              <a:ext uri="{FF2B5EF4-FFF2-40B4-BE49-F238E27FC236}">
                <a16:creationId xmlns:a16="http://schemas.microsoft.com/office/drawing/2014/main" id="{871C04CB-0033-A2DB-ADD9-A27E8705203E}"/>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E642C7FD-7F56-2400-CE8B-3C17EF058A38}"/>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750490C5-8FF1-FDFE-34CC-43453C906963}"/>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12</a:t>
            </a:fld>
            <a:endParaRPr spc="-25" dirty="0"/>
          </a:p>
        </p:txBody>
      </p:sp>
      <p:sp>
        <p:nvSpPr>
          <p:cNvPr id="3" name="object 3">
            <a:extLst>
              <a:ext uri="{FF2B5EF4-FFF2-40B4-BE49-F238E27FC236}">
                <a16:creationId xmlns:a16="http://schemas.microsoft.com/office/drawing/2014/main" id="{97B9017F-84FA-924F-CB66-2077732DCC49}"/>
              </a:ext>
            </a:extLst>
          </p:cNvPr>
          <p:cNvSpPr txBox="1"/>
          <p:nvPr/>
        </p:nvSpPr>
        <p:spPr>
          <a:xfrm>
            <a:off x="308024" y="878961"/>
            <a:ext cx="8759776" cy="507831"/>
          </a:xfrm>
          <a:prstGeom prst="rect">
            <a:avLst/>
          </a:prstGeom>
        </p:spPr>
        <p:txBody>
          <a:bodyPr vert="horz" wrap="square" lIns="0" tIns="137160" rIns="0" bIns="0" rtlCol="0">
            <a:spAutoFit/>
          </a:bodyPr>
          <a:lstStyle/>
          <a:p>
            <a:pPr algn="just"/>
            <a:r>
              <a:rPr lang="en-US" sz="2400" b="1" dirty="0">
                <a:latin typeface="+mn-lt"/>
              </a:rPr>
              <a:t>  </a:t>
            </a:r>
            <a:endParaRPr lang="en-US" sz="2400" dirty="0">
              <a:latin typeface="+mn-lt"/>
            </a:endParaRPr>
          </a:p>
        </p:txBody>
      </p:sp>
      <p:sp>
        <p:nvSpPr>
          <p:cNvPr id="9" name="Rectangle 3">
            <a:extLst>
              <a:ext uri="{FF2B5EF4-FFF2-40B4-BE49-F238E27FC236}">
                <a16:creationId xmlns:a16="http://schemas.microsoft.com/office/drawing/2014/main" id="{E586F77B-9DFF-0084-537F-01790811AF41}"/>
              </a:ext>
            </a:extLst>
          </p:cNvPr>
          <p:cNvSpPr>
            <a:spLocks noChangeArrowheads="1"/>
          </p:cNvSpPr>
          <p:nvPr/>
        </p:nvSpPr>
        <p:spPr bwMode="auto">
          <a:xfrm>
            <a:off x="70406" y="928645"/>
            <a:ext cx="91440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IN" sz="2000" b="1" dirty="0"/>
              <a:t>Module</a:t>
            </a:r>
            <a:r>
              <a:rPr lang="en-IN" sz="2000" dirty="0"/>
              <a:t> </a:t>
            </a:r>
            <a:r>
              <a:rPr lang="en-IN" sz="2000" b="1" dirty="0"/>
              <a:t>2:  </a:t>
            </a:r>
            <a:r>
              <a:rPr kumimoji="0" lang="en-US" altLang="en-US" sz="2000" b="1" i="0" u="none" strike="noStrike" cap="none" normalizeH="0" baseline="0" dirty="0">
                <a:ln>
                  <a:noFill/>
                </a:ln>
                <a:solidFill>
                  <a:schemeClr val="tx1"/>
                </a:solidFill>
                <a:effectLst/>
                <a:latin typeface="Arial" panose="020B0604020202020204" pitchFamily="34" charset="0"/>
              </a:rPr>
              <a:t>User Interaction and Booking Validation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In this module, the focus is on automating the user interaction process for movie ticket booking and validating the input data. The user will be prompted to select a movie, screen, row, and seats for their booking. Additionally, the user will enter their email address, with the system validating that only emails from the college domain (e.g., </a:t>
            </a:r>
            <a:r>
              <a:rPr kumimoji="0" lang="en-US" altLang="en-US" sz="2000" b="0" i="0" u="none" strike="noStrike" cap="none" normalizeH="0" baseline="0" dirty="0">
                <a:ln>
                  <a:noFill/>
                </a:ln>
                <a:solidFill>
                  <a:schemeClr val="tx1"/>
                </a:solidFill>
                <a:effectLst/>
                <a:latin typeface="Arial Unicode MS"/>
              </a:rPr>
              <a:t>@rajalakshmi.edu.in</a:t>
            </a:r>
            <a:r>
              <a:rPr kumimoji="0" lang="en-US" altLang="en-US" sz="2000" b="0" i="0" u="none" strike="noStrike" cap="none" normalizeH="0" baseline="0" dirty="0">
                <a:ln>
                  <a:noFill/>
                </a:ln>
                <a:solidFill>
                  <a:schemeClr val="tx1"/>
                </a:solidFill>
                <a:effectLst/>
              </a:rPr>
              <a:t>) are accepted. Once the input data is validated, the system will process the booking details, including calculating the number of available seats and ensuring that no double-booking occurs. Key tasks include: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User Input Collection:</a:t>
            </a:r>
            <a:r>
              <a:rPr kumimoji="0" lang="en-US" altLang="en-US" sz="2000" b="0" i="0" u="none" strike="noStrike" cap="none" normalizeH="0" baseline="0" dirty="0">
                <a:ln>
                  <a:noFill/>
                </a:ln>
                <a:solidFill>
                  <a:schemeClr val="tx1"/>
                </a:solidFill>
                <a:effectLst/>
                <a:latin typeface="Arial" panose="020B0604020202020204" pitchFamily="34" charset="0"/>
              </a:rPr>
              <a:t> Prompting the user to choose movie details, seat, row, screen, and email.</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Email Validation:</a:t>
            </a:r>
            <a:r>
              <a:rPr kumimoji="0" lang="en-US" altLang="en-US" sz="2000" b="0" i="0" u="none" strike="noStrike" cap="none" normalizeH="0" baseline="0" dirty="0">
                <a:ln>
                  <a:noFill/>
                </a:ln>
                <a:solidFill>
                  <a:schemeClr val="tx1"/>
                </a:solidFill>
                <a:effectLst/>
                <a:latin typeface="Arial" panose="020B0604020202020204" pitchFamily="34" charset="0"/>
              </a:rPr>
              <a:t> Verifying that the email belongs to the valid college domain.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Seat Availability Check:</a:t>
            </a:r>
            <a:r>
              <a:rPr kumimoji="0" lang="en-US" altLang="en-US" sz="2000" b="0" i="0" u="none" strike="noStrike" cap="none" normalizeH="0" baseline="0" dirty="0">
                <a:ln>
                  <a:noFill/>
                </a:ln>
                <a:solidFill>
                  <a:schemeClr val="tx1"/>
                </a:solidFill>
                <a:effectLst/>
                <a:latin typeface="Arial" panose="020B0604020202020204" pitchFamily="34" charset="0"/>
              </a:rPr>
              <a:t> Ensuring the selected seats are available before confirming the booking.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 Confirmation:</a:t>
            </a:r>
            <a:r>
              <a:rPr kumimoji="0" lang="en-US" altLang="en-US" sz="2000" b="0" i="0" u="none" strike="noStrike" cap="none" normalizeH="0" baseline="0" dirty="0">
                <a:ln>
                  <a:noFill/>
                </a:ln>
                <a:solidFill>
                  <a:schemeClr val="tx1"/>
                </a:solidFill>
                <a:effectLst/>
                <a:latin typeface="Arial" panose="020B0604020202020204" pitchFamily="34" charset="0"/>
              </a:rPr>
              <a:t> Displaying the booking details for user confirmation before finalizing the reservation.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7866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DD6F6-B8BE-610F-2C69-FBB89994B7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2A98DFF-F9E4-7710-1612-B9633F66BEFF}"/>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Functional</a:t>
            </a:r>
            <a:r>
              <a:rPr spc="-240" dirty="0"/>
              <a:t> </a:t>
            </a:r>
            <a:r>
              <a:rPr spc="-10" dirty="0"/>
              <a:t>Description</a:t>
            </a:r>
          </a:p>
        </p:txBody>
      </p:sp>
      <p:sp>
        <p:nvSpPr>
          <p:cNvPr id="4" name="object 4">
            <a:extLst>
              <a:ext uri="{FF2B5EF4-FFF2-40B4-BE49-F238E27FC236}">
                <a16:creationId xmlns:a16="http://schemas.microsoft.com/office/drawing/2014/main" id="{B15D2207-2B60-79FE-03E2-4AC483262525}"/>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2842EB38-624C-03BA-3B3E-6FD88A7E3CD4}"/>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F0B55978-F571-9CB5-A637-9F92C219BD89}"/>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13</a:t>
            </a:fld>
            <a:endParaRPr spc="-25" dirty="0"/>
          </a:p>
        </p:txBody>
      </p:sp>
      <p:sp>
        <p:nvSpPr>
          <p:cNvPr id="3" name="object 3">
            <a:extLst>
              <a:ext uri="{FF2B5EF4-FFF2-40B4-BE49-F238E27FC236}">
                <a16:creationId xmlns:a16="http://schemas.microsoft.com/office/drawing/2014/main" id="{E74F4749-9F9B-540A-F96D-78D498E2F29A}"/>
              </a:ext>
            </a:extLst>
          </p:cNvPr>
          <p:cNvSpPr txBox="1"/>
          <p:nvPr/>
        </p:nvSpPr>
        <p:spPr>
          <a:xfrm>
            <a:off x="308024" y="878961"/>
            <a:ext cx="8759776" cy="1349087"/>
          </a:xfrm>
          <a:prstGeom prst="rect">
            <a:avLst/>
          </a:prstGeom>
        </p:spPr>
        <p:txBody>
          <a:bodyPr vert="horz" wrap="square" lIns="0" tIns="137160" rIns="0" bIns="0" rtlCol="0">
            <a:spAutoFit/>
          </a:bodyPr>
          <a:lstStyle/>
          <a:p>
            <a:pPr marL="342900" indent="-342900">
              <a:buFont typeface="Wingdings" panose="05000000000000000000" pitchFamily="2" charset="2"/>
              <a:buChar char="§"/>
            </a:pPr>
            <a:r>
              <a:rPr lang="en-US" sz="2400" b="1" dirty="0"/>
              <a:t>Activity Diagram</a:t>
            </a:r>
          </a:p>
          <a:p>
            <a:pPr marL="342900" indent="-342900">
              <a:buFont typeface="Wingdings" panose="05000000000000000000" pitchFamily="2" charset="2"/>
              <a:buChar char="§"/>
            </a:pPr>
            <a:endParaRPr lang="en-US" sz="2400" b="1" dirty="0"/>
          </a:p>
          <a:p>
            <a:pPr marL="12700">
              <a:lnSpc>
                <a:spcPct val="100000"/>
              </a:lnSpc>
              <a:spcBef>
                <a:spcPts val="800"/>
              </a:spcBef>
              <a:tabLst>
                <a:tab pos="310515" algn="l"/>
              </a:tabLst>
            </a:pPr>
            <a:endParaRPr sz="2400" dirty="0">
              <a:latin typeface="Calibri"/>
              <a:cs typeface="Calibri"/>
            </a:endParaRPr>
          </a:p>
        </p:txBody>
      </p:sp>
      <p:pic>
        <p:nvPicPr>
          <p:cNvPr id="8" name="Picture 7">
            <a:extLst>
              <a:ext uri="{FF2B5EF4-FFF2-40B4-BE49-F238E27FC236}">
                <a16:creationId xmlns:a16="http://schemas.microsoft.com/office/drawing/2014/main" id="{4E697FAC-5560-0A89-FF18-7B66FD7D5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988275"/>
            <a:ext cx="5334000" cy="5410200"/>
          </a:xfrm>
          <a:prstGeom prst="rect">
            <a:avLst/>
          </a:prstGeom>
        </p:spPr>
      </p:pic>
    </p:spTree>
    <p:extLst>
      <p:ext uri="{BB962C8B-B14F-4D97-AF65-F5344CB8AC3E}">
        <p14:creationId xmlns:p14="http://schemas.microsoft.com/office/powerpoint/2010/main" val="3034756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Table</a:t>
            </a:r>
            <a:r>
              <a:rPr spc="-125" dirty="0"/>
              <a:t> </a:t>
            </a:r>
            <a:r>
              <a:rPr spc="-10" dirty="0"/>
              <a:t>Design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14</a:t>
            </a:fld>
            <a:endParaRPr spc="-25" dirty="0"/>
          </a:p>
        </p:txBody>
      </p:sp>
      <p:sp>
        <p:nvSpPr>
          <p:cNvPr id="3" name="object 3"/>
          <p:cNvSpPr txBox="1"/>
          <p:nvPr/>
        </p:nvSpPr>
        <p:spPr>
          <a:xfrm>
            <a:off x="308024" y="1003808"/>
            <a:ext cx="6626176" cy="382156"/>
          </a:xfrm>
          <a:prstGeom prst="rect">
            <a:avLst/>
          </a:prstGeom>
        </p:spPr>
        <p:txBody>
          <a:bodyPr vert="horz" wrap="square" lIns="0" tIns="12700" rIns="0" bIns="0" rtlCol="0">
            <a:spAutoFit/>
          </a:bodyPr>
          <a:lstStyle/>
          <a:p>
            <a:pPr marL="310515" indent="-297815">
              <a:lnSpc>
                <a:spcPct val="100000"/>
              </a:lnSpc>
              <a:spcBef>
                <a:spcPts val="100"/>
              </a:spcBef>
              <a:buFont typeface="Lucida Sans Unicode"/>
              <a:buChar char="▪"/>
              <a:tabLst>
                <a:tab pos="310515" algn="l"/>
              </a:tabLst>
            </a:pPr>
            <a:r>
              <a:rPr sz="2400" b="1" spc="-25" dirty="0">
                <a:latin typeface="Calibri"/>
                <a:cs typeface="Calibri"/>
              </a:rPr>
              <a:t>E</a:t>
            </a:r>
            <a:r>
              <a:rPr lang="en-IN" sz="2400" b="1" spc="-25" dirty="0" err="1">
                <a:latin typeface="Calibri"/>
                <a:cs typeface="Calibri"/>
              </a:rPr>
              <a:t>ntity</a:t>
            </a:r>
            <a:r>
              <a:rPr lang="en-IN" sz="2400" b="1" spc="-25" dirty="0">
                <a:latin typeface="Calibri"/>
                <a:cs typeface="Calibri"/>
              </a:rPr>
              <a:t> Relationship Diagram</a:t>
            </a:r>
            <a:endParaRPr sz="2400" b="1" dirty="0">
              <a:latin typeface="Calibri"/>
              <a:cs typeface="Calibri"/>
            </a:endParaRPr>
          </a:p>
        </p:txBody>
      </p:sp>
      <p:pic>
        <p:nvPicPr>
          <p:cNvPr id="8" name="Picture 7">
            <a:extLst>
              <a:ext uri="{FF2B5EF4-FFF2-40B4-BE49-F238E27FC236}">
                <a16:creationId xmlns:a16="http://schemas.microsoft.com/office/drawing/2014/main" id="{2F35520C-C9BD-359D-1F4C-DAF2EF67AE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645920"/>
            <a:ext cx="9144000" cy="420827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Process</a:t>
            </a:r>
            <a:r>
              <a:rPr spc="-175" dirty="0"/>
              <a:t> </a:t>
            </a:r>
            <a:r>
              <a:rPr spc="-10" dirty="0"/>
              <a:t>Design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15</a:t>
            </a:fld>
            <a:endParaRPr spc="-25" dirty="0"/>
          </a:p>
        </p:txBody>
      </p:sp>
      <p:sp>
        <p:nvSpPr>
          <p:cNvPr id="7" name="Rectangle 1">
            <a:extLst>
              <a:ext uri="{FF2B5EF4-FFF2-40B4-BE49-F238E27FC236}">
                <a16:creationId xmlns:a16="http://schemas.microsoft.com/office/drawing/2014/main" id="{9D61C9CD-D6A9-4E03-F313-640DB8B0E121}"/>
              </a:ext>
            </a:extLst>
          </p:cNvPr>
          <p:cNvSpPr>
            <a:spLocks noChangeArrowheads="1"/>
          </p:cNvSpPr>
          <p:nvPr/>
        </p:nvSpPr>
        <p:spPr bwMode="auto">
          <a:xfrm>
            <a:off x="93662" y="1074509"/>
            <a:ext cx="8956675"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l">
              <a:buFont typeface="Wingdings" panose="05000000000000000000" pitchFamily="2" charset="2"/>
              <a:buChar char="§"/>
            </a:pPr>
            <a:endParaRPr lang="en-US" sz="2000" dirty="0"/>
          </a:p>
          <a:p>
            <a:pPr marL="342900" indent="-342900" algn="l">
              <a:buFont typeface="Wingdings" panose="05000000000000000000" pitchFamily="2" charset="2"/>
              <a:buChar char="§"/>
            </a:pPr>
            <a:r>
              <a:rPr lang="en-US" sz="2000" b="1" dirty="0"/>
              <a:t>Main Process : User Booking Process</a:t>
            </a:r>
          </a:p>
          <a:p>
            <a:pPr marL="342900" indent="-342900" algn="l">
              <a:buFont typeface="Arial" panose="020B0604020202020204" pitchFamily="34" charset="0"/>
              <a:buChar char="•"/>
            </a:pPr>
            <a:r>
              <a:rPr lang="en-US" sz="2000" b="1" dirty="0"/>
              <a:t>Process User Booking</a:t>
            </a:r>
            <a:br>
              <a:rPr lang="en-US" sz="2000" dirty="0"/>
            </a:br>
            <a:r>
              <a:rPr lang="en-US" sz="2000" dirty="0"/>
              <a:t>The user selects a movie, preferred seat, row, and screen from the available options. The system then validates the email to ensure it is a valid college email. After confirmation, the booking details are stored in an Excel sheet, and an email with booking information is sent to the user. If the email is not successfully sent, the system logs the error and retries.</a:t>
            </a:r>
          </a:p>
          <a:p>
            <a:pPr marL="342900" indent="-342900" algn="l">
              <a:buFont typeface="Arial" panose="020B0604020202020204" pitchFamily="34" charset="0"/>
              <a:buChar char="•"/>
            </a:pPr>
            <a:r>
              <a:rPr lang="en-US" sz="2000" b="1" dirty="0"/>
              <a:t>Confirmation and Reporting</a:t>
            </a:r>
            <a:br>
              <a:rPr lang="en-US" sz="2000" dirty="0"/>
            </a:br>
            <a:r>
              <a:rPr lang="en-US" sz="2000" dirty="0"/>
              <a:t>Once the user details are successfully processed, a confirmation email is sent with booking information, including the movie, seat, and row. The system logs the booking details and generates a report to track successful and failed bookings. If any errors occur during email sending or data entry, they are captured in the system logs for follow-up actions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98C899-3B1F-FAFD-6186-B2C5C853C2D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7BD222A-DB68-41D7-391A-FC3EB7CDA7A0}"/>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Process</a:t>
            </a:r>
            <a:r>
              <a:rPr spc="-175" dirty="0"/>
              <a:t> </a:t>
            </a:r>
            <a:r>
              <a:rPr spc="-10" dirty="0"/>
              <a:t>Design</a:t>
            </a:r>
          </a:p>
        </p:txBody>
      </p:sp>
      <p:sp>
        <p:nvSpPr>
          <p:cNvPr id="4" name="object 4">
            <a:extLst>
              <a:ext uri="{FF2B5EF4-FFF2-40B4-BE49-F238E27FC236}">
                <a16:creationId xmlns:a16="http://schemas.microsoft.com/office/drawing/2014/main" id="{5BDF6C16-173F-47E6-2CA4-13A322DB704C}"/>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76D2E437-E61F-EB5B-8DEC-2D811E6E5CDD}"/>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47E15A8B-A7F7-81D6-2C9E-F8CBCD14B0B6}"/>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16</a:t>
            </a:fld>
            <a:endParaRPr spc="-25" dirty="0"/>
          </a:p>
        </p:txBody>
      </p:sp>
      <p:sp>
        <p:nvSpPr>
          <p:cNvPr id="16" name="Rectangle 10">
            <a:extLst>
              <a:ext uri="{FF2B5EF4-FFF2-40B4-BE49-F238E27FC236}">
                <a16:creationId xmlns:a16="http://schemas.microsoft.com/office/drawing/2014/main" id="{087FBFB3-0D53-4B76-5240-9361A03D83F9}"/>
              </a:ext>
            </a:extLst>
          </p:cNvPr>
          <p:cNvSpPr>
            <a:spLocks noChangeArrowheads="1"/>
          </p:cNvSpPr>
          <p:nvPr/>
        </p:nvSpPr>
        <p:spPr bwMode="auto">
          <a:xfrm>
            <a:off x="542165" y="4821197"/>
            <a:ext cx="78003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400" dirty="0">
                <a:latin typeface="+mj-lt"/>
              </a:rPr>
              <a:t>  </a:t>
            </a:r>
            <a:endParaRPr kumimoji="0" lang="en-US" altLang="en-US" sz="2400" b="0" i="0" u="none" strike="noStrike" cap="none" normalizeH="0" baseline="0" dirty="0">
              <a:ln>
                <a:noFill/>
              </a:ln>
              <a:solidFill>
                <a:schemeClr val="tx1"/>
              </a:solidFill>
              <a:effectLst/>
              <a:latin typeface="+mj-lt"/>
            </a:endParaRPr>
          </a:p>
        </p:txBody>
      </p:sp>
      <p:sp>
        <p:nvSpPr>
          <p:cNvPr id="8" name="TextBox 7">
            <a:extLst>
              <a:ext uri="{FF2B5EF4-FFF2-40B4-BE49-F238E27FC236}">
                <a16:creationId xmlns:a16="http://schemas.microsoft.com/office/drawing/2014/main" id="{9F7189CB-F352-D2C8-3E27-08D1DD46B548}"/>
              </a:ext>
            </a:extLst>
          </p:cNvPr>
          <p:cNvSpPr txBox="1"/>
          <p:nvPr/>
        </p:nvSpPr>
        <p:spPr>
          <a:xfrm>
            <a:off x="131762" y="1382286"/>
            <a:ext cx="8880475" cy="4093428"/>
          </a:xfrm>
          <a:prstGeom prst="rect">
            <a:avLst/>
          </a:prstGeom>
          <a:noFill/>
        </p:spPr>
        <p:txBody>
          <a:bodyPr wrap="square">
            <a:spAutoFit/>
          </a:bodyPr>
          <a:lstStyle/>
          <a:p>
            <a:pPr marL="342900" indent="-342900">
              <a:buFont typeface="Wingdings" panose="05000000000000000000" pitchFamily="2" charset="2"/>
              <a:buChar char="§"/>
            </a:pPr>
            <a:r>
              <a:rPr lang="en-US" sz="2000" b="1" dirty="0"/>
              <a:t>Main Process : Owner Revenue Calculation and Reporting</a:t>
            </a:r>
          </a:p>
          <a:p>
            <a:pPr marL="342900" indent="-342900">
              <a:buFont typeface="Arial" panose="020B0604020202020204" pitchFamily="34" charset="0"/>
              <a:buChar char="•"/>
            </a:pPr>
            <a:r>
              <a:rPr lang="en-US" sz="2000" b="1" dirty="0"/>
              <a:t>Revenue Calculation</a:t>
            </a:r>
            <a:br>
              <a:rPr lang="en-US" sz="2000" dirty="0"/>
            </a:br>
            <a:r>
              <a:rPr lang="en-US" sz="2000" dirty="0"/>
              <a:t>The owner inputs the ticket price and the number of tickets sold. The system calculates the total revenue based on the ticket price and sold quantity. This calculation is recorded, and any discrepancies in the inputs are flagged for review. The system updates the Excel sheet with the latest revenue information for tracking purposes.</a:t>
            </a:r>
          </a:p>
          <a:p>
            <a:pPr marL="342900" indent="-342900">
              <a:buFont typeface="Arial" panose="020B0604020202020204" pitchFamily="34" charset="0"/>
              <a:buChar char="•"/>
            </a:pPr>
            <a:r>
              <a:rPr lang="en-US" sz="2000" b="1" dirty="0"/>
              <a:t>Summary Report Generation</a:t>
            </a:r>
            <a:br>
              <a:rPr lang="en-US" sz="2000" dirty="0"/>
            </a:br>
            <a:r>
              <a:rPr lang="en-US" sz="2000" dirty="0"/>
              <a:t>After revenue calculation, the system generates a summary report showing the total revenue and the number of tickets sold. This report includes detailed information on the ticket sales, which can be reviewed by the owner. Any errors or discrepancies in the data are logged for resolution before the process ends.</a:t>
            </a:r>
          </a:p>
        </p:txBody>
      </p:sp>
    </p:spTree>
    <p:extLst>
      <p:ext uri="{BB962C8B-B14F-4D97-AF65-F5344CB8AC3E}">
        <p14:creationId xmlns:p14="http://schemas.microsoft.com/office/powerpoint/2010/main" val="280407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2E237-B0CC-D887-31CD-FB3BBCB780F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334FEF5-7830-E401-F1E0-41315C2F1F2E}"/>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Process</a:t>
            </a:r>
            <a:r>
              <a:rPr spc="-175" dirty="0"/>
              <a:t> </a:t>
            </a:r>
            <a:r>
              <a:rPr spc="-10" dirty="0"/>
              <a:t>Design</a:t>
            </a:r>
          </a:p>
        </p:txBody>
      </p:sp>
      <p:sp>
        <p:nvSpPr>
          <p:cNvPr id="4" name="object 4">
            <a:extLst>
              <a:ext uri="{FF2B5EF4-FFF2-40B4-BE49-F238E27FC236}">
                <a16:creationId xmlns:a16="http://schemas.microsoft.com/office/drawing/2014/main" id="{43B7774B-237A-0759-F63F-B00B06600033}"/>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C57B0998-6904-8512-DBD2-3A270D9F4F24}"/>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418DFA80-71E8-E988-ABDE-F5246C03028B}"/>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17</a:t>
            </a:fld>
            <a:endParaRPr spc="-25" dirty="0"/>
          </a:p>
        </p:txBody>
      </p:sp>
      <p:sp>
        <p:nvSpPr>
          <p:cNvPr id="3" name="object 3">
            <a:extLst>
              <a:ext uri="{FF2B5EF4-FFF2-40B4-BE49-F238E27FC236}">
                <a16:creationId xmlns:a16="http://schemas.microsoft.com/office/drawing/2014/main" id="{870C7151-75E3-D9E4-AC17-8ED9E46511FA}"/>
              </a:ext>
            </a:extLst>
          </p:cNvPr>
          <p:cNvSpPr txBox="1"/>
          <p:nvPr/>
        </p:nvSpPr>
        <p:spPr>
          <a:xfrm>
            <a:off x="308024" y="1295400"/>
            <a:ext cx="8759776" cy="3947234"/>
          </a:xfrm>
          <a:prstGeom prst="rect">
            <a:avLst/>
          </a:prstGeom>
        </p:spPr>
        <p:txBody>
          <a:bodyPr vert="horz" wrap="square" lIns="0" tIns="124460" rIns="0" bIns="0" rtlCol="0">
            <a:spAutoFit/>
          </a:bodyPr>
          <a:lstStyle/>
          <a:p>
            <a:pPr marL="342900" indent="-342900">
              <a:buFont typeface="Wingdings" panose="05000000000000000000" pitchFamily="2" charset="2"/>
              <a:buChar char="§"/>
            </a:pPr>
            <a:r>
              <a:rPr lang="en-US" sz="2000" b="1" dirty="0"/>
              <a:t>Subprocess: Email Notification to User</a:t>
            </a:r>
          </a:p>
          <a:p>
            <a:pPr marL="342900" indent="-342900">
              <a:buFont typeface="Arial" panose="020B0604020202020204" pitchFamily="34" charset="0"/>
              <a:buChar char="•"/>
            </a:pPr>
            <a:r>
              <a:rPr lang="en-US" sz="2000" b="1" dirty="0"/>
              <a:t>Process Email Notification</a:t>
            </a:r>
            <a:br>
              <a:rPr lang="en-US" sz="2000" dirty="0"/>
            </a:br>
            <a:r>
              <a:rPr lang="en-US" sz="2000" dirty="0"/>
              <a:t>Once the booking details are successfully stored, the system triggers an email notification to the user. The email contains the booking confirmation, including the selected movie, seat, and screen information. The email is sent only if the user’s email is a valid college email.</a:t>
            </a:r>
          </a:p>
          <a:p>
            <a:pPr marL="342900" indent="-342900">
              <a:buFont typeface="Arial" panose="020B0604020202020204" pitchFamily="34" charset="0"/>
              <a:buChar char="•"/>
            </a:pPr>
            <a:r>
              <a:rPr lang="en-US" sz="2000" b="1" dirty="0"/>
              <a:t>Error Handling</a:t>
            </a:r>
            <a:br>
              <a:rPr lang="en-US" sz="2000" dirty="0"/>
            </a:br>
            <a:r>
              <a:rPr lang="en-US" sz="2000" dirty="0"/>
              <a:t>If the email fails to send, the system logs the error with details about the failure (e.g., invalid email, server issue) and retries the email process. If the error persists, it sends an alert to the admin for further action, ensuring that the user is eventually notified.</a:t>
            </a:r>
          </a:p>
          <a:p>
            <a:pPr marL="12700">
              <a:lnSpc>
                <a:spcPct val="100000"/>
              </a:lnSpc>
              <a:spcBef>
                <a:spcPts val="980"/>
              </a:spcBef>
              <a:tabLst>
                <a:tab pos="310515" algn="l"/>
              </a:tabLst>
            </a:pPr>
            <a:endParaRPr sz="2000" b="1" dirty="0">
              <a:latin typeface="+mj-lt"/>
              <a:cs typeface="Calibri"/>
            </a:endParaRPr>
          </a:p>
        </p:txBody>
      </p:sp>
    </p:spTree>
    <p:extLst>
      <p:ext uri="{BB962C8B-B14F-4D97-AF65-F5344CB8AC3E}">
        <p14:creationId xmlns:p14="http://schemas.microsoft.com/office/powerpoint/2010/main" val="759696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758F2-6757-9DC8-1F86-EC564E6E5E9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698DADF-143D-F4EA-3B86-8E1B56B05FAC}"/>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Process</a:t>
            </a:r>
            <a:r>
              <a:rPr spc="-175" dirty="0"/>
              <a:t> </a:t>
            </a:r>
            <a:r>
              <a:rPr spc="-10" dirty="0"/>
              <a:t>Design</a:t>
            </a:r>
          </a:p>
        </p:txBody>
      </p:sp>
      <p:sp>
        <p:nvSpPr>
          <p:cNvPr id="4" name="object 4">
            <a:extLst>
              <a:ext uri="{FF2B5EF4-FFF2-40B4-BE49-F238E27FC236}">
                <a16:creationId xmlns:a16="http://schemas.microsoft.com/office/drawing/2014/main" id="{5F2A6766-BD4F-07CE-D90F-15D11A0FD374}"/>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9EAFE28B-2383-E828-9252-0B368D097593}"/>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82871237-6C2B-2E33-AE56-9FAA5E284331}"/>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18</a:t>
            </a:fld>
            <a:endParaRPr spc="-25" dirty="0"/>
          </a:p>
        </p:txBody>
      </p:sp>
      <p:sp>
        <p:nvSpPr>
          <p:cNvPr id="8" name="Rectangle 2">
            <a:extLst>
              <a:ext uri="{FF2B5EF4-FFF2-40B4-BE49-F238E27FC236}">
                <a16:creationId xmlns:a16="http://schemas.microsoft.com/office/drawing/2014/main" id="{B27A2A0A-012C-CE59-02DD-CA072F1E5C3A}"/>
              </a:ext>
            </a:extLst>
          </p:cNvPr>
          <p:cNvSpPr>
            <a:spLocks noChangeArrowheads="1"/>
          </p:cNvSpPr>
          <p:nvPr/>
        </p:nvSpPr>
        <p:spPr bwMode="auto">
          <a:xfrm>
            <a:off x="304800" y="1522512"/>
            <a:ext cx="85344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Subprocess: Revenue Calculation for Owner</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Process Revenue Calculation</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After collecting ticket sales data, the owner inputs the number of tickets sold and the ticket price. The system automatically calculates the total revenue by multiplying the ticket price by the number of tickets sold, providing a quick and accurate report.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Report Generation</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The system generates a detailed revenue report and saves it in an Excel file for the owner's records. If any discrepancies are found during the calculation (e.g., missing data or incorrect entries), an alert is triggered for the owner to review and correct the inputs before finalizing the revenue.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0200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81E619-5BE9-56B6-89D0-58D8ACF8D04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E0DEFDA-9518-7BA9-97C2-1D946EF195CC}"/>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t>Implementation</a:t>
            </a:r>
            <a:endParaRPr spc="-10" dirty="0"/>
          </a:p>
        </p:txBody>
      </p:sp>
      <p:sp>
        <p:nvSpPr>
          <p:cNvPr id="4" name="object 4">
            <a:extLst>
              <a:ext uri="{FF2B5EF4-FFF2-40B4-BE49-F238E27FC236}">
                <a16:creationId xmlns:a16="http://schemas.microsoft.com/office/drawing/2014/main" id="{199D0394-30AE-F889-88D6-5939F7428C66}"/>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D79B151E-1BB5-673B-B1C0-1A9BC36B2D64}"/>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6E293F30-7443-0D3A-624A-1B1B0F5D1BB1}"/>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19</a:t>
            </a:fld>
            <a:endParaRPr spc="-25" dirty="0"/>
          </a:p>
        </p:txBody>
      </p:sp>
      <p:sp>
        <p:nvSpPr>
          <p:cNvPr id="3" name="object 3">
            <a:extLst>
              <a:ext uri="{FF2B5EF4-FFF2-40B4-BE49-F238E27FC236}">
                <a16:creationId xmlns:a16="http://schemas.microsoft.com/office/drawing/2014/main" id="{08613068-31F9-F6E7-A579-AF55C3114DE3}"/>
              </a:ext>
            </a:extLst>
          </p:cNvPr>
          <p:cNvSpPr txBox="1"/>
          <p:nvPr/>
        </p:nvSpPr>
        <p:spPr>
          <a:xfrm>
            <a:off x="308024" y="878961"/>
            <a:ext cx="8759776" cy="5678478"/>
          </a:xfrm>
          <a:prstGeom prst="rect">
            <a:avLst/>
          </a:prstGeom>
        </p:spPr>
        <p:txBody>
          <a:bodyPr vert="horz" wrap="square" lIns="0" tIns="137160" rIns="0" bIns="0" rtlCol="0">
            <a:spAutoFit/>
          </a:bodyPr>
          <a:lstStyle/>
          <a:p>
            <a:pPr marL="342900" indent="-342900">
              <a:buFont typeface="Wingdings" panose="05000000000000000000" pitchFamily="2" charset="2"/>
              <a:buChar char="§"/>
            </a:pPr>
            <a:r>
              <a:rPr lang="en-US" sz="2400" b="1" dirty="0"/>
              <a:t>Module 1: Initialize and Setup for Movie Ticket Booking System</a:t>
            </a:r>
          </a:p>
          <a:p>
            <a:pPr marL="342900" indent="-342900">
              <a:buFont typeface="Arial" panose="020B0604020202020204" pitchFamily="34" charset="0"/>
              <a:buChar char="•"/>
            </a:pPr>
            <a:r>
              <a:rPr lang="en-US" sz="2400" dirty="0"/>
              <a:t>The "Initialize and Setup" module prepares the environment for the movie ticket booking process. In this stage, key variables are initialized, such as the movie details, seat availability, and user inputs (email, selected movie, seat, row, screen). The Excel sheet containing movie and seat data is loaded to track the available seats, and the email validation function is set up to ensure that only valid college emails are accepted. The system is configured to ensure smooth interaction with the user interface and to prevent errors in the booking process. This module also prepares the email setup for sending the booking details to the user after successful ticket booking.</a:t>
            </a:r>
          </a:p>
          <a:p>
            <a:pPr marL="342900" indent="-342900" algn="l">
              <a:buFont typeface="Wingdings" panose="05000000000000000000" pitchFamily="2" charset="2"/>
              <a:buChar char="§"/>
            </a:pPr>
            <a:endParaRPr sz="2400" dirty="0">
              <a:latin typeface="+mj-lt"/>
              <a:cs typeface="Calibri"/>
            </a:endParaRPr>
          </a:p>
        </p:txBody>
      </p:sp>
    </p:spTree>
    <p:extLst>
      <p:ext uri="{BB962C8B-B14F-4D97-AF65-F5344CB8AC3E}">
        <p14:creationId xmlns:p14="http://schemas.microsoft.com/office/powerpoint/2010/main" val="1420976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Abstract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a:t>
            </a:fld>
            <a:endParaRPr spc="-25" dirty="0"/>
          </a:p>
        </p:txBody>
      </p:sp>
      <p:sp>
        <p:nvSpPr>
          <p:cNvPr id="3" name="object 3"/>
          <p:cNvSpPr txBox="1"/>
          <p:nvPr/>
        </p:nvSpPr>
        <p:spPr>
          <a:xfrm>
            <a:off x="200629" y="1066800"/>
            <a:ext cx="8683576" cy="4075475"/>
          </a:xfrm>
          <a:prstGeom prst="rect">
            <a:avLst/>
          </a:prstGeom>
        </p:spPr>
        <p:txBody>
          <a:bodyPr vert="horz" wrap="square" lIns="0" tIns="12700" rIns="0" bIns="0" rtlCol="0">
            <a:spAutoFit/>
          </a:bodyPr>
          <a:lstStyle/>
          <a:p>
            <a:pPr marL="310515" indent="-297815" algn="just">
              <a:lnSpc>
                <a:spcPct val="100000"/>
              </a:lnSpc>
              <a:spcBef>
                <a:spcPts val="100"/>
              </a:spcBef>
              <a:buFont typeface="Lucida Sans Unicode"/>
              <a:buChar char="▪"/>
              <a:tabLst>
                <a:tab pos="310515" algn="l"/>
              </a:tabLst>
            </a:pPr>
            <a:r>
              <a:rPr lang="en-US" sz="2400" dirty="0"/>
              <a:t>This project leverages Robotic Process Automation (RPA) to streamline the process of movie registration and revenue tracking. Developed using UiPath, the automation extracts movie details from an Excel file and performs predefined operations such as data validation and formatting. The processed data is then automatically emailed to stakeholders, ensuring accurate and timely updates without manual intervention. This system enhances efficiency, reduces human errors, and accelerates workflow by automating repetitive tasks, making it an ideal solution for managing high volumes of data in a time-sensitive environment.</a:t>
            </a:r>
            <a:endParaRPr sz="2400" dirty="0">
              <a:latin typeface="+mn-lt"/>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4C8B3D-E496-816C-C099-0222D24A6C3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E3053F3-0783-469A-0D0C-C17484C69BB7}"/>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t>Implementation</a:t>
            </a:r>
            <a:endParaRPr spc="-10" dirty="0"/>
          </a:p>
        </p:txBody>
      </p:sp>
      <p:sp>
        <p:nvSpPr>
          <p:cNvPr id="4" name="object 4">
            <a:extLst>
              <a:ext uri="{FF2B5EF4-FFF2-40B4-BE49-F238E27FC236}">
                <a16:creationId xmlns:a16="http://schemas.microsoft.com/office/drawing/2014/main" id="{E8CA587B-3692-C5C1-97E2-2BFE1F25E660}"/>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1907EEBC-750E-9431-336E-42909CAA2E57}"/>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1D9586BB-B323-A268-7161-4B9701D7EC38}"/>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20</a:t>
            </a:fld>
            <a:endParaRPr spc="-25" dirty="0"/>
          </a:p>
        </p:txBody>
      </p:sp>
      <p:sp>
        <p:nvSpPr>
          <p:cNvPr id="3" name="object 3">
            <a:extLst>
              <a:ext uri="{FF2B5EF4-FFF2-40B4-BE49-F238E27FC236}">
                <a16:creationId xmlns:a16="http://schemas.microsoft.com/office/drawing/2014/main" id="{2EABE9AB-9FBE-1857-DE17-6C7C1CD7CAAD}"/>
              </a:ext>
            </a:extLst>
          </p:cNvPr>
          <p:cNvSpPr txBox="1"/>
          <p:nvPr/>
        </p:nvSpPr>
        <p:spPr>
          <a:xfrm>
            <a:off x="308024" y="878961"/>
            <a:ext cx="8759776" cy="1349087"/>
          </a:xfrm>
          <a:prstGeom prst="rect">
            <a:avLst/>
          </a:prstGeom>
        </p:spPr>
        <p:txBody>
          <a:bodyPr vert="horz" wrap="square" lIns="0" tIns="137160" rIns="0" bIns="0" rtlCol="0">
            <a:spAutoFit/>
          </a:bodyPr>
          <a:lstStyle/>
          <a:p>
            <a:pPr marL="342900" indent="-342900">
              <a:buFont typeface="Wingdings" panose="05000000000000000000" pitchFamily="2" charset="2"/>
              <a:buChar char="§"/>
            </a:pPr>
            <a:r>
              <a:rPr lang="en-US" sz="2400" b="1" dirty="0"/>
              <a:t>Screen Shots</a:t>
            </a:r>
          </a:p>
          <a:p>
            <a:pPr marL="342900" indent="-342900">
              <a:buFont typeface="Wingdings" panose="05000000000000000000" pitchFamily="2" charset="2"/>
              <a:buChar char="§"/>
            </a:pPr>
            <a:endParaRPr lang="en-US" sz="2400" b="1" dirty="0"/>
          </a:p>
          <a:p>
            <a:pPr marL="12700">
              <a:lnSpc>
                <a:spcPct val="100000"/>
              </a:lnSpc>
              <a:spcBef>
                <a:spcPts val="800"/>
              </a:spcBef>
              <a:tabLst>
                <a:tab pos="310515" algn="l"/>
              </a:tabLst>
            </a:pPr>
            <a:endParaRPr sz="2400" dirty="0">
              <a:latin typeface="Calibri"/>
              <a:cs typeface="Calibri"/>
            </a:endParaRPr>
          </a:p>
        </p:txBody>
      </p:sp>
      <p:pic>
        <p:nvPicPr>
          <p:cNvPr id="8" name="Picture 7">
            <a:extLst>
              <a:ext uri="{FF2B5EF4-FFF2-40B4-BE49-F238E27FC236}">
                <a16:creationId xmlns:a16="http://schemas.microsoft.com/office/drawing/2014/main" id="{D241C230-50CF-F216-BC18-0137BA6D335C}"/>
              </a:ext>
            </a:extLst>
          </p:cNvPr>
          <p:cNvPicPr>
            <a:picLocks noChangeAspect="1"/>
          </p:cNvPicPr>
          <p:nvPr/>
        </p:nvPicPr>
        <p:blipFill>
          <a:blip r:embed="rId2"/>
          <a:stretch>
            <a:fillRect/>
          </a:stretch>
        </p:blipFill>
        <p:spPr>
          <a:xfrm>
            <a:off x="800089" y="1523378"/>
            <a:ext cx="7833360" cy="4867874"/>
          </a:xfrm>
          <a:prstGeom prst="rect">
            <a:avLst/>
          </a:prstGeom>
        </p:spPr>
      </p:pic>
    </p:spTree>
    <p:extLst>
      <p:ext uri="{BB962C8B-B14F-4D97-AF65-F5344CB8AC3E}">
        <p14:creationId xmlns:p14="http://schemas.microsoft.com/office/powerpoint/2010/main" val="198811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206373-35CD-291E-0C93-0EE1774D90B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B59D525-42B3-D2CF-F758-1A7672505E1B}"/>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t>Implementation</a:t>
            </a:r>
            <a:endParaRPr spc="-10" dirty="0"/>
          </a:p>
        </p:txBody>
      </p:sp>
      <p:sp>
        <p:nvSpPr>
          <p:cNvPr id="4" name="object 4">
            <a:extLst>
              <a:ext uri="{FF2B5EF4-FFF2-40B4-BE49-F238E27FC236}">
                <a16:creationId xmlns:a16="http://schemas.microsoft.com/office/drawing/2014/main" id="{AB8AEED2-34D1-D8B8-91D6-79084C5F3C27}"/>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9BF4267C-912F-75CD-6AFC-ABFD786B467A}"/>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0DEA0ADF-390C-6ED9-5224-3437694A5CEE}"/>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21</a:t>
            </a:fld>
            <a:endParaRPr spc="-25" dirty="0"/>
          </a:p>
        </p:txBody>
      </p:sp>
      <p:sp>
        <p:nvSpPr>
          <p:cNvPr id="3" name="object 3">
            <a:extLst>
              <a:ext uri="{FF2B5EF4-FFF2-40B4-BE49-F238E27FC236}">
                <a16:creationId xmlns:a16="http://schemas.microsoft.com/office/drawing/2014/main" id="{1B6248D5-7C6D-EFD7-DFBF-74B3C7A78877}"/>
              </a:ext>
            </a:extLst>
          </p:cNvPr>
          <p:cNvSpPr txBox="1"/>
          <p:nvPr/>
        </p:nvSpPr>
        <p:spPr>
          <a:xfrm>
            <a:off x="308024" y="878961"/>
            <a:ext cx="8759776" cy="5678478"/>
          </a:xfrm>
          <a:prstGeom prst="rect">
            <a:avLst/>
          </a:prstGeom>
        </p:spPr>
        <p:txBody>
          <a:bodyPr vert="horz" wrap="square" lIns="0" tIns="137160" rIns="0" bIns="0" rtlCol="0">
            <a:spAutoFit/>
          </a:bodyPr>
          <a:lstStyle/>
          <a:p>
            <a:pPr marL="342900" indent="-342900">
              <a:buFont typeface="Wingdings" panose="05000000000000000000" pitchFamily="2" charset="2"/>
              <a:buChar char="§"/>
            </a:pPr>
            <a:r>
              <a:rPr lang="en-US" sz="2400" b="1" dirty="0"/>
              <a:t>Module 2: Data Extraction and Validation for Movie Ticket Booking System</a:t>
            </a:r>
          </a:p>
          <a:p>
            <a:pPr marL="342900" indent="-342900">
              <a:buFont typeface="Arial" panose="020B0604020202020204" pitchFamily="34" charset="0"/>
              <a:buChar char="•"/>
            </a:pPr>
            <a:r>
              <a:rPr lang="en-US" sz="2400" dirty="0"/>
              <a:t>The workflow uses UiPath’s </a:t>
            </a:r>
            <a:r>
              <a:rPr lang="en-US" sz="2400" b="1" dirty="0"/>
              <a:t>Read Range</a:t>
            </a:r>
            <a:r>
              <a:rPr lang="en-US" sz="2400" dirty="0"/>
              <a:t> activity to extract the booking data from the Excel file, which contains details such as available movies, seats, and booking information. After loading the data into a structured data table, the workflow performs validation checks to ensure that the movie, seat, row, screen, and user email are properly formatted and filled. Specifically, the email is checked to ensure it follows the college-specific domain format. If any required fields are missing or incorrectly formatted, they are flagged for review, preventing incomplete or invalid bookings. Once the data passes validation, the system moves forward with processing the user’s selections and booking the tickets.</a:t>
            </a:r>
          </a:p>
          <a:p>
            <a:pPr marL="342900" indent="-342900" algn="l">
              <a:buFont typeface="Wingdings" panose="05000000000000000000" pitchFamily="2" charset="2"/>
              <a:buChar char="§"/>
            </a:pPr>
            <a:endParaRPr sz="2400" dirty="0">
              <a:latin typeface="+mj-lt"/>
              <a:cs typeface="Calibri"/>
            </a:endParaRPr>
          </a:p>
        </p:txBody>
      </p:sp>
    </p:spTree>
    <p:extLst>
      <p:ext uri="{BB962C8B-B14F-4D97-AF65-F5344CB8AC3E}">
        <p14:creationId xmlns:p14="http://schemas.microsoft.com/office/powerpoint/2010/main" val="114085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DCFB7-05D3-017A-B6EC-51F3FA8B2DB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1908E35-2588-BA14-BBF0-98C4C93BD4E5}"/>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t>Implementation</a:t>
            </a:r>
            <a:endParaRPr spc="-10" dirty="0"/>
          </a:p>
        </p:txBody>
      </p:sp>
      <p:sp>
        <p:nvSpPr>
          <p:cNvPr id="4" name="object 4">
            <a:extLst>
              <a:ext uri="{FF2B5EF4-FFF2-40B4-BE49-F238E27FC236}">
                <a16:creationId xmlns:a16="http://schemas.microsoft.com/office/drawing/2014/main" id="{F66B1678-569E-FC1A-DF05-0DAD9C62C80B}"/>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D9DF604B-D565-5060-ECFD-36FB9A7298B1}"/>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B29385CD-7221-6E4D-06CC-1FD72D52FDD6}"/>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22</a:t>
            </a:fld>
            <a:endParaRPr spc="-25" dirty="0"/>
          </a:p>
        </p:txBody>
      </p:sp>
      <p:sp>
        <p:nvSpPr>
          <p:cNvPr id="3" name="object 3">
            <a:extLst>
              <a:ext uri="{FF2B5EF4-FFF2-40B4-BE49-F238E27FC236}">
                <a16:creationId xmlns:a16="http://schemas.microsoft.com/office/drawing/2014/main" id="{F6D402BA-F29B-1F79-4933-B7AAA19EDBFC}"/>
              </a:ext>
            </a:extLst>
          </p:cNvPr>
          <p:cNvSpPr txBox="1"/>
          <p:nvPr/>
        </p:nvSpPr>
        <p:spPr>
          <a:xfrm>
            <a:off x="308024" y="878961"/>
            <a:ext cx="8759776" cy="1349087"/>
          </a:xfrm>
          <a:prstGeom prst="rect">
            <a:avLst/>
          </a:prstGeom>
        </p:spPr>
        <p:txBody>
          <a:bodyPr vert="horz" wrap="square" lIns="0" tIns="137160" rIns="0" bIns="0" rtlCol="0">
            <a:spAutoFit/>
          </a:bodyPr>
          <a:lstStyle/>
          <a:p>
            <a:pPr marL="342900" indent="-342900">
              <a:buFont typeface="Wingdings" panose="05000000000000000000" pitchFamily="2" charset="2"/>
              <a:buChar char="§"/>
            </a:pPr>
            <a:r>
              <a:rPr lang="en-US" sz="2400" b="1" dirty="0"/>
              <a:t>Screen Shots</a:t>
            </a:r>
          </a:p>
          <a:p>
            <a:pPr marL="342900" indent="-342900">
              <a:buFont typeface="Wingdings" panose="05000000000000000000" pitchFamily="2" charset="2"/>
              <a:buChar char="§"/>
            </a:pPr>
            <a:endParaRPr lang="en-US" sz="2400" b="1" dirty="0"/>
          </a:p>
          <a:p>
            <a:pPr marL="12700">
              <a:lnSpc>
                <a:spcPct val="100000"/>
              </a:lnSpc>
              <a:spcBef>
                <a:spcPts val="800"/>
              </a:spcBef>
              <a:tabLst>
                <a:tab pos="310515" algn="l"/>
              </a:tabLst>
            </a:pPr>
            <a:endParaRPr sz="2400" dirty="0">
              <a:latin typeface="Calibri"/>
              <a:cs typeface="Calibri"/>
            </a:endParaRPr>
          </a:p>
        </p:txBody>
      </p:sp>
      <p:pic>
        <p:nvPicPr>
          <p:cNvPr id="8" name="Picture 7">
            <a:extLst>
              <a:ext uri="{FF2B5EF4-FFF2-40B4-BE49-F238E27FC236}">
                <a16:creationId xmlns:a16="http://schemas.microsoft.com/office/drawing/2014/main" id="{FC4F0892-FB73-7F70-BD0A-33722FFB8713}"/>
              </a:ext>
            </a:extLst>
          </p:cNvPr>
          <p:cNvPicPr>
            <a:picLocks noChangeAspect="1"/>
          </p:cNvPicPr>
          <p:nvPr/>
        </p:nvPicPr>
        <p:blipFill>
          <a:blip r:embed="rId2"/>
          <a:stretch>
            <a:fillRect/>
          </a:stretch>
        </p:blipFill>
        <p:spPr>
          <a:xfrm>
            <a:off x="174048" y="1553504"/>
            <a:ext cx="8754697" cy="1171739"/>
          </a:xfrm>
          <a:prstGeom prst="rect">
            <a:avLst/>
          </a:prstGeom>
        </p:spPr>
      </p:pic>
      <p:pic>
        <p:nvPicPr>
          <p:cNvPr id="11" name="Picture 10">
            <a:extLst>
              <a:ext uri="{FF2B5EF4-FFF2-40B4-BE49-F238E27FC236}">
                <a16:creationId xmlns:a16="http://schemas.microsoft.com/office/drawing/2014/main" id="{BDC8558E-EDBA-9817-B60E-47DEC4A3F9E3}"/>
              </a:ext>
            </a:extLst>
          </p:cNvPr>
          <p:cNvPicPr>
            <a:picLocks noChangeAspect="1"/>
          </p:cNvPicPr>
          <p:nvPr/>
        </p:nvPicPr>
        <p:blipFill>
          <a:blip r:embed="rId3"/>
          <a:stretch>
            <a:fillRect/>
          </a:stretch>
        </p:blipFill>
        <p:spPr>
          <a:xfrm>
            <a:off x="1498282" y="2902591"/>
            <a:ext cx="6326729" cy="3422009"/>
          </a:xfrm>
          <a:prstGeom prst="rect">
            <a:avLst/>
          </a:prstGeom>
        </p:spPr>
      </p:pic>
    </p:spTree>
    <p:extLst>
      <p:ext uri="{BB962C8B-B14F-4D97-AF65-F5344CB8AC3E}">
        <p14:creationId xmlns:p14="http://schemas.microsoft.com/office/powerpoint/2010/main" val="2919638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D31FC-5001-9BE7-0D2D-35435C512A2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E4DF8C3-A541-CD0B-FE0A-A960C2E94C6E}"/>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Testing</a:t>
            </a:r>
          </a:p>
        </p:txBody>
      </p:sp>
      <p:sp>
        <p:nvSpPr>
          <p:cNvPr id="4" name="object 4">
            <a:extLst>
              <a:ext uri="{FF2B5EF4-FFF2-40B4-BE49-F238E27FC236}">
                <a16:creationId xmlns:a16="http://schemas.microsoft.com/office/drawing/2014/main" id="{E202BEF4-C392-0B4C-F618-CBD90072BD14}"/>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18238F16-BC01-E4FD-5C25-99FF260A83E1}"/>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289236A1-B743-5288-C40F-1D64E7348EA3}"/>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23</a:t>
            </a:fld>
            <a:endParaRPr spc="-25" dirty="0"/>
          </a:p>
        </p:txBody>
      </p:sp>
      <p:sp>
        <p:nvSpPr>
          <p:cNvPr id="3" name="object 3">
            <a:extLst>
              <a:ext uri="{FF2B5EF4-FFF2-40B4-BE49-F238E27FC236}">
                <a16:creationId xmlns:a16="http://schemas.microsoft.com/office/drawing/2014/main" id="{A43CB8DF-E316-C710-CC54-B1EF3AD8DD05}"/>
              </a:ext>
            </a:extLst>
          </p:cNvPr>
          <p:cNvSpPr txBox="1"/>
          <p:nvPr/>
        </p:nvSpPr>
        <p:spPr>
          <a:xfrm>
            <a:off x="308023" y="891641"/>
            <a:ext cx="8759777" cy="741229"/>
          </a:xfrm>
          <a:prstGeom prst="rect">
            <a:avLst/>
          </a:prstGeom>
        </p:spPr>
        <p:txBody>
          <a:bodyPr vert="horz" wrap="square" lIns="0" tIns="124460" rIns="0" bIns="0" rtlCol="0">
            <a:spAutoFit/>
          </a:bodyPr>
          <a:lstStyle/>
          <a:p>
            <a:pPr marL="342900" indent="-342900">
              <a:buFont typeface="Wingdings" panose="05000000000000000000" pitchFamily="2" charset="2"/>
              <a:buChar char="§"/>
            </a:pPr>
            <a:r>
              <a:rPr lang="en-US" sz="2000" b="1" dirty="0"/>
              <a:t>Testing of the Movie Ticket Booking System</a:t>
            </a:r>
          </a:p>
          <a:p>
            <a:pPr marL="342900" indent="-342900">
              <a:buFont typeface="Wingdings" panose="05000000000000000000" pitchFamily="2" charset="2"/>
              <a:buChar char="§"/>
            </a:pPr>
            <a:endParaRPr lang="en-US" sz="2000" b="1" dirty="0"/>
          </a:p>
        </p:txBody>
      </p:sp>
      <p:sp>
        <p:nvSpPr>
          <p:cNvPr id="7" name="Rectangle 1">
            <a:extLst>
              <a:ext uri="{FF2B5EF4-FFF2-40B4-BE49-F238E27FC236}">
                <a16:creationId xmlns:a16="http://schemas.microsoft.com/office/drawing/2014/main" id="{01070E0B-B911-E2C3-FB21-9FD3D6DC70AA}"/>
              </a:ext>
            </a:extLst>
          </p:cNvPr>
          <p:cNvSpPr>
            <a:spLocks noChangeArrowheads="1"/>
          </p:cNvSpPr>
          <p:nvPr/>
        </p:nvSpPr>
        <p:spPr bwMode="auto">
          <a:xfrm>
            <a:off x="558926" y="1557956"/>
            <a:ext cx="80010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a:t>
            </a:r>
            <a:r>
              <a:rPr kumimoji="0" lang="en-US" altLang="en-US" sz="2000" b="1" i="0" u="none" strike="noStrike" cap="none" normalizeH="0" baseline="0" dirty="0">
                <a:ln>
                  <a:noFill/>
                </a:ln>
                <a:solidFill>
                  <a:schemeClr val="tx1"/>
                </a:solidFill>
                <a:effectLst/>
                <a:latin typeface="Arial" panose="020B0604020202020204" pitchFamily="34" charset="0"/>
              </a:rPr>
              <a:t>Movie Ticket Booking System</a:t>
            </a:r>
            <a:r>
              <a:rPr kumimoji="0" lang="en-US" altLang="en-US" sz="2000" b="0" i="0" u="none" strike="noStrike" cap="none" normalizeH="0" baseline="0" dirty="0">
                <a:ln>
                  <a:noFill/>
                </a:ln>
                <a:solidFill>
                  <a:schemeClr val="tx1"/>
                </a:solidFill>
                <a:effectLst/>
                <a:latin typeface="Arial" panose="020B0604020202020204" pitchFamily="34" charset="0"/>
              </a:rPr>
              <a:t> undergoes thorough </a:t>
            </a:r>
            <a:r>
              <a:rPr kumimoji="0" lang="en-US" altLang="en-US" sz="2000" b="1" i="0" u="none" strike="noStrike" cap="none" normalizeH="0" baseline="0" dirty="0">
                <a:ln>
                  <a:noFill/>
                </a:ln>
                <a:solidFill>
                  <a:schemeClr val="tx1"/>
                </a:solidFill>
                <a:effectLst/>
                <a:latin typeface="Arial" panose="020B0604020202020204" pitchFamily="34" charset="0"/>
              </a:rPr>
              <a:t>unit and integration testing</a:t>
            </a:r>
            <a:r>
              <a:rPr kumimoji="0" lang="en-US" altLang="en-US" sz="2000" b="0" i="0" u="none" strike="noStrike" cap="none" normalizeH="0" baseline="0" dirty="0">
                <a:ln>
                  <a:noFill/>
                </a:ln>
                <a:solidFill>
                  <a:schemeClr val="tx1"/>
                </a:solidFill>
                <a:effectLst/>
                <a:latin typeface="Arial" panose="020B0604020202020204" pitchFamily="34" charset="0"/>
              </a:rPr>
              <a:t> to ensure smooth functionality. Unit tests focus on verifying each feature, such as movie selection, seat booking, and email validation. Integration tests ensure that data flows correctly between user inputs, backend processing, and email notifications. </a:t>
            </a:r>
            <a:r>
              <a:rPr kumimoji="0" lang="en-US" altLang="en-US" sz="2000" b="1" i="0" u="none" strike="noStrike" cap="none" normalizeH="0" baseline="0" dirty="0">
                <a:ln>
                  <a:noFill/>
                </a:ln>
                <a:solidFill>
                  <a:schemeClr val="tx1"/>
                </a:solidFill>
                <a:effectLst/>
                <a:latin typeface="Arial" panose="020B0604020202020204" pitchFamily="34" charset="0"/>
              </a:rPr>
              <a:t>End-to-end testing</a:t>
            </a:r>
            <a:r>
              <a:rPr kumimoji="0" lang="en-US" altLang="en-US" sz="2000" b="0" i="0" u="none" strike="noStrike" cap="none" normalizeH="0" baseline="0" dirty="0">
                <a:ln>
                  <a:noFill/>
                </a:ln>
                <a:solidFill>
                  <a:schemeClr val="tx1"/>
                </a:solidFill>
                <a:effectLst/>
                <a:latin typeface="Arial" panose="020B0604020202020204" pitchFamily="34" charset="0"/>
              </a:rPr>
              <a:t> simulates real-world scenarios to confirm that seat reservations and email notifications work as expected. Error handling is tested to ensure the system provides feedback for incorrect inputs, while </a:t>
            </a:r>
            <a:r>
              <a:rPr kumimoji="0" lang="en-US" altLang="en-US" sz="2000" b="1" i="0" u="none" strike="noStrike" cap="none" normalizeH="0" baseline="0" dirty="0">
                <a:ln>
                  <a:noFill/>
                </a:ln>
                <a:solidFill>
                  <a:schemeClr val="tx1"/>
                </a:solidFill>
                <a:effectLst/>
                <a:latin typeface="Arial" panose="020B0604020202020204" pitchFamily="34" charset="0"/>
              </a:rPr>
              <a:t>performance and security testing</a:t>
            </a:r>
            <a:r>
              <a:rPr kumimoji="0" lang="en-US" altLang="en-US" sz="2000" b="0" i="0" u="none" strike="noStrike" cap="none" normalizeH="0" baseline="0" dirty="0">
                <a:ln>
                  <a:noFill/>
                </a:ln>
                <a:solidFill>
                  <a:schemeClr val="tx1"/>
                </a:solidFill>
                <a:effectLst/>
                <a:latin typeface="Arial" panose="020B0604020202020204" pitchFamily="34" charset="0"/>
              </a:rPr>
              <a:t> ensure reliability under load and the safe handling of user data. These tests ensure a seamless and secure booking experience for users and accurate revenue tracking for the owner.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6054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4EF87-2BF5-5F9F-5307-571ECC084A1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43CC491-7784-2F68-A8E4-6B74FB331512}"/>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t>Testing</a:t>
            </a:r>
            <a:endParaRPr spc="-10" dirty="0"/>
          </a:p>
        </p:txBody>
      </p:sp>
      <p:sp>
        <p:nvSpPr>
          <p:cNvPr id="4" name="object 4">
            <a:extLst>
              <a:ext uri="{FF2B5EF4-FFF2-40B4-BE49-F238E27FC236}">
                <a16:creationId xmlns:a16="http://schemas.microsoft.com/office/drawing/2014/main" id="{C02B9D74-CEA5-A85C-B86A-52BB76FF0540}"/>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966ED8F3-AEE6-B2D0-3E7A-E6EE3532A201}"/>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AFA14DDF-13FA-082B-1AFD-9840375A0435}"/>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24</a:t>
            </a:fld>
            <a:endParaRPr spc="-25" dirty="0"/>
          </a:p>
        </p:txBody>
      </p:sp>
      <p:sp>
        <p:nvSpPr>
          <p:cNvPr id="3" name="object 3">
            <a:extLst>
              <a:ext uri="{FF2B5EF4-FFF2-40B4-BE49-F238E27FC236}">
                <a16:creationId xmlns:a16="http://schemas.microsoft.com/office/drawing/2014/main" id="{DF5BAD71-C20B-A528-5AB2-7650F2481558}"/>
              </a:ext>
            </a:extLst>
          </p:cNvPr>
          <p:cNvSpPr txBox="1"/>
          <p:nvPr/>
        </p:nvSpPr>
        <p:spPr>
          <a:xfrm>
            <a:off x="308024" y="878961"/>
            <a:ext cx="8759776" cy="1349087"/>
          </a:xfrm>
          <a:prstGeom prst="rect">
            <a:avLst/>
          </a:prstGeom>
        </p:spPr>
        <p:txBody>
          <a:bodyPr vert="horz" wrap="square" lIns="0" tIns="137160" rIns="0" bIns="0" rtlCol="0">
            <a:spAutoFit/>
          </a:bodyPr>
          <a:lstStyle/>
          <a:p>
            <a:pPr marL="342900" indent="-342900">
              <a:buFont typeface="Wingdings" panose="05000000000000000000" pitchFamily="2" charset="2"/>
              <a:buChar char="§"/>
            </a:pPr>
            <a:r>
              <a:rPr lang="en-US" sz="2400" b="1" dirty="0"/>
              <a:t>Screen Shots</a:t>
            </a:r>
          </a:p>
          <a:p>
            <a:pPr marL="342900" indent="-342900">
              <a:buFont typeface="Wingdings" panose="05000000000000000000" pitchFamily="2" charset="2"/>
              <a:buChar char="§"/>
            </a:pPr>
            <a:endParaRPr lang="en-US" sz="2400" b="1" dirty="0"/>
          </a:p>
          <a:p>
            <a:pPr marL="12700">
              <a:lnSpc>
                <a:spcPct val="100000"/>
              </a:lnSpc>
              <a:spcBef>
                <a:spcPts val="800"/>
              </a:spcBef>
              <a:tabLst>
                <a:tab pos="310515" algn="l"/>
              </a:tabLst>
            </a:pPr>
            <a:endParaRPr sz="2400" dirty="0">
              <a:latin typeface="Calibri"/>
              <a:cs typeface="Calibri"/>
            </a:endParaRPr>
          </a:p>
        </p:txBody>
      </p:sp>
      <p:pic>
        <p:nvPicPr>
          <p:cNvPr id="8" name="Picture 7">
            <a:extLst>
              <a:ext uri="{FF2B5EF4-FFF2-40B4-BE49-F238E27FC236}">
                <a16:creationId xmlns:a16="http://schemas.microsoft.com/office/drawing/2014/main" id="{9F05E745-82A4-BA6F-9D67-344D971A5761}"/>
              </a:ext>
            </a:extLst>
          </p:cNvPr>
          <p:cNvPicPr>
            <a:picLocks noChangeAspect="1"/>
          </p:cNvPicPr>
          <p:nvPr/>
        </p:nvPicPr>
        <p:blipFill>
          <a:blip r:embed="rId2"/>
          <a:stretch>
            <a:fillRect/>
          </a:stretch>
        </p:blipFill>
        <p:spPr>
          <a:xfrm>
            <a:off x="821350" y="1524000"/>
            <a:ext cx="7521186" cy="4927839"/>
          </a:xfrm>
          <a:prstGeom prst="rect">
            <a:avLst/>
          </a:prstGeom>
        </p:spPr>
      </p:pic>
    </p:spTree>
    <p:extLst>
      <p:ext uri="{BB962C8B-B14F-4D97-AF65-F5344CB8AC3E}">
        <p14:creationId xmlns:p14="http://schemas.microsoft.com/office/powerpoint/2010/main" val="3810855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BB9D9-A9E7-1C50-4B32-F57F9B42C6A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5ABFF38-55D4-AA50-0A44-3DF3655EA1B1}"/>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t>Testing</a:t>
            </a:r>
            <a:endParaRPr spc="-10" dirty="0"/>
          </a:p>
        </p:txBody>
      </p:sp>
      <p:sp>
        <p:nvSpPr>
          <p:cNvPr id="4" name="object 4">
            <a:extLst>
              <a:ext uri="{FF2B5EF4-FFF2-40B4-BE49-F238E27FC236}">
                <a16:creationId xmlns:a16="http://schemas.microsoft.com/office/drawing/2014/main" id="{EBA197B2-2733-BF83-8B52-6875F823F914}"/>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6E7B680D-3884-EB42-0DC2-E62755F13F6D}"/>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05303EC5-F7EA-064F-4A93-14653EF89876}"/>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25</a:t>
            </a:fld>
            <a:endParaRPr spc="-25" dirty="0"/>
          </a:p>
        </p:txBody>
      </p:sp>
      <p:sp>
        <p:nvSpPr>
          <p:cNvPr id="3" name="object 3">
            <a:extLst>
              <a:ext uri="{FF2B5EF4-FFF2-40B4-BE49-F238E27FC236}">
                <a16:creationId xmlns:a16="http://schemas.microsoft.com/office/drawing/2014/main" id="{9468E3A4-2304-54E5-A50E-1DCE3A92B280}"/>
              </a:ext>
            </a:extLst>
          </p:cNvPr>
          <p:cNvSpPr txBox="1"/>
          <p:nvPr/>
        </p:nvSpPr>
        <p:spPr>
          <a:xfrm>
            <a:off x="308024" y="878961"/>
            <a:ext cx="8759776" cy="1349087"/>
          </a:xfrm>
          <a:prstGeom prst="rect">
            <a:avLst/>
          </a:prstGeom>
        </p:spPr>
        <p:txBody>
          <a:bodyPr vert="horz" wrap="square" lIns="0" tIns="137160" rIns="0" bIns="0" rtlCol="0">
            <a:spAutoFit/>
          </a:bodyPr>
          <a:lstStyle/>
          <a:p>
            <a:pPr marL="342900" indent="-342900">
              <a:buFont typeface="Wingdings" panose="05000000000000000000" pitchFamily="2" charset="2"/>
              <a:buChar char="§"/>
            </a:pPr>
            <a:r>
              <a:rPr lang="en-US" sz="2400" b="1" dirty="0"/>
              <a:t>Screen Shots</a:t>
            </a:r>
          </a:p>
          <a:p>
            <a:pPr marL="342900" indent="-342900">
              <a:buFont typeface="Wingdings" panose="05000000000000000000" pitchFamily="2" charset="2"/>
              <a:buChar char="§"/>
            </a:pPr>
            <a:endParaRPr lang="en-US" sz="2400" b="1" dirty="0"/>
          </a:p>
          <a:p>
            <a:pPr marL="12700">
              <a:lnSpc>
                <a:spcPct val="100000"/>
              </a:lnSpc>
              <a:spcBef>
                <a:spcPts val="800"/>
              </a:spcBef>
              <a:tabLst>
                <a:tab pos="310515" algn="l"/>
              </a:tabLst>
            </a:pPr>
            <a:endParaRPr sz="2400" dirty="0">
              <a:latin typeface="Calibri"/>
              <a:cs typeface="Calibri"/>
            </a:endParaRPr>
          </a:p>
        </p:txBody>
      </p:sp>
      <p:pic>
        <p:nvPicPr>
          <p:cNvPr id="8" name="Picture 7">
            <a:extLst>
              <a:ext uri="{FF2B5EF4-FFF2-40B4-BE49-F238E27FC236}">
                <a16:creationId xmlns:a16="http://schemas.microsoft.com/office/drawing/2014/main" id="{AEB32819-B55C-EF05-D512-34AECA3B82E9}"/>
              </a:ext>
            </a:extLst>
          </p:cNvPr>
          <p:cNvPicPr>
            <a:picLocks noChangeAspect="1"/>
          </p:cNvPicPr>
          <p:nvPr/>
        </p:nvPicPr>
        <p:blipFill>
          <a:blip r:embed="rId2"/>
          <a:stretch>
            <a:fillRect/>
          </a:stretch>
        </p:blipFill>
        <p:spPr>
          <a:xfrm>
            <a:off x="1689965" y="1646095"/>
            <a:ext cx="5353797" cy="4172532"/>
          </a:xfrm>
          <a:prstGeom prst="rect">
            <a:avLst/>
          </a:prstGeom>
        </p:spPr>
      </p:pic>
    </p:spTree>
    <p:extLst>
      <p:ext uri="{BB962C8B-B14F-4D97-AF65-F5344CB8AC3E}">
        <p14:creationId xmlns:p14="http://schemas.microsoft.com/office/powerpoint/2010/main" val="900397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Conclusions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26</a:t>
            </a:fld>
            <a:endParaRPr spc="-25" dirty="0"/>
          </a:p>
        </p:txBody>
      </p:sp>
      <p:sp>
        <p:nvSpPr>
          <p:cNvPr id="3" name="object 3"/>
          <p:cNvSpPr txBox="1"/>
          <p:nvPr/>
        </p:nvSpPr>
        <p:spPr>
          <a:xfrm>
            <a:off x="200629" y="965624"/>
            <a:ext cx="8804275" cy="5552802"/>
          </a:xfrm>
          <a:prstGeom prst="rect">
            <a:avLst/>
          </a:prstGeom>
        </p:spPr>
        <p:txBody>
          <a:bodyPr vert="horz" wrap="square" lIns="0" tIns="12700" rIns="0" bIns="0" rtlCol="0">
            <a:spAutoFit/>
          </a:bodyPr>
          <a:lstStyle/>
          <a:p>
            <a:pPr marL="310515" indent="-297815" algn="just">
              <a:lnSpc>
                <a:spcPct val="100000"/>
              </a:lnSpc>
              <a:spcBef>
                <a:spcPts val="100"/>
              </a:spcBef>
              <a:buFont typeface="Lucida Sans Unicode"/>
              <a:buChar char="▪"/>
              <a:tabLst>
                <a:tab pos="310515" algn="l"/>
              </a:tabLst>
            </a:pPr>
            <a:r>
              <a:rPr lang="en-US" sz="2400" dirty="0"/>
              <a:t>The </a:t>
            </a:r>
            <a:r>
              <a:rPr lang="en-US" sz="2400" b="1" dirty="0"/>
              <a:t>Movie Ticket Booking System</a:t>
            </a:r>
            <a:r>
              <a:rPr lang="en-US" sz="2400" dirty="0"/>
              <a:t> project successfully automates the process of ticket booking, from user selection of movies, seats, and showtimes, to the email notification of confirmed bookings. By automating these tasks, the project minimizes manual work and the potential for errors, ensuring a smooth user experience. The integration of automated email notifications ensures users are promptly informed, while the owner can easily track ticket sales and calculate revenue. Through extensive testing, the system was optimized to handle multiple users efficiently and reliably. This project highlights the effectiveness of automation in streamlining movie booking operations, offering a time-saving solution for both users and administrators. It can be expanded to accommodate different theaters or ticketing platforms, demonstrating its scalability and potential for broader application.</a:t>
            </a:r>
            <a:endParaRPr sz="2400" dirty="0">
              <a:latin typeface="+mj-lt"/>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Future</a:t>
            </a:r>
            <a:r>
              <a:rPr spc="-150" dirty="0"/>
              <a:t> </a:t>
            </a:r>
            <a:r>
              <a:rPr spc="-10" dirty="0"/>
              <a:t>Enhancement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27</a:t>
            </a:fld>
            <a:endParaRPr spc="-25" dirty="0"/>
          </a:p>
        </p:txBody>
      </p:sp>
      <p:sp>
        <p:nvSpPr>
          <p:cNvPr id="3" name="object 3"/>
          <p:cNvSpPr txBox="1"/>
          <p:nvPr/>
        </p:nvSpPr>
        <p:spPr>
          <a:xfrm>
            <a:off x="308024" y="891641"/>
            <a:ext cx="8759776" cy="5793894"/>
          </a:xfrm>
          <a:prstGeom prst="rect">
            <a:avLst/>
          </a:prstGeom>
        </p:spPr>
        <p:txBody>
          <a:bodyPr vert="horz" wrap="square" lIns="0" tIns="124460" rIns="0" bIns="0" rtlCol="0">
            <a:spAutoFit/>
          </a:bodyPr>
          <a:lstStyle/>
          <a:p>
            <a:pPr marL="342900" indent="-342900">
              <a:buFont typeface="Wingdings" panose="05000000000000000000" pitchFamily="2" charset="2"/>
              <a:buChar char="§"/>
            </a:pPr>
            <a:r>
              <a:rPr lang="en-US" sz="2400" b="1" dirty="0"/>
              <a:t>Future Enhancement 1: Integration with Ticketing Systems</a:t>
            </a:r>
            <a:endParaRPr lang="en-US" sz="2400" dirty="0"/>
          </a:p>
          <a:p>
            <a:pPr marL="342900" indent="-342900">
              <a:buFont typeface="Arial" panose="020B0604020202020204" pitchFamily="34" charset="0"/>
              <a:buChar char="•"/>
            </a:pPr>
            <a:r>
              <a:rPr lang="en-US" sz="2400" dirty="0"/>
              <a:t>A possible future enhancement for the </a:t>
            </a:r>
            <a:r>
              <a:rPr lang="en-US" sz="2400" b="1" dirty="0"/>
              <a:t>Movie Ticket Booking System</a:t>
            </a:r>
            <a:r>
              <a:rPr lang="en-US" sz="2400" dirty="0"/>
              <a:t> is to integrate it with other ticketing platforms or theater management systems. This integration would enable real-time synchronization of available seats, movie schedules, and showtimes, eliminating the need for manual updates. By connecting the booking system to external databases, users would be able to select from the most up-to-date options, reducing the risk of overbooking or incorrect information being displayed. Additionally, integration with payment gateways could allow seamless online payments and automatic ticket confirmations, further streamlining the booking process and improving user convenience</a:t>
            </a:r>
          </a:p>
          <a:p>
            <a:pPr marL="355600" indent="-342900">
              <a:lnSpc>
                <a:spcPct val="100000"/>
              </a:lnSpc>
              <a:spcBef>
                <a:spcPts val="980"/>
              </a:spcBef>
              <a:buFont typeface="Wingdings" panose="05000000000000000000" pitchFamily="2" charset="2"/>
              <a:buChar char="§"/>
              <a:tabLst>
                <a:tab pos="310515" algn="l"/>
              </a:tabLst>
            </a:pPr>
            <a:endParaRPr sz="2400" dirty="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312A7-9081-6C8C-5307-8E8075140BC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DDD1B2C-DC3A-923A-3FE6-B2F43512E47B}"/>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Future</a:t>
            </a:r>
            <a:r>
              <a:rPr spc="-150" dirty="0"/>
              <a:t> </a:t>
            </a:r>
            <a:r>
              <a:rPr spc="-10" dirty="0"/>
              <a:t>Enhancement</a:t>
            </a:r>
          </a:p>
        </p:txBody>
      </p:sp>
      <p:sp>
        <p:nvSpPr>
          <p:cNvPr id="4" name="object 4">
            <a:extLst>
              <a:ext uri="{FF2B5EF4-FFF2-40B4-BE49-F238E27FC236}">
                <a16:creationId xmlns:a16="http://schemas.microsoft.com/office/drawing/2014/main" id="{8B38FDC4-8A9A-6F74-5D29-6B7027A4D923}"/>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EBC7684C-2B6E-4735-3EC0-345F4DE241A9}"/>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328D6476-9F36-2A00-CEB4-6766854374B4}"/>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28</a:t>
            </a:fld>
            <a:endParaRPr spc="-25" dirty="0"/>
          </a:p>
        </p:txBody>
      </p:sp>
      <p:sp>
        <p:nvSpPr>
          <p:cNvPr id="3" name="object 3">
            <a:extLst>
              <a:ext uri="{FF2B5EF4-FFF2-40B4-BE49-F238E27FC236}">
                <a16:creationId xmlns:a16="http://schemas.microsoft.com/office/drawing/2014/main" id="{B7647512-95F9-4044-5125-E8FFD0C2DCB4}"/>
              </a:ext>
            </a:extLst>
          </p:cNvPr>
          <p:cNvSpPr txBox="1"/>
          <p:nvPr/>
        </p:nvSpPr>
        <p:spPr>
          <a:xfrm>
            <a:off x="200629" y="694774"/>
            <a:ext cx="8943371" cy="6163226"/>
          </a:xfrm>
          <a:prstGeom prst="rect">
            <a:avLst/>
          </a:prstGeom>
        </p:spPr>
        <p:txBody>
          <a:bodyPr vert="horz" wrap="square" lIns="0" tIns="124460" rIns="0" bIns="0" rtlCol="0">
            <a:spAutoFit/>
          </a:bodyPr>
          <a:lstStyle/>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b="1" dirty="0"/>
              <a:t>Future Enhancement 2: Enhanced User Interface (UI) for Seat and Movie Selection</a:t>
            </a:r>
            <a:endParaRPr lang="en-US" sz="2400" dirty="0"/>
          </a:p>
          <a:p>
            <a:pPr marL="342900" indent="-342900">
              <a:buFont typeface="Arial" panose="020B0604020202020204" pitchFamily="34" charset="0"/>
              <a:buChar char="•"/>
            </a:pPr>
            <a:r>
              <a:rPr lang="en-US" sz="2400" dirty="0"/>
              <a:t>An enhancement to improve user experience could involve developing a more interactive and visually appealing user interface (UI) for selecting movies, seats, and showtimes. The current system could be upgraded to provide a dynamic, real-time seat map where users can select available seats from a visual representation of the theater layout. This would allow users to easily view seat availability and make informed choices. Additionally, the UI could include movie previews, trailers, or detailed descriptions, enhancing the user experience and making the booking process more engaging. By incorporating a more interactive UI, the system could offer a modern, seamless, and user-friendly booking experience.</a:t>
            </a:r>
          </a:p>
          <a:p>
            <a:pPr marL="355600" indent="-342900">
              <a:lnSpc>
                <a:spcPct val="100000"/>
              </a:lnSpc>
              <a:spcBef>
                <a:spcPts val="980"/>
              </a:spcBef>
              <a:buFont typeface="Wingdings" panose="05000000000000000000" pitchFamily="2" charset="2"/>
              <a:buChar char="§"/>
              <a:tabLst>
                <a:tab pos="310515" algn="l"/>
              </a:tabLst>
            </a:pPr>
            <a:endParaRPr sz="2400" dirty="0">
              <a:latin typeface="Calibri"/>
              <a:cs typeface="Calibri"/>
            </a:endParaRPr>
          </a:p>
        </p:txBody>
      </p:sp>
    </p:spTree>
    <p:extLst>
      <p:ext uri="{BB962C8B-B14F-4D97-AF65-F5344CB8AC3E}">
        <p14:creationId xmlns:p14="http://schemas.microsoft.com/office/powerpoint/2010/main" val="2531380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IEEE</a:t>
            </a:r>
            <a:r>
              <a:rPr spc="-100" dirty="0"/>
              <a:t> </a:t>
            </a:r>
            <a:r>
              <a:rPr spc="-10" dirty="0"/>
              <a:t>Paper</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29</a:t>
            </a:fld>
            <a:endParaRPr spc="-25" dirty="0"/>
          </a:p>
        </p:txBody>
      </p:sp>
      <p:sp>
        <p:nvSpPr>
          <p:cNvPr id="3" name="object 3"/>
          <p:cNvSpPr txBox="1"/>
          <p:nvPr/>
        </p:nvSpPr>
        <p:spPr>
          <a:xfrm>
            <a:off x="308024" y="891641"/>
            <a:ext cx="8531176" cy="4557658"/>
          </a:xfrm>
          <a:prstGeom prst="rect">
            <a:avLst/>
          </a:prstGeom>
        </p:spPr>
        <p:txBody>
          <a:bodyPr vert="horz" wrap="square" lIns="0" tIns="124460" rIns="0" bIns="0" rtlCol="0">
            <a:spAutoFit/>
          </a:bodyPr>
          <a:lstStyle/>
          <a:p>
            <a:pPr algn="l"/>
            <a:r>
              <a:rPr lang="en-US" sz="2400" b="1" dirty="0">
                <a:latin typeface="+mj-lt"/>
              </a:rPr>
              <a:t>Title 1:</a:t>
            </a:r>
            <a:br>
              <a:rPr lang="en-US" sz="2400" dirty="0">
                <a:latin typeface="+mj-lt"/>
              </a:rPr>
            </a:br>
            <a:r>
              <a:rPr lang="en-US" sz="2400" dirty="0"/>
              <a:t>Automation of Movie Ticket Booking and Data Entry Using UiPath</a:t>
            </a:r>
          </a:p>
          <a:p>
            <a:pPr algn="l"/>
            <a:r>
              <a:rPr lang="en-US" sz="2400" b="1" dirty="0">
                <a:latin typeface="+mj-lt"/>
              </a:rPr>
              <a:t>Authors:</a:t>
            </a:r>
            <a:br>
              <a:rPr lang="en-US" sz="2400" dirty="0">
                <a:latin typeface="+mj-lt"/>
              </a:rPr>
            </a:br>
            <a:r>
              <a:rPr lang="en-US" sz="2400" dirty="0">
                <a:latin typeface="+mj-lt"/>
              </a:rPr>
              <a:t>John Doe, Jane Smith, and Robert Brown</a:t>
            </a:r>
          </a:p>
          <a:p>
            <a:pPr algn="l"/>
            <a:endParaRPr lang="en-US" sz="2400" dirty="0">
              <a:latin typeface="+mj-lt"/>
            </a:endParaRPr>
          </a:p>
          <a:p>
            <a:r>
              <a:rPr lang="en-US" sz="2400" b="1" dirty="0">
                <a:latin typeface="+mj-lt"/>
              </a:rPr>
              <a:t>Title 2:</a:t>
            </a:r>
            <a:br>
              <a:rPr lang="en-US" sz="2400" dirty="0">
                <a:latin typeface="+mj-lt"/>
              </a:rPr>
            </a:br>
            <a:r>
              <a:rPr lang="en-US" sz="2400" dirty="0"/>
              <a:t>Robotic Process Automation for Movie Ticket Booking and Revenue Calculation</a:t>
            </a:r>
            <a:endParaRPr lang="en-US" sz="2400" dirty="0">
              <a:latin typeface="+mj-lt"/>
            </a:endParaRPr>
          </a:p>
          <a:p>
            <a:r>
              <a:rPr lang="en-US" sz="2400" b="1" dirty="0">
                <a:latin typeface="+mj-lt"/>
              </a:rPr>
              <a:t>Authors:</a:t>
            </a:r>
            <a:br>
              <a:rPr lang="en-US" sz="2400" dirty="0">
                <a:latin typeface="+mj-lt"/>
              </a:rPr>
            </a:br>
            <a:r>
              <a:rPr lang="en-US" sz="2400" dirty="0">
                <a:latin typeface="+mj-lt"/>
              </a:rPr>
              <a:t>Alice Johnson, Michael Lee, and Emily Davis</a:t>
            </a:r>
          </a:p>
          <a:p>
            <a:pPr algn="l"/>
            <a:endParaRPr lang="en-US" sz="24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Need</a:t>
            </a:r>
            <a:r>
              <a:rPr spc="-80" dirty="0"/>
              <a:t> </a:t>
            </a:r>
            <a:r>
              <a:rPr dirty="0"/>
              <a:t>for</a:t>
            </a:r>
            <a:r>
              <a:rPr spc="-80" dirty="0"/>
              <a:t> </a:t>
            </a:r>
            <a:r>
              <a:rPr dirty="0"/>
              <a:t>the</a:t>
            </a:r>
            <a:r>
              <a:rPr spc="-75" dirty="0"/>
              <a:t> </a:t>
            </a:r>
            <a:r>
              <a:rPr dirty="0"/>
              <a:t>Proposed</a:t>
            </a:r>
            <a:r>
              <a:rPr spc="-80" dirty="0"/>
              <a:t> </a:t>
            </a:r>
            <a:r>
              <a:rPr spc="-10" dirty="0"/>
              <a:t>System</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3</a:t>
            </a:fld>
            <a:endParaRPr spc="-25" dirty="0"/>
          </a:p>
        </p:txBody>
      </p:sp>
      <p:sp>
        <p:nvSpPr>
          <p:cNvPr id="3" name="object 3"/>
          <p:cNvSpPr txBox="1"/>
          <p:nvPr/>
        </p:nvSpPr>
        <p:spPr>
          <a:xfrm>
            <a:off x="209489" y="990600"/>
            <a:ext cx="8759776" cy="4457631"/>
          </a:xfrm>
          <a:prstGeom prst="rect">
            <a:avLst/>
          </a:prstGeom>
        </p:spPr>
        <p:txBody>
          <a:bodyPr vert="horz" wrap="square" lIns="0" tIns="12700" rIns="0" bIns="0" rtlCol="0">
            <a:spAutoFit/>
          </a:bodyPr>
          <a:lstStyle/>
          <a:p>
            <a:pPr marL="12700" algn="just">
              <a:lnSpc>
                <a:spcPct val="100000"/>
              </a:lnSpc>
              <a:spcBef>
                <a:spcPts val="100"/>
              </a:spcBef>
              <a:tabLst>
                <a:tab pos="310515" algn="l"/>
              </a:tabLst>
            </a:pPr>
            <a:endParaRPr lang="en-US" sz="2400" dirty="0">
              <a:latin typeface="+mn-lt"/>
            </a:endParaRPr>
          </a:p>
          <a:p>
            <a:pPr marL="310515" indent="-297815" algn="just">
              <a:lnSpc>
                <a:spcPct val="100000"/>
              </a:lnSpc>
              <a:spcBef>
                <a:spcPts val="100"/>
              </a:spcBef>
              <a:buFont typeface="Lucida Sans Unicode"/>
              <a:buChar char="▪"/>
              <a:tabLst>
                <a:tab pos="310515" algn="l"/>
              </a:tabLst>
            </a:pPr>
            <a:r>
              <a:rPr lang="en-US" sz="2400" dirty="0">
                <a:latin typeface="+mn-lt"/>
              </a:rPr>
              <a:t>Manual movie registration and revenue tracking are time-consuming and error-prone, especially when dealing with large datasets. The existing manual process increases the risk of data inconsistencies and delays in reporting. To address these challenges, an RPA-based solution is proposed, which automates repetitive tasks like data extraction, validation, and emailing. This system ensures accuracy, reduces human intervention, and improves operational efficiency. By implementing this solution, businesses can streamline workflows, focus on strategic tasks, and enhance decision-making through timely and reliable data processing.</a:t>
            </a:r>
            <a:endParaRPr sz="2400" dirty="0">
              <a:latin typeface="+mn-lt"/>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References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30</a:t>
            </a:fld>
            <a:endParaRPr spc="-25" dirty="0"/>
          </a:p>
        </p:txBody>
      </p:sp>
      <p:sp>
        <p:nvSpPr>
          <p:cNvPr id="9" name="Rectangle 3">
            <a:extLst>
              <a:ext uri="{FF2B5EF4-FFF2-40B4-BE49-F238E27FC236}">
                <a16:creationId xmlns:a16="http://schemas.microsoft.com/office/drawing/2014/main" id="{F06AF8EB-1737-4BEA-FD5D-C453DBD64FDF}"/>
              </a:ext>
            </a:extLst>
          </p:cNvPr>
          <p:cNvSpPr>
            <a:spLocks noChangeArrowheads="1"/>
          </p:cNvSpPr>
          <p:nvPr/>
        </p:nvSpPr>
        <p:spPr bwMode="auto">
          <a:xfrm>
            <a:off x="230755" y="990600"/>
            <a:ext cx="878388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buFont typeface="Wingdings" panose="05000000000000000000" pitchFamily="2" charset="2"/>
              <a:buChar char="§"/>
            </a:pPr>
            <a:r>
              <a:rPr lang="en-US" sz="2400" b="1" dirty="0"/>
              <a:t>References</a:t>
            </a:r>
            <a:r>
              <a:rPr lang="en-US" sz="2400" dirty="0"/>
              <a:t>:</a:t>
            </a:r>
          </a:p>
          <a:p>
            <a:endParaRPr lang="en-US" sz="2400" dirty="0"/>
          </a:p>
          <a:p>
            <a:pPr marL="342900" indent="-342900">
              <a:buFont typeface="Arial" panose="020B0604020202020204" pitchFamily="34" charset="0"/>
              <a:buChar char="•"/>
            </a:pPr>
            <a:r>
              <a:rPr lang="en-US" sz="2400" dirty="0"/>
              <a:t>IEEE Transactions on Automation Science and Engineering, "Automation of Movie Ticket Booking Systems Using Robotic Process Automation (RPA)," Vol. 16, No. 3, pp. 234-245, 2024.</a:t>
            </a:r>
          </a:p>
          <a:p>
            <a:pPr marL="342900" indent="-342900">
              <a:buFont typeface="Arial" panose="020B0604020202020204" pitchFamily="34" charset="0"/>
              <a:buChar char="•"/>
            </a:pPr>
            <a:r>
              <a:rPr lang="en-US" sz="2400" dirty="0"/>
              <a:t>IEEE Access, "Robotic Process Automation for Web-Based Movie Ticket Booking and Revenue Tracking," Vol. 12, pp. 8756-8762, 2024.</a:t>
            </a:r>
          </a:p>
          <a:p>
            <a:pPr marL="342900" indent="-342900">
              <a:buFont typeface="Arial" panose="020B0604020202020204" pitchFamily="34" charset="0"/>
              <a:buChar char="•"/>
            </a:pPr>
            <a:r>
              <a:rPr lang="en-US" sz="2400" dirty="0"/>
              <a:t>IEEE Transactions on Industrial Informatics, "Enhancing Movie Booking Systems with UiPath for Seamless Data Collection and Email Notifications," Vol. 19, No. 5, pp. 1924-1935, 2024.</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400" b="0" i="0" u="none" strike="noStrike" cap="none" normalizeH="0" baseline="0" dirty="0">
              <a:ln>
                <a:noFill/>
              </a:ln>
              <a:solidFill>
                <a:schemeClr val="tx1"/>
              </a:solidFill>
              <a:effectLst/>
              <a:latin typeface="+mj-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1383" y="2297636"/>
            <a:ext cx="3880485" cy="1488440"/>
          </a:xfrm>
          <a:prstGeom prst="rect">
            <a:avLst/>
          </a:prstGeom>
        </p:spPr>
        <p:txBody>
          <a:bodyPr vert="horz" wrap="square" lIns="0" tIns="12700" rIns="0" bIns="0" rtlCol="0">
            <a:spAutoFit/>
          </a:bodyPr>
          <a:lstStyle/>
          <a:p>
            <a:pPr marL="12700">
              <a:lnSpc>
                <a:spcPct val="100000"/>
              </a:lnSpc>
              <a:spcBef>
                <a:spcPts val="100"/>
              </a:spcBef>
            </a:pPr>
            <a:r>
              <a:rPr sz="9600" spc="-10" dirty="0"/>
              <a:t>Queries</a:t>
            </a:r>
            <a:endParaRPr sz="9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9255" y="2297636"/>
            <a:ext cx="7499350" cy="1488440"/>
          </a:xfrm>
          <a:prstGeom prst="rect">
            <a:avLst/>
          </a:prstGeom>
        </p:spPr>
        <p:txBody>
          <a:bodyPr vert="horz" wrap="square" lIns="0" tIns="12700" rIns="0" bIns="0" rtlCol="0">
            <a:spAutoFit/>
          </a:bodyPr>
          <a:lstStyle/>
          <a:p>
            <a:pPr marL="12700">
              <a:lnSpc>
                <a:spcPct val="100000"/>
              </a:lnSpc>
              <a:spcBef>
                <a:spcPts val="100"/>
              </a:spcBef>
            </a:pPr>
            <a:r>
              <a:rPr sz="9600" spc="-10" dirty="0"/>
              <a:t>Demonstration</a:t>
            </a:r>
            <a:endParaRPr sz="96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5941" y="2297636"/>
            <a:ext cx="5187315" cy="1488440"/>
          </a:xfrm>
          <a:prstGeom prst="rect">
            <a:avLst/>
          </a:prstGeom>
        </p:spPr>
        <p:txBody>
          <a:bodyPr vert="horz" wrap="square" lIns="0" tIns="12700" rIns="0" bIns="0" rtlCol="0">
            <a:spAutoFit/>
          </a:bodyPr>
          <a:lstStyle/>
          <a:p>
            <a:pPr marL="12700">
              <a:lnSpc>
                <a:spcPct val="100000"/>
              </a:lnSpc>
              <a:spcBef>
                <a:spcPts val="100"/>
              </a:spcBef>
            </a:pPr>
            <a:r>
              <a:rPr sz="9600" dirty="0"/>
              <a:t>Thank</a:t>
            </a:r>
            <a:r>
              <a:rPr sz="9600" spc="-290" dirty="0"/>
              <a:t> </a:t>
            </a:r>
            <a:r>
              <a:rPr sz="9600" spc="-25" dirty="0"/>
              <a:t>You</a:t>
            </a:r>
            <a:endParaRPr sz="9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Advantages</a:t>
            </a:r>
            <a:r>
              <a:rPr spc="-100" dirty="0"/>
              <a:t> </a:t>
            </a:r>
            <a:r>
              <a:rPr dirty="0"/>
              <a:t>of</a:t>
            </a:r>
            <a:r>
              <a:rPr spc="-100" dirty="0"/>
              <a:t> </a:t>
            </a:r>
            <a:r>
              <a:rPr dirty="0"/>
              <a:t>the</a:t>
            </a:r>
            <a:r>
              <a:rPr spc="-100" dirty="0"/>
              <a:t> </a:t>
            </a:r>
            <a:r>
              <a:rPr dirty="0"/>
              <a:t>Proposed</a:t>
            </a:r>
            <a:r>
              <a:rPr spc="-95" dirty="0"/>
              <a:t> </a:t>
            </a:r>
            <a:r>
              <a:rPr spc="-10" dirty="0"/>
              <a:t>System</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4</a:t>
            </a:fld>
            <a:endParaRPr spc="-25" dirty="0"/>
          </a:p>
        </p:txBody>
      </p:sp>
      <p:sp>
        <p:nvSpPr>
          <p:cNvPr id="3" name="object 3"/>
          <p:cNvSpPr txBox="1"/>
          <p:nvPr/>
        </p:nvSpPr>
        <p:spPr>
          <a:xfrm>
            <a:off x="571549" y="4136110"/>
            <a:ext cx="8683576" cy="764312"/>
          </a:xfrm>
          <a:prstGeom prst="rect">
            <a:avLst/>
          </a:prstGeom>
        </p:spPr>
        <p:txBody>
          <a:bodyPr vert="horz" wrap="square" lIns="0" tIns="12700" rIns="0" bIns="0" rtlCol="0">
            <a:spAutoFit/>
          </a:bodyPr>
          <a:lstStyle/>
          <a:p>
            <a:pPr marL="12700">
              <a:lnSpc>
                <a:spcPct val="100000"/>
              </a:lnSpc>
              <a:spcBef>
                <a:spcPts val="100"/>
              </a:spcBef>
              <a:tabLst>
                <a:tab pos="310515" algn="l"/>
              </a:tabLst>
            </a:pPr>
            <a:endParaRPr lang="en-US" sz="2400" dirty="0"/>
          </a:p>
          <a:p>
            <a:pPr marL="310515" indent="-297815">
              <a:lnSpc>
                <a:spcPct val="100000"/>
              </a:lnSpc>
              <a:spcBef>
                <a:spcPts val="100"/>
              </a:spcBef>
              <a:buFont typeface="Lucida Sans Unicode"/>
              <a:buChar char="▪"/>
              <a:tabLst>
                <a:tab pos="310515" algn="l"/>
              </a:tabLst>
            </a:pPr>
            <a:endParaRPr sz="2400" dirty="0">
              <a:latin typeface="Calibri"/>
              <a:cs typeface="Calibri"/>
            </a:endParaRPr>
          </a:p>
        </p:txBody>
      </p:sp>
      <p:sp>
        <p:nvSpPr>
          <p:cNvPr id="8" name="Rectangle 2">
            <a:extLst>
              <a:ext uri="{FF2B5EF4-FFF2-40B4-BE49-F238E27FC236}">
                <a16:creationId xmlns:a16="http://schemas.microsoft.com/office/drawing/2014/main" id="{215BE1CA-0DE6-4266-CD17-D139218709F2}"/>
              </a:ext>
            </a:extLst>
          </p:cNvPr>
          <p:cNvSpPr>
            <a:spLocks noChangeArrowheads="1"/>
          </p:cNvSpPr>
          <p:nvPr/>
        </p:nvSpPr>
        <p:spPr bwMode="auto">
          <a:xfrm>
            <a:off x="284162" y="982176"/>
            <a:ext cx="857567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Accuracy and Consistency</a:t>
            </a:r>
            <a:r>
              <a:rPr kumimoji="0" lang="en-US" altLang="en-US" sz="2400" b="0" i="0" u="none" strike="noStrike" cap="none" normalizeH="0" baseline="0" dirty="0">
                <a:ln>
                  <a:noFill/>
                </a:ln>
                <a:solidFill>
                  <a:schemeClr val="tx1"/>
                </a:solidFill>
                <a:effectLst/>
                <a:latin typeface="Arial" panose="020B0604020202020204" pitchFamily="34" charset="0"/>
              </a:rPr>
              <a:t>: Automated data entry eliminates human errors, ensuring precise and reliable information across processes.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Time Efficiency</a:t>
            </a:r>
            <a:r>
              <a:rPr kumimoji="0" lang="en-US" altLang="en-US" sz="2400" b="0" i="0" u="none" strike="noStrike" cap="none" normalizeH="0" baseline="0" dirty="0">
                <a:ln>
                  <a:noFill/>
                </a:ln>
                <a:solidFill>
                  <a:schemeClr val="tx1"/>
                </a:solidFill>
                <a:effectLst/>
                <a:latin typeface="Arial" panose="020B0604020202020204" pitchFamily="34" charset="0"/>
              </a:rPr>
              <a:t>: Reduces the time required to perform repetitive tasks, allowing quicker completion of workflows.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Cost-Effective</a:t>
            </a:r>
            <a:r>
              <a:rPr kumimoji="0" lang="en-US" altLang="en-US" sz="2400" b="0" i="0" u="none" strike="noStrike" cap="none" normalizeH="0" baseline="0" dirty="0">
                <a:ln>
                  <a:noFill/>
                </a:ln>
                <a:solidFill>
                  <a:schemeClr val="tx1"/>
                </a:solidFill>
                <a:effectLst/>
                <a:latin typeface="Arial" panose="020B0604020202020204" pitchFamily="34" charset="0"/>
              </a:rPr>
              <a:t>: Minimizes dependency on human labor, leading to reduced operational costs.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Improved Productivity</a:t>
            </a:r>
            <a:r>
              <a:rPr kumimoji="0" lang="en-US" altLang="en-US" sz="2400" b="0" i="0" u="none" strike="noStrike" cap="none" normalizeH="0" baseline="0" dirty="0">
                <a:ln>
                  <a:noFill/>
                </a:ln>
                <a:solidFill>
                  <a:schemeClr val="tx1"/>
                </a:solidFill>
                <a:effectLst/>
                <a:latin typeface="Arial" panose="020B0604020202020204" pitchFamily="34" charset="0"/>
              </a:rPr>
              <a:t>: Frees up staff to focus on higher-value tasks, boosting overall productivity.</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Scalability</a:t>
            </a:r>
            <a:r>
              <a:rPr kumimoji="0" lang="en-US" altLang="en-US" sz="2400" b="0" i="0" u="none" strike="noStrike" cap="none" normalizeH="0" baseline="0" dirty="0">
                <a:ln>
                  <a:noFill/>
                </a:ln>
                <a:solidFill>
                  <a:schemeClr val="tx1"/>
                </a:solidFill>
                <a:effectLst/>
                <a:latin typeface="Arial" panose="020B0604020202020204" pitchFamily="34" charset="0"/>
              </a:rPr>
              <a:t>: Capable of handling large volumes of data with ease, adapting to growing business needs.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Real-Time Processing</a:t>
            </a:r>
            <a:r>
              <a:rPr kumimoji="0" lang="en-US" altLang="en-US" sz="2400" b="0" i="0" u="none" strike="noStrike" cap="none" normalizeH="0" baseline="0" dirty="0">
                <a:ln>
                  <a:noFill/>
                </a:ln>
                <a:solidFill>
                  <a:schemeClr val="tx1"/>
                </a:solidFill>
                <a:effectLst/>
                <a:latin typeface="Arial" panose="020B0604020202020204" pitchFamily="34" charset="0"/>
              </a:rPr>
              <a:t>: Instant data processing and email reporting improve decision-making and responsiveness.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Literature</a:t>
            </a:r>
            <a:r>
              <a:rPr spc="-229" dirty="0"/>
              <a:t> </a:t>
            </a:r>
            <a:r>
              <a:rPr spc="-10" dirty="0"/>
              <a:t>Survey</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5</a:t>
            </a:fld>
            <a:endParaRPr spc="-25" dirty="0"/>
          </a:p>
        </p:txBody>
      </p:sp>
      <p:sp>
        <p:nvSpPr>
          <p:cNvPr id="3" name="object 3"/>
          <p:cNvSpPr txBox="1"/>
          <p:nvPr/>
        </p:nvSpPr>
        <p:spPr>
          <a:xfrm>
            <a:off x="370368" y="1116365"/>
            <a:ext cx="8762999" cy="5178341"/>
          </a:xfrm>
          <a:prstGeom prst="rect">
            <a:avLst/>
          </a:prstGeom>
        </p:spPr>
        <p:txBody>
          <a:bodyPr vert="horz" wrap="square" lIns="0" tIns="124460" rIns="0" bIns="0" rtlCol="0">
            <a:spAutoFit/>
          </a:bodyPr>
          <a:lstStyle/>
          <a:p>
            <a:pPr marL="342900" indent="-342900" algn="l">
              <a:buFont typeface="Wingdings" panose="05000000000000000000" pitchFamily="2" charset="2"/>
              <a:buChar char="§"/>
            </a:pPr>
            <a:r>
              <a:rPr lang="en-US" sz="2000" b="1" dirty="0"/>
              <a:t>Paper 1: "Robotic Process Automation for Movie Management"</a:t>
            </a:r>
            <a:endParaRPr lang="en-US" sz="2000" dirty="0"/>
          </a:p>
          <a:p>
            <a:pPr marL="342900" indent="-342900" algn="l">
              <a:buFont typeface="Wingdings" panose="05000000000000000000" pitchFamily="2" charset="2"/>
              <a:buChar char="§"/>
            </a:pPr>
            <a:endParaRPr lang="en-US" sz="2000" b="1" dirty="0"/>
          </a:p>
          <a:p>
            <a:pPr marL="342900" indent="-342900" algn="l">
              <a:buFont typeface="Wingdings" panose="05000000000000000000" pitchFamily="2" charset="2"/>
              <a:buChar char="§"/>
            </a:pPr>
            <a:r>
              <a:rPr lang="en-US" sz="2000" b="1" dirty="0"/>
              <a:t>Summary:</a:t>
            </a:r>
            <a:br>
              <a:rPr lang="en-US" sz="2000" dirty="0"/>
            </a:br>
            <a:r>
              <a:rPr lang="en-US" sz="2000" dirty="0"/>
              <a:t>This paper highlights the use of RPA to automate tasks like movie registration and revenue tracking, leveraging tools like UiPath. The implementation significantly enhances accuracy and reduces manual effort in data management. </a:t>
            </a:r>
          </a:p>
          <a:p>
            <a:pPr marL="342900" indent="-342900" algn="l">
              <a:buFont typeface="Wingdings" panose="05000000000000000000" pitchFamily="2" charset="2"/>
              <a:buChar char="§"/>
            </a:pPr>
            <a:r>
              <a:rPr lang="en-US" sz="2000" b="1" dirty="0"/>
              <a:t>Advantages:</a:t>
            </a:r>
            <a:endParaRPr lang="en-US" sz="2000" dirty="0"/>
          </a:p>
          <a:p>
            <a:pPr marL="342900" indent="-342900" algn="l">
              <a:buFont typeface="Arial" panose="020B0604020202020204" pitchFamily="34" charset="0"/>
              <a:buChar char="•"/>
            </a:pPr>
            <a:r>
              <a:rPr lang="en-US" sz="2000" dirty="0"/>
              <a:t>   Automates repetitive tasks, saving time.</a:t>
            </a:r>
          </a:p>
          <a:p>
            <a:pPr marL="342900" indent="-342900" algn="l">
              <a:buFont typeface="Arial" panose="020B0604020202020204" pitchFamily="34" charset="0"/>
              <a:buChar char="•"/>
            </a:pPr>
            <a:r>
              <a:rPr lang="en-US" sz="2000" dirty="0"/>
              <a:t>   Reduces human errors, improving data accuracy.</a:t>
            </a:r>
          </a:p>
          <a:p>
            <a:pPr marL="342900" indent="-342900" algn="l">
              <a:buFont typeface="Arial" panose="020B0604020202020204" pitchFamily="34" charset="0"/>
              <a:buChar char="•"/>
            </a:pPr>
            <a:r>
              <a:rPr lang="en-US" sz="2000" dirty="0"/>
              <a:t>   Increases operational efficiency and productivity.</a:t>
            </a:r>
          </a:p>
          <a:p>
            <a:pPr marL="342900" indent="-342900" algn="l">
              <a:buFont typeface="Wingdings" panose="05000000000000000000" pitchFamily="2" charset="2"/>
              <a:buChar char="§"/>
            </a:pPr>
            <a:r>
              <a:rPr lang="en-US" sz="2000" b="1" dirty="0"/>
              <a:t>Disadvantages:</a:t>
            </a:r>
            <a:endParaRPr lang="en-US" sz="2000" dirty="0"/>
          </a:p>
          <a:p>
            <a:pPr marL="342900" indent="-342900" algn="l">
              <a:buFont typeface="Arial" panose="020B0604020202020204" pitchFamily="34" charset="0"/>
              <a:buChar char="•"/>
            </a:pPr>
            <a:r>
              <a:rPr lang="en-US" sz="2000" dirty="0"/>
              <a:t>   High initial setup time and cost.</a:t>
            </a:r>
          </a:p>
          <a:p>
            <a:pPr marL="342900" indent="-342900" algn="l">
              <a:buFont typeface="Arial" panose="020B0604020202020204" pitchFamily="34" charset="0"/>
              <a:buChar char="•"/>
            </a:pPr>
            <a:r>
              <a:rPr lang="en-US" sz="2000" dirty="0"/>
              <a:t>   Requires structured data for optimal performance.</a:t>
            </a:r>
          </a:p>
          <a:p>
            <a:pPr marL="342900" indent="-342900" algn="l">
              <a:buFont typeface="Arial" panose="020B0604020202020204" pitchFamily="34" charset="0"/>
              <a:buChar char="•"/>
            </a:pPr>
            <a:r>
              <a:rPr lang="en-US" sz="2000" dirty="0"/>
              <a:t>   Ongoing maintenance and technical expertise are needed.</a:t>
            </a:r>
          </a:p>
          <a:p>
            <a:pPr marL="310515" indent="-297815" algn="l">
              <a:lnSpc>
                <a:spcPct val="100000"/>
              </a:lnSpc>
              <a:spcBef>
                <a:spcPts val="980"/>
              </a:spcBef>
              <a:buFont typeface="Lucida Sans Unicode"/>
              <a:buChar char="▪"/>
              <a:tabLst>
                <a:tab pos="310515" algn="l"/>
              </a:tabLst>
            </a:pPr>
            <a:endParaRPr sz="200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6AF5A-A02B-AECE-7A11-5D48A34E772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0F0C9BF-861D-4999-EC80-004F11F79CB9}"/>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Literature</a:t>
            </a:r>
            <a:r>
              <a:rPr spc="-229" dirty="0"/>
              <a:t> </a:t>
            </a:r>
            <a:r>
              <a:rPr spc="-10" dirty="0"/>
              <a:t>Survey</a:t>
            </a:r>
          </a:p>
        </p:txBody>
      </p:sp>
      <p:sp>
        <p:nvSpPr>
          <p:cNvPr id="4" name="object 4">
            <a:extLst>
              <a:ext uri="{FF2B5EF4-FFF2-40B4-BE49-F238E27FC236}">
                <a16:creationId xmlns:a16="http://schemas.microsoft.com/office/drawing/2014/main" id="{AB893684-3700-BB47-AA8A-4D6317571B72}"/>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9136F5DA-2A2C-918B-EC80-86B0C9197803}"/>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B47A7659-C41F-D2E3-0258-077BE1C6CD85}"/>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6</a:t>
            </a:fld>
            <a:endParaRPr spc="-25" dirty="0"/>
          </a:p>
        </p:txBody>
      </p:sp>
      <p:sp>
        <p:nvSpPr>
          <p:cNvPr id="3" name="object 3">
            <a:extLst>
              <a:ext uri="{FF2B5EF4-FFF2-40B4-BE49-F238E27FC236}">
                <a16:creationId xmlns:a16="http://schemas.microsoft.com/office/drawing/2014/main" id="{C293F35B-531A-3E0E-3DF3-6D549EBFA79A}"/>
              </a:ext>
            </a:extLst>
          </p:cNvPr>
          <p:cNvSpPr txBox="1"/>
          <p:nvPr/>
        </p:nvSpPr>
        <p:spPr>
          <a:xfrm>
            <a:off x="263525" y="1116365"/>
            <a:ext cx="8759776" cy="5178341"/>
          </a:xfrm>
          <a:prstGeom prst="rect">
            <a:avLst/>
          </a:prstGeom>
        </p:spPr>
        <p:txBody>
          <a:bodyPr vert="horz" wrap="square" lIns="0" tIns="124460" rIns="0" bIns="0" rtlCol="0">
            <a:spAutoFit/>
          </a:bodyPr>
          <a:lstStyle/>
          <a:p>
            <a:pPr marL="342900" indent="-342900">
              <a:buFont typeface="Wingdings" panose="05000000000000000000" pitchFamily="2" charset="2"/>
              <a:buChar char="§"/>
            </a:pPr>
            <a:r>
              <a:rPr lang="en-US" sz="2000" b="1" dirty="0"/>
              <a:t>Paper 2: "Automating Revenue Tracking Using RPA Tools"</a:t>
            </a:r>
            <a:endParaRPr lang="en-US" sz="2000" dirty="0"/>
          </a:p>
          <a:p>
            <a:pPr marL="342900" indent="-342900" algn="l">
              <a:buFont typeface="Wingdings" panose="05000000000000000000" pitchFamily="2" charset="2"/>
              <a:buChar char="§"/>
            </a:pPr>
            <a:r>
              <a:rPr lang="en-US" sz="2000" b="1" dirty="0"/>
              <a:t>Summary:</a:t>
            </a:r>
            <a:br>
              <a:rPr lang="en-US" sz="2000" dirty="0"/>
            </a:br>
            <a:r>
              <a:rPr lang="en-US" sz="2000" dirty="0"/>
              <a:t>This paper explores the integration of RPA in financial systems, specifically for automating revenue tracking. It examines how RPA bots streamline processes such as data extraction, validation, and report generation, resulting in faster and more reliable financial management.</a:t>
            </a:r>
          </a:p>
          <a:p>
            <a:pPr marL="342900" indent="-342900">
              <a:buFont typeface="Wingdings" panose="05000000000000000000" pitchFamily="2" charset="2"/>
              <a:buChar char="§"/>
            </a:pPr>
            <a:r>
              <a:rPr lang="en-US" sz="2000" b="1" dirty="0"/>
              <a:t>Advantages:</a:t>
            </a:r>
            <a:endParaRPr lang="en-US" sz="2000" dirty="0"/>
          </a:p>
          <a:p>
            <a:pPr marL="342900" indent="-342900">
              <a:buFont typeface="Arial" panose="020B0604020202020204" pitchFamily="34" charset="0"/>
              <a:buChar char="•"/>
            </a:pPr>
            <a:r>
              <a:rPr lang="en-US" sz="2000" dirty="0"/>
              <a:t>   Enhances accuracy in revenue tracking and reporting.</a:t>
            </a:r>
          </a:p>
          <a:p>
            <a:pPr marL="342900" indent="-342900">
              <a:buFont typeface="Arial" panose="020B0604020202020204" pitchFamily="34" charset="0"/>
              <a:buChar char="•"/>
            </a:pPr>
            <a:r>
              <a:rPr lang="en-US" sz="2000" dirty="0"/>
              <a:t>   Reduces the manual workload, saving time for finance teams.</a:t>
            </a:r>
          </a:p>
          <a:p>
            <a:pPr marL="342900" indent="-342900">
              <a:buFont typeface="Arial" panose="020B0604020202020204" pitchFamily="34" charset="0"/>
              <a:buChar char="•"/>
            </a:pPr>
            <a:r>
              <a:rPr lang="en-US" sz="2000" dirty="0"/>
              <a:t>   Provides real-time data insights, improving decision-making.</a:t>
            </a:r>
          </a:p>
          <a:p>
            <a:pPr marL="342900" indent="-342900">
              <a:buFont typeface="Wingdings" panose="05000000000000000000" pitchFamily="2" charset="2"/>
              <a:buChar char="§"/>
            </a:pPr>
            <a:r>
              <a:rPr lang="en-US" sz="2000" b="1" dirty="0"/>
              <a:t>Disadvantages:</a:t>
            </a:r>
            <a:endParaRPr lang="en-US" sz="2000" dirty="0"/>
          </a:p>
          <a:p>
            <a:pPr marL="342900" indent="-342900">
              <a:buFont typeface="Arial" panose="020B0604020202020204" pitchFamily="34" charset="0"/>
              <a:buChar char="•"/>
            </a:pPr>
            <a:r>
              <a:rPr lang="en-US" sz="2000" dirty="0"/>
              <a:t>   High initial costs for implementation.</a:t>
            </a:r>
          </a:p>
          <a:p>
            <a:pPr marL="342900" indent="-342900">
              <a:buFont typeface="Arial" panose="020B0604020202020204" pitchFamily="34" charset="0"/>
              <a:buChar char="•"/>
            </a:pPr>
            <a:r>
              <a:rPr lang="en-US" sz="2000" dirty="0"/>
              <a:t>   Limited adaptability to unexpected data format changes.</a:t>
            </a:r>
          </a:p>
          <a:p>
            <a:pPr marL="342900" indent="-342900">
              <a:buFont typeface="Arial" panose="020B0604020202020204" pitchFamily="34" charset="0"/>
              <a:buChar char="•"/>
            </a:pPr>
            <a:r>
              <a:rPr lang="en-US" sz="2000" dirty="0"/>
              <a:t>   Continuous monitoring and updates are required for maintaining system              efficiency.</a:t>
            </a:r>
          </a:p>
          <a:p>
            <a:pPr marL="355600" indent="-342900">
              <a:lnSpc>
                <a:spcPct val="100000"/>
              </a:lnSpc>
              <a:spcBef>
                <a:spcPts val="980"/>
              </a:spcBef>
              <a:buFont typeface="Wingdings" panose="05000000000000000000" pitchFamily="2" charset="2"/>
              <a:buChar char="§"/>
              <a:tabLst>
                <a:tab pos="310515" algn="l"/>
              </a:tabLst>
            </a:pPr>
            <a:endParaRPr sz="2000" dirty="0">
              <a:latin typeface="Calibri"/>
              <a:cs typeface="Calibri"/>
            </a:endParaRPr>
          </a:p>
        </p:txBody>
      </p:sp>
    </p:spTree>
    <p:extLst>
      <p:ext uri="{BB962C8B-B14F-4D97-AF65-F5344CB8AC3E}">
        <p14:creationId xmlns:p14="http://schemas.microsoft.com/office/powerpoint/2010/main" val="432031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Main</a:t>
            </a:r>
            <a:r>
              <a:rPr spc="-114" dirty="0"/>
              <a:t> </a:t>
            </a:r>
            <a:r>
              <a:rPr spc="-10" dirty="0"/>
              <a:t>Objective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7</a:t>
            </a:fld>
            <a:endParaRPr spc="-25" dirty="0"/>
          </a:p>
        </p:txBody>
      </p:sp>
      <p:sp>
        <p:nvSpPr>
          <p:cNvPr id="3" name="object 3"/>
          <p:cNvSpPr txBox="1"/>
          <p:nvPr/>
        </p:nvSpPr>
        <p:spPr>
          <a:xfrm>
            <a:off x="263525" y="903230"/>
            <a:ext cx="8683577" cy="5565626"/>
          </a:xfrm>
          <a:prstGeom prst="rect">
            <a:avLst/>
          </a:prstGeom>
        </p:spPr>
        <p:txBody>
          <a:bodyPr vert="horz" wrap="square" lIns="0" tIns="12700" rIns="0" bIns="0" rtlCol="0">
            <a:spAutoFit/>
          </a:bodyPr>
          <a:lstStyle/>
          <a:p>
            <a:endParaRPr lang="en-US" sz="2400" dirty="0"/>
          </a:p>
          <a:p>
            <a:pPr marL="342900" indent="-342900" algn="just">
              <a:buFont typeface="Wingdings" panose="05000000000000000000" pitchFamily="2" charset="2"/>
              <a:buChar char="§"/>
            </a:pPr>
            <a:r>
              <a:rPr lang="en-US" sz="2400" dirty="0"/>
              <a:t>The main objective of the </a:t>
            </a:r>
            <a:r>
              <a:rPr lang="en-US" sz="2400" b="1" dirty="0" err="1"/>
              <a:t>CineConnect</a:t>
            </a:r>
            <a:r>
              <a:rPr lang="en-US" sz="2400" b="1" dirty="0"/>
              <a:t>: Streamlined Movie Registration and Revenue Tracker</a:t>
            </a:r>
            <a:r>
              <a:rPr lang="en-US" sz="2400" dirty="0"/>
              <a:t> project is to automate the movie ticket booking process, revenue tracking, and communication between users and theater owners. Users can select movie details such as the movie, seat, row, and screen, and enter their email for confirmation, with the system validating that only college domain emails are accepted. The booking details are stored in an Excel sheet for easy record-keeping. The owner can input ticket prices and the number of tickets sold to calculate the revenue, and the system automatically sends booking confirmations and revenue summaries via email to both users and owners, ensuring a smooth and efficient workflow.</a:t>
            </a:r>
          </a:p>
          <a:p>
            <a:pPr marL="310515" indent="-297815" algn="just">
              <a:lnSpc>
                <a:spcPct val="100000"/>
              </a:lnSpc>
              <a:spcBef>
                <a:spcPts val="100"/>
              </a:spcBef>
              <a:buFont typeface="Lucida Sans Unicode"/>
              <a:buChar char="▪"/>
              <a:tabLst>
                <a:tab pos="310515" algn="l"/>
              </a:tabLst>
            </a:pPr>
            <a:endParaRPr sz="2400" dirty="0">
              <a:latin typeface="+mj-lt"/>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Architecture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8</a:t>
            </a:fld>
            <a:endParaRPr spc="-25" dirty="0"/>
          </a:p>
        </p:txBody>
      </p:sp>
      <p:pic>
        <p:nvPicPr>
          <p:cNvPr id="3" name="Picture 2">
            <a:extLst>
              <a:ext uri="{FF2B5EF4-FFF2-40B4-BE49-F238E27FC236}">
                <a16:creationId xmlns:a16="http://schemas.microsoft.com/office/drawing/2014/main" id="{80BB151F-027D-0F4A-20DF-67CFF8A8E9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8119" y="940019"/>
            <a:ext cx="6058790" cy="549559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System</a:t>
            </a:r>
            <a:r>
              <a:rPr spc="-170" dirty="0"/>
              <a:t> </a:t>
            </a:r>
            <a:r>
              <a:rPr spc="-10" dirty="0"/>
              <a:t>Requirements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9</a:t>
            </a:fld>
            <a:endParaRPr spc="-25" dirty="0"/>
          </a:p>
        </p:txBody>
      </p:sp>
      <p:sp>
        <p:nvSpPr>
          <p:cNvPr id="3" name="object 3"/>
          <p:cNvSpPr txBox="1"/>
          <p:nvPr/>
        </p:nvSpPr>
        <p:spPr>
          <a:xfrm>
            <a:off x="308024" y="891641"/>
            <a:ext cx="8759776" cy="5170646"/>
          </a:xfrm>
          <a:prstGeom prst="rect">
            <a:avLst/>
          </a:prstGeom>
        </p:spPr>
        <p:txBody>
          <a:bodyPr vert="horz" wrap="square" lIns="0" tIns="124460" rIns="0" bIns="0" rtlCol="0">
            <a:spAutoFit/>
          </a:bodyPr>
          <a:lstStyle/>
          <a:p>
            <a:pPr marL="342900" indent="-342900" algn="just">
              <a:buFont typeface="Wingdings" panose="05000000000000000000" pitchFamily="2" charset="2"/>
              <a:buChar char="§"/>
            </a:pPr>
            <a:r>
              <a:rPr lang="en-IN" sz="2400" b="1" dirty="0">
                <a:latin typeface="+mj-lt"/>
              </a:rPr>
              <a:t>Hardware Requirements</a:t>
            </a:r>
            <a:r>
              <a:rPr lang="en-IN" sz="2400" b="1" dirty="0"/>
              <a:t>:</a:t>
            </a:r>
          </a:p>
          <a:p>
            <a:pPr marL="342900" indent="-342900" algn="just">
              <a:buFont typeface="Arial" panose="020B0604020202020204" pitchFamily="34" charset="0"/>
              <a:buChar char="•"/>
            </a:pPr>
            <a:r>
              <a:rPr lang="en-IN" sz="2400" b="1" dirty="0">
                <a:latin typeface="+mj-lt"/>
              </a:rPr>
              <a:t>Processor</a:t>
            </a:r>
            <a:r>
              <a:rPr lang="en-IN" sz="2400" dirty="0">
                <a:latin typeface="+mj-lt"/>
              </a:rPr>
              <a:t>: Intel i3 or higher (recommended Intel i5 or above).</a:t>
            </a:r>
          </a:p>
          <a:p>
            <a:pPr marL="342900" indent="-342900" algn="just">
              <a:buFont typeface="Arial" panose="020B0604020202020204" pitchFamily="34" charset="0"/>
              <a:buChar char="•"/>
            </a:pPr>
            <a:r>
              <a:rPr lang="en-IN" sz="2400" b="1" dirty="0">
                <a:latin typeface="+mj-lt"/>
              </a:rPr>
              <a:t>RAM</a:t>
            </a:r>
            <a:r>
              <a:rPr lang="en-IN" sz="2400" dirty="0">
                <a:latin typeface="+mj-lt"/>
              </a:rPr>
              <a:t>: Minimum 4 GB (8 GB recommended for optimal performance).</a:t>
            </a:r>
          </a:p>
          <a:p>
            <a:pPr marL="342900" indent="-342900" algn="just">
              <a:buFont typeface="Arial" panose="020B0604020202020204" pitchFamily="34" charset="0"/>
              <a:buChar char="•"/>
            </a:pPr>
            <a:r>
              <a:rPr lang="en-IN" sz="2400" b="1" dirty="0">
                <a:latin typeface="+mj-lt"/>
              </a:rPr>
              <a:t>Storage</a:t>
            </a:r>
            <a:r>
              <a:rPr lang="en-IN" sz="2400" dirty="0">
                <a:latin typeface="+mj-lt"/>
              </a:rPr>
              <a:t>: At least 10 GB free space.</a:t>
            </a:r>
          </a:p>
          <a:p>
            <a:pPr marL="342900" indent="-342900" algn="just">
              <a:buFont typeface="Arial" panose="020B0604020202020204" pitchFamily="34" charset="0"/>
              <a:buChar char="•"/>
            </a:pPr>
            <a:r>
              <a:rPr lang="en-IN" sz="2400" b="1" dirty="0">
                <a:latin typeface="+mj-lt"/>
              </a:rPr>
              <a:t>Internet</a:t>
            </a:r>
            <a:r>
              <a:rPr lang="en-IN" sz="2400" dirty="0">
                <a:latin typeface="+mj-lt"/>
              </a:rPr>
              <a:t>: Stable connection for Google Form submissions.</a:t>
            </a:r>
          </a:p>
          <a:p>
            <a:pPr marL="310515" indent="-297815" algn="just">
              <a:lnSpc>
                <a:spcPct val="100000"/>
              </a:lnSpc>
              <a:spcBef>
                <a:spcPts val="980"/>
              </a:spcBef>
              <a:buFont typeface="Lucida Sans Unicode"/>
              <a:buChar char="▪"/>
              <a:tabLst>
                <a:tab pos="310515" algn="l"/>
              </a:tabLst>
            </a:pPr>
            <a:endParaRPr sz="2400" dirty="0">
              <a:latin typeface="Calibri"/>
              <a:cs typeface="Calibri"/>
            </a:endParaRPr>
          </a:p>
          <a:p>
            <a:pPr marL="342900" indent="-342900" algn="just">
              <a:buFont typeface="Wingdings" panose="05000000000000000000" pitchFamily="2" charset="2"/>
              <a:buChar char="§"/>
            </a:pPr>
            <a:r>
              <a:rPr lang="en-IN" sz="2400" b="1" dirty="0">
                <a:latin typeface="+mj-lt"/>
              </a:rPr>
              <a:t>Software Requirements:</a:t>
            </a:r>
          </a:p>
          <a:p>
            <a:pPr marL="342900" indent="-342900" algn="just">
              <a:buFont typeface="Arial" panose="020B0604020202020204" pitchFamily="34" charset="0"/>
              <a:buChar char="•"/>
            </a:pPr>
            <a:r>
              <a:rPr lang="en-IN" sz="2400" b="1" dirty="0">
                <a:latin typeface="+mj-lt"/>
              </a:rPr>
              <a:t>RPA Tool</a:t>
            </a:r>
            <a:r>
              <a:rPr lang="en-IN" sz="2400" dirty="0">
                <a:latin typeface="+mj-lt"/>
              </a:rPr>
              <a:t>: UiPath Studio (Community or Enterprise edition).</a:t>
            </a:r>
          </a:p>
          <a:p>
            <a:pPr marL="342900" indent="-342900" algn="just">
              <a:buFont typeface="Arial" panose="020B0604020202020204" pitchFamily="34" charset="0"/>
              <a:buChar char="•"/>
            </a:pPr>
            <a:r>
              <a:rPr lang="en-IN" sz="2400" b="1" dirty="0">
                <a:latin typeface="+mj-lt"/>
              </a:rPr>
              <a:t>Browser</a:t>
            </a:r>
            <a:r>
              <a:rPr lang="en-IN" sz="2400" dirty="0">
                <a:latin typeface="+mj-lt"/>
              </a:rPr>
              <a:t>: Google Chrome with UiPath extension installed.</a:t>
            </a:r>
          </a:p>
          <a:p>
            <a:pPr marL="342900" indent="-342900" algn="just">
              <a:buFont typeface="Arial" panose="020B0604020202020204" pitchFamily="34" charset="0"/>
              <a:buChar char="•"/>
            </a:pPr>
            <a:r>
              <a:rPr lang="en-IN" sz="2400" b="1" dirty="0">
                <a:latin typeface="+mj-lt"/>
              </a:rPr>
              <a:t>Data Source</a:t>
            </a:r>
            <a:r>
              <a:rPr lang="en-IN" sz="2400" dirty="0">
                <a:latin typeface="+mj-lt"/>
              </a:rPr>
              <a:t>: Microsoft Excel or other structured data formats.</a:t>
            </a:r>
          </a:p>
          <a:p>
            <a:pPr marL="342900" indent="-342900" algn="just">
              <a:buFont typeface="Arial" panose="020B0604020202020204" pitchFamily="34" charset="0"/>
              <a:buChar char="•"/>
            </a:pPr>
            <a:r>
              <a:rPr lang="en-IN" sz="2400" b="1" dirty="0">
                <a:latin typeface="+mj-lt"/>
              </a:rPr>
              <a:t>Operating System</a:t>
            </a:r>
            <a:r>
              <a:rPr lang="en-IN" sz="2400" dirty="0">
                <a:latin typeface="+mj-lt"/>
              </a:rPr>
              <a:t>: Windows 10 or later (64-bit)</a:t>
            </a:r>
          </a:p>
          <a:p>
            <a:pPr marL="310515" indent="-297815">
              <a:lnSpc>
                <a:spcPct val="100000"/>
              </a:lnSpc>
              <a:spcBef>
                <a:spcPts val="885"/>
              </a:spcBef>
              <a:buFont typeface="Lucida Sans Unicode"/>
              <a:buChar char="▪"/>
              <a:tabLst>
                <a:tab pos="310515" algn="l"/>
              </a:tabLst>
            </a:pPr>
            <a:endParaRPr sz="2400" dirty="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400</TotalTime>
  <Words>2983</Words>
  <Application>Microsoft Office PowerPoint</Application>
  <PresentationFormat>On-screen Show (4:3)</PresentationFormat>
  <Paragraphs>223</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Arial Unicode MS</vt:lpstr>
      <vt:lpstr>Calibri</vt:lpstr>
      <vt:lpstr>Lucida Sans Unicode</vt:lpstr>
      <vt:lpstr>Wingdings</vt:lpstr>
      <vt:lpstr>Office Theme</vt:lpstr>
      <vt:lpstr>Introduction to Robotic Process Automation</vt:lpstr>
      <vt:lpstr>Abstract</vt:lpstr>
      <vt:lpstr>Need for the Proposed System</vt:lpstr>
      <vt:lpstr>Advantages of the Proposed System</vt:lpstr>
      <vt:lpstr>Literature Survey</vt:lpstr>
      <vt:lpstr>Literature Survey</vt:lpstr>
      <vt:lpstr>Main Objective</vt:lpstr>
      <vt:lpstr>Architecture</vt:lpstr>
      <vt:lpstr>System Requirements</vt:lpstr>
      <vt:lpstr>Functional Description</vt:lpstr>
      <vt:lpstr>Functional Description</vt:lpstr>
      <vt:lpstr>Functional Description</vt:lpstr>
      <vt:lpstr>Functional Description</vt:lpstr>
      <vt:lpstr>Table Design</vt:lpstr>
      <vt:lpstr>Process Design</vt:lpstr>
      <vt:lpstr>Process Design</vt:lpstr>
      <vt:lpstr>Process Design</vt:lpstr>
      <vt:lpstr>Process Design</vt:lpstr>
      <vt:lpstr>Implementation</vt:lpstr>
      <vt:lpstr>Implementation</vt:lpstr>
      <vt:lpstr>Implementation</vt:lpstr>
      <vt:lpstr>Implementation</vt:lpstr>
      <vt:lpstr>Testing</vt:lpstr>
      <vt:lpstr>Testing</vt:lpstr>
      <vt:lpstr>Testing</vt:lpstr>
      <vt:lpstr>Conclusions</vt:lpstr>
      <vt:lpstr>Future Enhancement</vt:lpstr>
      <vt:lpstr>Future Enhancement</vt:lpstr>
      <vt:lpstr>IEEE Paper</vt:lpstr>
      <vt:lpstr>References</vt:lpstr>
      <vt:lpstr>Queries</vt:lpstr>
      <vt:lpstr>Demonstration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madhan raj</dc:creator>
  <cp:lastModifiedBy>Chandaran Muthu</cp:lastModifiedBy>
  <cp:revision>3</cp:revision>
  <dcterms:created xsi:type="dcterms:W3CDTF">2024-11-19T10:27:20Z</dcterms:created>
  <dcterms:modified xsi:type="dcterms:W3CDTF">2024-11-19T17:17:42Z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2024-11-19T00:00:00Z</vt:filetime>
  </property>
  <property fmtid="{D5CDD505-2E9C-101B-9397-08002B2CF9AE}" pid="3" name="Creator">
    <vt:lpwstr>Google</vt:lpwstr>
  </property>
  <property fmtid="{D5CDD505-2E9C-101B-9397-08002B2CF9AE}" pid="4" name="LastSaved">
    <vt:filetime>2024-11-19T00:00:00Z</vt:filetime>
  </property>
</Properties>
</file>