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7"/>
  </p:notesMasterIdLst>
  <p:sldIdLst>
    <p:sldId id="256" r:id="rId2"/>
    <p:sldId id="257" r:id="rId3"/>
    <p:sldId id="368" r:id="rId4"/>
    <p:sldId id="369" r:id="rId5"/>
    <p:sldId id="370" r:id="rId6"/>
    <p:sldId id="379" r:id="rId7"/>
    <p:sldId id="372" r:id="rId8"/>
    <p:sldId id="373" r:id="rId9"/>
    <p:sldId id="374" r:id="rId10"/>
    <p:sldId id="380" r:id="rId11"/>
    <p:sldId id="376" r:id="rId12"/>
    <p:sldId id="375" r:id="rId13"/>
    <p:sldId id="377" r:id="rId14"/>
    <p:sldId id="378" r:id="rId15"/>
    <p:sldId id="3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5" d="100"/>
          <a:sy n="95" d="100"/>
        </p:scale>
        <p:origin x="2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08891" y="3140425"/>
            <a:ext cx="10515600" cy="1056834"/>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t>AI-Based Emergency Call Prioritization and Classification System</a:t>
            </a:r>
            <a:br>
              <a:rPr lang="en-US" sz="3200" b="1" dirty="0"/>
            </a:br>
            <a:endParaRPr lang="en-IN" sz="3200" b="1" dirty="0">
              <a:solidFill>
                <a:srgbClr val="7030A0"/>
              </a:solidFill>
              <a:latin typeface="Verdana" panose="020B0604030504040204" pitchFamily="34" charset="0"/>
              <a:ea typeface="+mn-ea"/>
              <a:cs typeface="+mn-cs"/>
            </a:endParaRP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962889" y="4643430"/>
            <a:ext cx="34290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US" sz="1400" dirty="0"/>
              <a:t> Mrs. </a:t>
            </a:r>
            <a:r>
              <a:rPr lang="en-US" sz="1400" dirty="0" err="1"/>
              <a:t>M.Divya</a:t>
            </a:r>
            <a:r>
              <a:rPr lang="en-US" sz="1400" dirty="0"/>
              <a:t> ,</a:t>
            </a:r>
          </a:p>
          <a:p>
            <a:pPr>
              <a:spcBef>
                <a:spcPct val="0"/>
              </a:spcBef>
              <a:buClrTx/>
              <a:buFontTx/>
              <a:buNone/>
            </a:pPr>
            <a:r>
              <a:rPr lang="en-US" sz="1400" dirty="0"/>
              <a:t> Department of CSE ,</a:t>
            </a:r>
          </a:p>
          <a:p>
            <a:pPr>
              <a:spcBef>
                <a:spcPct val="0"/>
              </a:spcBef>
              <a:buClrTx/>
              <a:buFontTx/>
              <a:buNone/>
            </a:pPr>
            <a:r>
              <a:rPr lang="en-US" sz="1400" dirty="0"/>
              <a:t> Rajalakshmi Engineering College </a:t>
            </a:r>
            <a:r>
              <a:rPr lang="en-US" sz="1400" dirty="0" err="1"/>
              <a:t>Chennai,India</a:t>
            </a:r>
            <a:r>
              <a:rPr lang="en-US" sz="1400" dirty="0"/>
              <a:t> .</a:t>
            </a:r>
          </a:p>
          <a:p>
            <a:pPr>
              <a:spcBef>
                <a:spcPct val="0"/>
              </a:spcBef>
              <a:buClrTx/>
              <a:buFontTx/>
              <a:buNone/>
            </a:pPr>
            <a:r>
              <a:rPr lang="en-US" sz="1400" dirty="0"/>
              <a:t>divya.m@rajalakshmi.edu.in</a:t>
            </a:r>
            <a:endParaRPr lang="en-IN" altLang="en-US" sz="2400" b="1" dirty="0">
              <a:solidFill>
                <a:srgbClr val="FF0000"/>
              </a:solidFill>
            </a:endParaRP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50202" y="4562459"/>
            <a:ext cx="4479639"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sz="1400" dirty="0"/>
              <a:t> </a:t>
            </a:r>
            <a:r>
              <a:rPr lang="en-IN" sz="1400" dirty="0" err="1"/>
              <a:t>M.S.Sakthi</a:t>
            </a:r>
            <a:r>
              <a:rPr lang="en-IN" sz="1400" dirty="0"/>
              <a:t>,</a:t>
            </a:r>
          </a:p>
          <a:p>
            <a:pPr>
              <a:spcBef>
                <a:spcPct val="0"/>
              </a:spcBef>
              <a:buClrTx/>
              <a:buNone/>
            </a:pPr>
            <a:r>
              <a:rPr lang="en-IN" sz="1400" dirty="0"/>
              <a:t> Department of CSE ,</a:t>
            </a:r>
          </a:p>
          <a:p>
            <a:pPr>
              <a:spcBef>
                <a:spcPct val="0"/>
              </a:spcBef>
              <a:buClrTx/>
              <a:buNone/>
            </a:pPr>
            <a:r>
              <a:rPr lang="en-IN" sz="1400" dirty="0"/>
              <a:t> Rajalakshmi Engineering College  ,</a:t>
            </a:r>
          </a:p>
          <a:p>
            <a:pPr>
              <a:spcBef>
                <a:spcPct val="0"/>
              </a:spcBef>
              <a:buClrTx/>
              <a:buNone/>
            </a:pPr>
            <a:r>
              <a:rPr lang="en-IN" sz="1400" dirty="0"/>
              <a:t> Chen 220701240@rajalakshmi.edu.in </a:t>
            </a:r>
            <a:endParaRPr lang="en-IN" altLang="en-US" sz="1400" b="1" dirty="0">
              <a:solidFill>
                <a:srgbClr val="FF0000"/>
              </a:solidFill>
            </a:endParaRPr>
          </a:p>
          <a:p>
            <a:pPr>
              <a:spcBef>
                <a:spcPct val="0"/>
              </a:spcBef>
              <a:buClrTx/>
              <a:buNone/>
            </a:pPr>
            <a:r>
              <a:rPr lang="en-IN" sz="1400" dirty="0" err="1"/>
              <a:t>nai,India</a:t>
            </a:r>
            <a:r>
              <a:rPr lang="en-IN" sz="1400" dirty="0"/>
              <a:t>.</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E714D-375C-5E53-0372-5D153B17B87E}"/>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EB75AEA7-7439-BF1E-8B19-9CA0DA7D60E5}"/>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F34764A0-2258-7AFA-64A1-745AAD460986}"/>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D343FB79-6E4D-2F4C-7F50-18B5304EB23C}"/>
              </a:ext>
            </a:extLst>
          </p:cNvPr>
          <p:cNvSpPr>
            <a:spLocks noGrp="1"/>
          </p:cNvSpPr>
          <p:nvPr>
            <p:ph type="sldNum" sz="quarter" idx="12"/>
          </p:nvPr>
        </p:nvSpPr>
        <p:spPr/>
        <p:txBody>
          <a:bodyPr/>
          <a:lstStyle/>
          <a:p>
            <a:fld id="{5AB9ECBD-B4DD-40D5-8D24-9ECCDBB1583E}" type="slidenum">
              <a:rPr lang="en-IN" smtClean="0"/>
              <a:t>10</a:t>
            </a:fld>
            <a:endParaRPr lang="en-IN"/>
          </a:p>
        </p:txBody>
      </p:sp>
      <p:pic>
        <p:nvPicPr>
          <p:cNvPr id="5122" name="Picture 2" descr="PlantUML diagram">
            <a:extLst>
              <a:ext uri="{FF2B5EF4-FFF2-40B4-BE49-F238E27FC236}">
                <a16:creationId xmlns:a16="http://schemas.microsoft.com/office/drawing/2014/main" id="{76AB2597-8DC1-9139-F905-15B28009F5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2800" y="465221"/>
            <a:ext cx="4465053" cy="56441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A82B84C3-4D35-C2EF-AFB1-712FE85D2F69}"/>
              </a:ext>
            </a:extLst>
          </p:cNvPr>
          <p:cNvGraphicFramePr>
            <a:graphicFrameLocks noGrp="1"/>
          </p:cNvGraphicFramePr>
          <p:nvPr>
            <p:extLst>
              <p:ext uri="{D42A27DB-BD31-4B8C-83A1-F6EECF244321}">
                <p14:modId xmlns:p14="http://schemas.microsoft.com/office/powerpoint/2010/main" val="2545411421"/>
              </p:ext>
            </p:extLst>
          </p:nvPr>
        </p:nvGraphicFramePr>
        <p:xfrm>
          <a:off x="5277853" y="465222"/>
          <a:ext cx="6344652" cy="5644198"/>
        </p:xfrm>
        <a:graphic>
          <a:graphicData uri="http://schemas.openxmlformats.org/drawingml/2006/table">
            <a:tbl>
              <a:tblPr/>
              <a:tblGrid>
                <a:gridCol w="1634387">
                  <a:extLst>
                    <a:ext uri="{9D8B030D-6E8A-4147-A177-3AD203B41FA5}">
                      <a16:colId xmlns:a16="http://schemas.microsoft.com/office/drawing/2014/main" val="1626790714"/>
                    </a:ext>
                  </a:extLst>
                </a:gridCol>
                <a:gridCol w="2343917">
                  <a:extLst>
                    <a:ext uri="{9D8B030D-6E8A-4147-A177-3AD203B41FA5}">
                      <a16:colId xmlns:a16="http://schemas.microsoft.com/office/drawing/2014/main" val="1265206698"/>
                    </a:ext>
                  </a:extLst>
                </a:gridCol>
                <a:gridCol w="2366348">
                  <a:extLst>
                    <a:ext uri="{9D8B030D-6E8A-4147-A177-3AD203B41FA5}">
                      <a16:colId xmlns:a16="http://schemas.microsoft.com/office/drawing/2014/main" val="1957388881"/>
                    </a:ext>
                  </a:extLst>
                </a:gridCol>
              </a:tblGrid>
              <a:tr h="294851">
                <a:tc>
                  <a:txBody>
                    <a:bodyPr/>
                    <a:lstStyle/>
                    <a:p>
                      <a:pPr algn="ctr"/>
                      <a:r>
                        <a:rPr lang="en-IN" sz="1400" dirty="0"/>
                        <a:t>Process ID</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t>Name</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a:t>Function</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34408081"/>
                  </a:ext>
                </a:extLst>
              </a:tr>
              <a:tr h="515055">
                <a:tc>
                  <a:txBody>
                    <a:bodyPr/>
                    <a:lstStyle/>
                    <a:p>
                      <a:pPr algn="ctr"/>
                      <a:r>
                        <a:rPr lang="en-IN" sz="1400" dirty="0"/>
                        <a:t>1.0</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IN" sz="1400" dirty="0"/>
                        <a:t>Input Module</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Accepts user input via text or speech</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0067374"/>
                  </a:ext>
                </a:extLst>
              </a:tr>
              <a:tr h="555423">
                <a:tc>
                  <a:txBody>
                    <a:bodyPr/>
                    <a:lstStyle/>
                    <a:p>
                      <a:pPr algn="ctr"/>
                      <a:r>
                        <a:rPr lang="en-IN" sz="1400" dirty="0"/>
                        <a:t>2.0</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t>Speech-to-Text</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t>Converts speech to text</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36235044"/>
                  </a:ext>
                </a:extLst>
              </a:tr>
              <a:tr h="515055">
                <a:tc>
                  <a:txBody>
                    <a:bodyPr/>
                    <a:lstStyle/>
                    <a:p>
                      <a:pPr algn="ctr"/>
                      <a:r>
                        <a:rPr lang="en-IN" sz="1400" dirty="0"/>
                        <a:t>3.0</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t>Translation</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Translates to English if needed</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19768344"/>
                  </a:ext>
                </a:extLst>
              </a:tr>
              <a:tr h="515504">
                <a:tc>
                  <a:txBody>
                    <a:bodyPr/>
                    <a:lstStyle/>
                    <a:p>
                      <a:pPr algn="ctr"/>
                      <a:r>
                        <a:rPr lang="en-IN" sz="1400" dirty="0"/>
                        <a:t>4.0</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t>Preprocessing</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a:t>Cleans and tokenizes text</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23212181"/>
                  </a:ext>
                </a:extLst>
              </a:tr>
              <a:tr h="515055">
                <a:tc>
                  <a:txBody>
                    <a:bodyPr/>
                    <a:lstStyle/>
                    <a:p>
                      <a:pPr algn="ctr"/>
                      <a:r>
                        <a:rPr lang="en-IN" sz="1400" dirty="0"/>
                        <a:t>5.0</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a:t>Vectorization</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a:t>Converts text to numerical features</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177476"/>
                  </a:ext>
                </a:extLst>
              </a:tr>
              <a:tr h="515055">
                <a:tc>
                  <a:txBody>
                    <a:bodyPr/>
                    <a:lstStyle/>
                    <a:p>
                      <a:pPr algn="ctr"/>
                      <a:r>
                        <a:rPr lang="en-IN" sz="1400"/>
                        <a:t>6.0</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a:t>ML Classifier</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t>Classifies priority and type</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31211657"/>
                  </a:ext>
                </a:extLst>
              </a:tr>
              <a:tr h="550893">
                <a:tc>
                  <a:txBody>
                    <a:bodyPr/>
                    <a:lstStyle/>
                    <a:p>
                      <a:pPr algn="ctr"/>
                      <a:r>
                        <a:rPr lang="en-IN" sz="1400"/>
                        <a:t>7.0</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t>Email Alert</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Sends alert if critical emergency</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9363759"/>
                  </a:ext>
                </a:extLst>
              </a:tr>
              <a:tr h="515055">
                <a:tc>
                  <a:txBody>
                    <a:bodyPr/>
                    <a:lstStyle/>
                    <a:p>
                      <a:pPr algn="ctr"/>
                      <a:r>
                        <a:rPr lang="en-IN" sz="1400"/>
                        <a:t>8.0</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a:t>Location Module</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a:t>Captures GPS coordinates</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0175569"/>
                  </a:ext>
                </a:extLst>
              </a:tr>
              <a:tr h="536837">
                <a:tc>
                  <a:txBody>
                    <a:bodyPr/>
                    <a:lstStyle/>
                    <a:p>
                      <a:pPr algn="ctr"/>
                      <a:r>
                        <a:rPr lang="en-IN" sz="1400" dirty="0"/>
                        <a:t>9.0</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a:t>Emergency Logger</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a:t>Stores message, prediction, and location</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86546742"/>
                  </a:ext>
                </a:extLst>
              </a:tr>
              <a:tr h="615415">
                <a:tc>
                  <a:txBody>
                    <a:bodyPr/>
                    <a:lstStyle/>
                    <a:p>
                      <a:pPr algn="ctr"/>
                      <a:r>
                        <a:rPr lang="en-IN" sz="1400" dirty="0"/>
                        <a:t>10.0</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t>Dashboard</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400" dirty="0"/>
                        <a:t>Displays all logged messages</a:t>
                      </a:r>
                    </a:p>
                  </a:txBody>
                  <a:tcPr marL="72325" marR="72325" marT="36163" marB="3616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9974612"/>
                  </a:ext>
                </a:extLst>
              </a:tr>
            </a:tbl>
          </a:graphicData>
        </a:graphic>
      </p:graphicFrame>
      <p:sp>
        <p:nvSpPr>
          <p:cNvPr id="8" name="TextBox 7">
            <a:extLst>
              <a:ext uri="{FF2B5EF4-FFF2-40B4-BE49-F238E27FC236}">
                <a16:creationId xmlns:a16="http://schemas.microsoft.com/office/drawing/2014/main" id="{D0ACD981-BFA9-5F62-3454-4730690F9ED3}"/>
              </a:ext>
            </a:extLst>
          </p:cNvPr>
          <p:cNvSpPr txBox="1"/>
          <p:nvPr/>
        </p:nvSpPr>
        <p:spPr>
          <a:xfrm>
            <a:off x="1949116" y="144750"/>
            <a:ext cx="1816523" cy="369332"/>
          </a:xfrm>
          <a:prstGeom prst="rect">
            <a:avLst/>
          </a:prstGeom>
          <a:noFill/>
        </p:spPr>
        <p:txBody>
          <a:bodyPr wrap="none" rtlCol="0">
            <a:spAutoFit/>
          </a:bodyPr>
          <a:lstStyle/>
          <a:p>
            <a:r>
              <a:rPr lang="en-US" dirty="0"/>
              <a:t>DDF(LEVEL 1)</a:t>
            </a:r>
            <a:endParaRPr lang="en-IN" dirty="0"/>
          </a:p>
        </p:txBody>
      </p:sp>
    </p:spTree>
    <p:extLst>
      <p:ext uri="{BB962C8B-B14F-4D97-AF65-F5344CB8AC3E}">
        <p14:creationId xmlns:p14="http://schemas.microsoft.com/office/powerpoint/2010/main" val="2452054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pic>
        <p:nvPicPr>
          <p:cNvPr id="8" name="Content Placeholder 7">
            <a:extLst>
              <a:ext uri="{FF2B5EF4-FFF2-40B4-BE49-F238E27FC236}">
                <a16:creationId xmlns:a16="http://schemas.microsoft.com/office/drawing/2014/main" id="{3A35FA56-CAF3-45D5-D5FA-7857506D774D}"/>
              </a:ext>
            </a:extLst>
          </p:cNvPr>
          <p:cNvPicPr>
            <a:picLocks noGrp="1" noChangeAspect="1"/>
          </p:cNvPicPr>
          <p:nvPr>
            <p:ph idx="1"/>
          </p:nvPr>
        </p:nvPicPr>
        <p:blipFill>
          <a:blip r:embed="rId2"/>
          <a:stretch>
            <a:fillRect/>
          </a:stretch>
        </p:blipFill>
        <p:spPr>
          <a:xfrm>
            <a:off x="1820778" y="1764647"/>
            <a:ext cx="3088105" cy="2290275"/>
          </a:xfrm>
        </p:spPr>
      </p:pic>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pic>
        <p:nvPicPr>
          <p:cNvPr id="10" name="Picture 9">
            <a:extLst>
              <a:ext uri="{FF2B5EF4-FFF2-40B4-BE49-F238E27FC236}">
                <a16:creationId xmlns:a16="http://schemas.microsoft.com/office/drawing/2014/main" id="{AA55CDBD-3F74-6193-3976-FC43042FE1FC}"/>
              </a:ext>
            </a:extLst>
          </p:cNvPr>
          <p:cNvPicPr>
            <a:picLocks noChangeAspect="1"/>
          </p:cNvPicPr>
          <p:nvPr/>
        </p:nvPicPr>
        <p:blipFill>
          <a:blip r:embed="rId3"/>
          <a:stretch>
            <a:fillRect/>
          </a:stretch>
        </p:blipFill>
        <p:spPr>
          <a:xfrm>
            <a:off x="1730493" y="4102634"/>
            <a:ext cx="3268673" cy="1790333"/>
          </a:xfrm>
          <a:prstGeom prst="rect">
            <a:avLst/>
          </a:prstGeom>
        </p:spPr>
      </p:pic>
      <p:pic>
        <p:nvPicPr>
          <p:cNvPr id="12" name="Picture 11">
            <a:extLst>
              <a:ext uri="{FF2B5EF4-FFF2-40B4-BE49-F238E27FC236}">
                <a16:creationId xmlns:a16="http://schemas.microsoft.com/office/drawing/2014/main" id="{F99A8D40-893E-5221-BCD8-F54C1CAD3988}"/>
              </a:ext>
            </a:extLst>
          </p:cNvPr>
          <p:cNvPicPr>
            <a:picLocks noChangeAspect="1"/>
          </p:cNvPicPr>
          <p:nvPr/>
        </p:nvPicPr>
        <p:blipFill>
          <a:blip r:embed="rId4"/>
          <a:stretch>
            <a:fillRect/>
          </a:stretch>
        </p:blipFill>
        <p:spPr>
          <a:xfrm>
            <a:off x="6177931" y="1717136"/>
            <a:ext cx="3974683" cy="2276952"/>
          </a:xfrm>
          <a:prstGeom prst="rect">
            <a:avLst/>
          </a:prstGeom>
        </p:spPr>
      </p:pic>
      <p:pic>
        <p:nvPicPr>
          <p:cNvPr id="14" name="Picture 13">
            <a:extLst>
              <a:ext uri="{FF2B5EF4-FFF2-40B4-BE49-F238E27FC236}">
                <a16:creationId xmlns:a16="http://schemas.microsoft.com/office/drawing/2014/main" id="{E55907F1-84BA-B64F-FFFD-62763624DB2E}"/>
              </a:ext>
            </a:extLst>
          </p:cNvPr>
          <p:cNvPicPr>
            <a:picLocks noChangeAspect="1"/>
          </p:cNvPicPr>
          <p:nvPr/>
        </p:nvPicPr>
        <p:blipFill>
          <a:blip r:embed="rId5"/>
          <a:stretch>
            <a:fillRect/>
          </a:stretch>
        </p:blipFill>
        <p:spPr>
          <a:xfrm>
            <a:off x="6177931" y="3994198"/>
            <a:ext cx="3974683" cy="2007206"/>
          </a:xfrm>
          <a:prstGeom prst="rect">
            <a:avLst/>
          </a:prstGeom>
        </p:spPr>
      </p:pic>
    </p:spTree>
    <p:extLst>
      <p:ext uri="{BB962C8B-B14F-4D97-AF65-F5344CB8AC3E}">
        <p14:creationId xmlns:p14="http://schemas.microsoft.com/office/powerpoint/2010/main" val="410963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588168"/>
            <a:ext cx="10668000" cy="4431632"/>
          </a:xfrm>
        </p:spPr>
        <p:txBody>
          <a:bodyPr/>
          <a:lstStyle/>
          <a:p>
            <a:pPr>
              <a:buNone/>
            </a:pPr>
            <a:r>
              <a:rPr lang="en-US" sz="2400" b="1" dirty="0">
                <a:latin typeface="Times New Roman" panose="02020603050405020304" pitchFamily="18" charset="0"/>
                <a:cs typeface="Times New Roman" panose="02020603050405020304" pitchFamily="18" charset="0"/>
              </a:rPr>
              <a:t>Conclusion</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This system demonstrates the potential of AI to triage emergency calls intelligently. It supports multilingual, real-time interaction and improves the reliability of emergency classification.</a:t>
            </a:r>
          </a:p>
          <a:p>
            <a:pPr>
              <a:buNone/>
            </a:pPr>
            <a:r>
              <a:rPr lang="en-US" sz="2400" b="1" dirty="0">
                <a:latin typeface="Times New Roman" panose="02020603050405020304" pitchFamily="18" charset="0"/>
                <a:cs typeface="Times New Roman" panose="02020603050405020304" pitchFamily="18" charset="0"/>
              </a:rPr>
              <a:t>Future Scope</a:t>
            </a:r>
            <a:r>
              <a:rPr lang="en-US" sz="24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Integrate with national 112/108 emergency dispatch systems.</a:t>
            </a:r>
          </a:p>
          <a:p>
            <a:pPr>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OTP-based </a:t>
            </a:r>
            <a:r>
              <a:rPr lang="en-US" sz="2400" dirty="0">
                <a:latin typeface="Times New Roman" panose="02020603050405020304" pitchFamily="18" charset="0"/>
                <a:cs typeface="Times New Roman" panose="02020603050405020304" pitchFamily="18" charset="0"/>
              </a:rPr>
              <a:t>verification before alerts are sent.</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Add facial expression analysis for on-site photo uploads.</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Department-wise dashboards (Police, Medical, Fire).</a:t>
            </a:r>
          </a:p>
          <a:p>
            <a:pPr>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 deeper NLP with BERT or GPT models.</a:t>
            </a: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236916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
        <p:nvSpPr>
          <p:cNvPr id="8" name="Rectangle 2">
            <a:extLst>
              <a:ext uri="{FF2B5EF4-FFF2-40B4-BE49-F238E27FC236}">
                <a16:creationId xmlns:a16="http://schemas.microsoft.com/office/drawing/2014/main" id="{B765B298-C7B2-14FC-8ED4-AB1985CEF37B}"/>
              </a:ext>
            </a:extLst>
          </p:cNvPr>
          <p:cNvSpPr>
            <a:spLocks noGrp="1" noChangeArrowheads="1"/>
          </p:cNvSpPr>
          <p:nvPr>
            <p:ph idx="1"/>
          </p:nvPr>
        </p:nvSpPr>
        <p:spPr bwMode="auto">
          <a:xfrm>
            <a:off x="812801" y="1624043"/>
            <a:ext cx="1110648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Smith, J., Johnson, A., &amp; Lee, K. (2022). </a:t>
            </a:r>
            <a:r>
              <a:rPr kumimoji="0" lang="en-US" altLang="en-US" sz="1800" b="0" i="1" u="none" strike="noStrike" cap="none" normalizeH="0" baseline="0" dirty="0">
                <a:ln>
                  <a:noFill/>
                </a:ln>
                <a:solidFill>
                  <a:schemeClr val="tx1"/>
                </a:solidFill>
                <a:effectLst/>
                <a:latin typeface="Arial" panose="020B0604020202020204" pitchFamily="34" charset="0"/>
              </a:rPr>
              <a:t>AI-Based Emergency Call Routing using Natural Language Understanding</a:t>
            </a:r>
            <a:r>
              <a:rPr kumimoji="0" lang="en-US" altLang="en-US" sz="1800" b="0" i="0" u="none" strike="noStrike" cap="none" normalizeH="0" baseline="0" dirty="0">
                <a:ln>
                  <a:noFill/>
                </a:ln>
                <a:solidFill>
                  <a:schemeClr val="tx1"/>
                </a:solidFill>
                <a:effectLst/>
                <a:latin typeface="Arial" panose="020B0604020202020204" pitchFamily="34" charset="0"/>
              </a:rPr>
              <a:t>. IEEE Access, 10, 55678–55690.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Haider, S., &amp; Shafiq, M. (2021). </a:t>
            </a:r>
            <a:r>
              <a:rPr kumimoji="0" lang="en-US" altLang="en-US" sz="1800" b="0" i="1" u="none" strike="noStrike" cap="none" normalizeH="0" baseline="0" dirty="0">
                <a:ln>
                  <a:noFill/>
                </a:ln>
                <a:solidFill>
                  <a:schemeClr val="tx1"/>
                </a:solidFill>
                <a:effectLst/>
                <a:latin typeface="Arial" panose="020B0604020202020204" pitchFamily="34" charset="0"/>
              </a:rPr>
              <a:t>Speech Emotion Recognition for Emergency Prioritization</a:t>
            </a:r>
            <a:r>
              <a:rPr kumimoji="0" lang="en-US" altLang="en-US" sz="1800" b="0" i="0" u="none" strike="noStrike" cap="none" normalizeH="0" baseline="0" dirty="0">
                <a:ln>
                  <a:noFill/>
                </a:ln>
                <a:solidFill>
                  <a:schemeClr val="tx1"/>
                </a:solidFill>
                <a:effectLst/>
                <a:latin typeface="Arial" panose="020B0604020202020204" pitchFamily="34" charset="0"/>
              </a:rPr>
              <a:t>. Journal of Intelligent &amp; Fuzzy Systems, 40(5), 10823–10831.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Ramesh, A., &amp; Thomas, V. (2020). </a:t>
            </a:r>
            <a:r>
              <a:rPr kumimoji="0" lang="en-US" altLang="en-US" sz="1800" b="0" i="1" u="none" strike="noStrike" cap="none" normalizeH="0" baseline="0" dirty="0">
                <a:ln>
                  <a:noFill/>
                </a:ln>
                <a:solidFill>
                  <a:schemeClr val="tx1"/>
                </a:solidFill>
                <a:effectLst/>
                <a:latin typeface="Arial" panose="020B0604020202020204" pitchFamily="34" charset="0"/>
              </a:rPr>
              <a:t>Real-Time Emergency Classification using Naive Bayes and GPS Integration</a:t>
            </a:r>
            <a:r>
              <a:rPr kumimoji="0" lang="en-US" altLang="en-US" sz="1800" b="0" i="0" u="none" strike="noStrike" cap="none" normalizeH="0" baseline="0" dirty="0">
                <a:ln>
                  <a:noFill/>
                </a:ln>
                <a:solidFill>
                  <a:schemeClr val="tx1"/>
                </a:solidFill>
                <a:effectLst/>
                <a:latin typeface="Arial" panose="020B0604020202020204" pitchFamily="34" charset="0"/>
              </a:rPr>
              <a:t>. International Journal of Computer Applications, 178(7), 15–20.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Li, Y., &amp; Wang, Z. (2021). </a:t>
            </a:r>
            <a:r>
              <a:rPr kumimoji="0" lang="en-US" altLang="en-US" sz="1800" b="0" i="1" u="none" strike="noStrike" cap="none" normalizeH="0" baseline="0" dirty="0">
                <a:ln>
                  <a:noFill/>
                </a:ln>
                <a:solidFill>
                  <a:schemeClr val="tx1"/>
                </a:solidFill>
                <a:effectLst/>
                <a:latin typeface="Arial" panose="020B0604020202020204" pitchFamily="34" charset="0"/>
              </a:rPr>
              <a:t>Location-aware NLP Models for Emergency Texts</a:t>
            </a:r>
            <a:r>
              <a:rPr kumimoji="0" lang="en-US" altLang="en-US" sz="1800" b="0" i="0" u="none" strike="noStrike" cap="none" normalizeH="0" baseline="0" dirty="0">
                <a:ln>
                  <a:noFill/>
                </a:ln>
                <a:solidFill>
                  <a:schemeClr val="tx1"/>
                </a:solidFill>
                <a:effectLst/>
                <a:latin typeface="Arial" panose="020B0604020202020204" pitchFamily="34" charset="0"/>
              </a:rPr>
              <a:t>. ACM Transactions on Information Systems, 39(3), Article 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Sharma, N., &amp; Patil, D. (2020). </a:t>
            </a:r>
            <a:r>
              <a:rPr kumimoji="0" lang="en-US" altLang="en-US" sz="1800" b="0" i="1" u="none" strike="noStrike" cap="none" normalizeH="0" baseline="0" dirty="0">
                <a:ln>
                  <a:noFill/>
                </a:ln>
                <a:solidFill>
                  <a:schemeClr val="tx1"/>
                </a:solidFill>
                <a:effectLst/>
                <a:latin typeface="Arial" panose="020B0604020202020204" pitchFamily="34" charset="0"/>
              </a:rPr>
              <a:t>Multi-lingual Text Classification for Real-Time Safety Applications</a:t>
            </a:r>
            <a:r>
              <a:rPr kumimoji="0" lang="en-US" altLang="en-US" sz="1800" b="0" i="0" u="none" strike="noStrike" cap="none" normalizeH="0" baseline="0" dirty="0">
                <a:ln>
                  <a:noFill/>
                </a:ln>
                <a:solidFill>
                  <a:schemeClr val="tx1"/>
                </a:solidFill>
                <a:effectLst/>
                <a:latin typeface="Arial" panose="020B0604020202020204" pitchFamily="34" charset="0"/>
              </a:rPr>
              <a:t>. Springer Nature, Advances in AI, 15(2), 211–225.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Shorten, C., &amp; </a:t>
            </a:r>
            <a:r>
              <a:rPr kumimoji="0" lang="en-US" altLang="en-US" sz="1800" b="0" i="0" u="none" strike="noStrike" cap="none" normalizeH="0" baseline="0" dirty="0" err="1">
                <a:ln>
                  <a:noFill/>
                </a:ln>
                <a:solidFill>
                  <a:schemeClr val="tx1"/>
                </a:solidFill>
                <a:effectLst/>
                <a:latin typeface="Arial" panose="020B0604020202020204" pitchFamily="34" charset="0"/>
              </a:rPr>
              <a:t>Khoshgoftaar</a:t>
            </a:r>
            <a:r>
              <a:rPr kumimoji="0" lang="en-US" altLang="en-US" sz="1800" b="0" i="0" u="none" strike="noStrike" cap="none" normalizeH="0" baseline="0" dirty="0">
                <a:ln>
                  <a:noFill/>
                </a:ln>
                <a:solidFill>
                  <a:schemeClr val="tx1"/>
                </a:solidFill>
                <a:effectLst/>
                <a:latin typeface="Arial" panose="020B0604020202020204" pitchFamily="34" charset="0"/>
              </a:rPr>
              <a:t>, T. M. (2019). </a:t>
            </a:r>
            <a:r>
              <a:rPr kumimoji="0" lang="en-US" altLang="en-US" sz="1800" b="0" i="1" u="none" strike="noStrike" cap="none" normalizeH="0" baseline="0" dirty="0">
                <a:ln>
                  <a:noFill/>
                </a:ln>
                <a:solidFill>
                  <a:schemeClr val="tx1"/>
                </a:solidFill>
                <a:effectLst/>
                <a:latin typeface="Arial" panose="020B0604020202020204" pitchFamily="34" charset="0"/>
              </a:rPr>
              <a:t>A Survey on Image and Text Data Augmentation for Deep Learning</a:t>
            </a:r>
            <a:r>
              <a:rPr kumimoji="0" lang="en-US" altLang="en-US" sz="1800" b="0" i="0" u="none" strike="noStrike" cap="none" normalizeH="0" baseline="0" dirty="0">
                <a:ln>
                  <a:noFill/>
                </a:ln>
                <a:solidFill>
                  <a:schemeClr val="tx1"/>
                </a:solidFill>
                <a:effectLst/>
                <a:latin typeface="Arial" panose="020B0604020202020204" pitchFamily="34" charset="0"/>
              </a:rPr>
              <a:t>. Journal of Big Data, 6(1), 60.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Prasad, R., &amp; Mehta, N. (2022). </a:t>
            </a:r>
            <a:r>
              <a:rPr kumimoji="0" lang="en-US" altLang="en-US" sz="1800" b="0" i="1" u="none" strike="noStrike" cap="none" normalizeH="0" baseline="0" dirty="0">
                <a:ln>
                  <a:noFill/>
                </a:ln>
                <a:solidFill>
                  <a:schemeClr val="tx1"/>
                </a:solidFill>
                <a:effectLst/>
                <a:latin typeface="Arial" panose="020B0604020202020204" pitchFamily="34" charset="0"/>
              </a:rPr>
              <a:t>GPS and Real-Time Alert Integration for Urban Emergency Services</a:t>
            </a:r>
            <a:r>
              <a:rPr kumimoji="0" lang="en-US" altLang="en-US" sz="1800" b="0" i="0" u="none" strike="noStrike" cap="none" normalizeH="0" baseline="0" dirty="0">
                <a:ln>
                  <a:noFill/>
                </a:ln>
                <a:solidFill>
                  <a:schemeClr val="tx1"/>
                </a:solidFill>
                <a:effectLst/>
                <a:latin typeface="Arial" panose="020B0604020202020204" pitchFamily="34" charset="0"/>
              </a:rPr>
              <a:t>. Elsevier – Computers, Environment and Urban Systems, 92, 101749.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Osei, C. J., &amp; Yang, X. (2021). </a:t>
            </a:r>
            <a:r>
              <a:rPr kumimoji="0" lang="en-US" altLang="en-US" sz="1800" b="0" i="1" u="none" strike="noStrike" cap="none" normalizeH="0" baseline="0" dirty="0">
                <a:ln>
                  <a:noFill/>
                </a:ln>
                <a:solidFill>
                  <a:schemeClr val="tx1"/>
                </a:solidFill>
                <a:effectLst/>
                <a:latin typeface="Arial" panose="020B0604020202020204" pitchFamily="34" charset="0"/>
              </a:rPr>
              <a:t>Browser-Based Location Capture using JavaScript APIs for Emergency Response</a:t>
            </a:r>
            <a:r>
              <a:rPr kumimoji="0" lang="en-US" altLang="en-US" sz="1800" b="0" i="0" u="none" strike="noStrike" cap="none" normalizeH="0" baseline="0" dirty="0">
                <a:ln>
                  <a:noFill/>
                </a:ln>
                <a:solidFill>
                  <a:schemeClr val="tx1"/>
                </a:solidFill>
                <a:effectLst/>
                <a:latin typeface="Arial" panose="020B0604020202020204" pitchFamily="34" charset="0"/>
              </a:rPr>
              <a:t>. ACM Digital Library, Proceedings of </a:t>
            </a:r>
            <a:r>
              <a:rPr kumimoji="0" lang="en-US" altLang="en-US" sz="1800" b="0" i="0" u="none" strike="noStrike" cap="none" normalizeH="0" baseline="0" dirty="0" err="1">
                <a:ln>
                  <a:noFill/>
                </a:ln>
                <a:solidFill>
                  <a:schemeClr val="tx1"/>
                </a:solidFill>
                <a:effectLst/>
                <a:latin typeface="Arial" panose="020B0604020202020204" pitchFamily="34" charset="0"/>
              </a:rPr>
              <a:t>WebConf</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53016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Paper Publication Status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project is being prepared for submission to the IEEE International Conference on Intelligent Systems and Smart Applications (ICISSA 2024).</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Target title: </a:t>
            </a:r>
            <a:r>
              <a:rPr lang="en-US" sz="1600" i="1" dirty="0">
                <a:latin typeface="Times New Roman" panose="02020603050405020304" pitchFamily="18" charset="0"/>
                <a:cs typeface="Times New Roman" panose="02020603050405020304" pitchFamily="18" charset="0"/>
              </a:rPr>
              <a:t>AI-Based Emergency Call Prioritization Using NLP and Location Intelligence</a:t>
            </a:r>
          </a:p>
          <a:p>
            <a:pPr>
              <a:buFont typeface="Arial" panose="020B0604020202020204" pitchFamily="34" charset="0"/>
              <a:buChar char="•"/>
            </a:pP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Scope Fit: ICISSA focuses on AI-driven systems, smart city infrastructure, and real-time intelligent services, aligning closely with our project domain.</a:t>
            </a:r>
            <a:endParaRPr lang="en-US" sz="1600" i="1"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Current Stage: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full implementation is complete, including system testing with 100+ multilingual emergency messages.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Experimental evaluation of the classifier (Multinomial Naive Bayes) has shown strong accuracy (~90.5%) for classifying emergency types and priorities.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Diagrams, dataset summary, architectural design, and result analysis sections have been finalized.</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Abstract, introduction, and literature review have been drafted.</a:t>
            </a:r>
            <a:endParaRPr lang="en-US" sz="1600" i="1" dirty="0">
              <a:latin typeface="Times New Roman" panose="02020603050405020304" pitchFamily="18" charset="0"/>
              <a:cs typeface="Times New Roman" panose="02020603050405020304" pitchFamily="18" charset="0"/>
            </a:endParaRPr>
          </a:p>
          <a:p>
            <a:pPr>
              <a:buNone/>
            </a:pPr>
            <a:r>
              <a:rPr lang="en-US" sz="1600" b="1" dirty="0">
                <a:latin typeface="Times New Roman" panose="02020603050405020304" pitchFamily="18" charset="0"/>
                <a:cs typeface="Times New Roman" panose="02020603050405020304" pitchFamily="18" charset="0"/>
              </a:rPr>
              <a:t>Publishing Goals:</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Upon acceptance, the paper will be published in IEEE Xplore Digital Library.</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work will be presented during the technical sessions of the conference.</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Co-authorship will be shared among student contributors and the supervising faculty.</a:t>
            </a:r>
          </a:p>
          <a:p>
            <a:pPr>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0" indent="0">
              <a:buNone/>
            </a:pPr>
            <a:r>
              <a:rPr lang="en-IN" sz="1600" dirty="0">
                <a:latin typeface="Times New Roman" panose="02020603050405020304" pitchFamily="18" charset="0"/>
                <a:cs typeface="Times New Roman" panose="02020603050405020304" pitchFamily="18" charset="0"/>
              </a:rPr>
              <a:t>         </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14</a:t>
            </a:fld>
            <a:endParaRPr lang="en-IN"/>
          </a:p>
        </p:txBody>
      </p:sp>
    </p:spTree>
    <p:extLst>
      <p:ext uri="{BB962C8B-B14F-4D97-AF65-F5344CB8AC3E}">
        <p14:creationId xmlns:p14="http://schemas.microsoft.com/office/powerpoint/2010/main" val="2946422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15</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55651" y="1612233"/>
            <a:ext cx="10668000" cy="4632992"/>
          </a:xfrm>
        </p:spPr>
        <p:txBody>
          <a:bodyPr/>
          <a:lstStyle/>
          <a:p>
            <a:pPr marL="0" indent="0" algn="just">
              <a:buNone/>
            </a:pPr>
            <a:r>
              <a:rPr lang="en-US" sz="2400" dirty="0">
                <a:latin typeface="Times New Roman" panose="02020603050405020304" pitchFamily="18" charset="0"/>
                <a:cs typeface="Times New Roman" panose="02020603050405020304" pitchFamily="18" charset="0"/>
              </a:rPr>
              <a:t>                           Emergency response systems are critical, yet many still rely on manual triaging by operators. These operators are often overwhelmed by a high volume of calls during disasters or peak hours. As a result, response times are delayed, and some critical cases go unnoticed. Moreover, language barriers, unclear speech, and panic from callers further complicate manual interpretation. There's a clear need for a system that can quickly and accurately process distress messages, detect their urgency and type, and act accordingly.</a:t>
            </a:r>
          </a:p>
          <a:p>
            <a:pPr marL="0" indent="0" algn="just">
              <a:buNone/>
            </a:pPr>
            <a:r>
              <a:rPr lang="en-US" sz="2400" dirty="0">
                <a:latin typeface="Times New Roman" panose="02020603050405020304" pitchFamily="18" charset="0"/>
                <a:cs typeface="Times New Roman" panose="02020603050405020304" pitchFamily="18" charset="0"/>
              </a:rPr>
              <a:t>                          Our motivation is to leverage Machine Learning to automatically classify and prioritize emergency calls based on urgency and type. By integrating speech recognition, multilingual translation, and real-time geolocation, we aim to reduce response times and improve emergency handling efficiency across varied user groups.</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711200" y="1716505"/>
            <a:ext cx="10668000" cy="4423611"/>
          </a:xfrm>
        </p:spPr>
        <p:txBody>
          <a:bodyPr/>
          <a:lstStyle/>
          <a:p>
            <a:pPr>
              <a:buNone/>
            </a:pPr>
            <a:r>
              <a:rPr lang="en-US" sz="2400" dirty="0">
                <a:latin typeface="Times New Roman" panose="02020603050405020304" pitchFamily="18" charset="0"/>
                <a:cs typeface="Times New Roman" panose="02020603050405020304" pitchFamily="18" charset="0"/>
              </a:rPr>
              <a:t>The current emergency systems are limited in several ways: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Manual triage</a:t>
            </a:r>
            <a:r>
              <a:rPr lang="en-US" sz="2400" dirty="0">
                <a:latin typeface="Times New Roman" panose="02020603050405020304" pitchFamily="18" charset="0"/>
                <a:cs typeface="Times New Roman" panose="02020603050405020304" pitchFamily="18" charset="0"/>
              </a:rPr>
              <a:t>: Each call must be interpreted by a human, leading to delays.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Language dependency</a:t>
            </a:r>
            <a:r>
              <a:rPr lang="en-US" sz="2400" dirty="0">
                <a:latin typeface="Times New Roman" panose="02020603050405020304" pitchFamily="18" charset="0"/>
                <a:cs typeface="Times New Roman" panose="02020603050405020304" pitchFamily="18" charset="0"/>
              </a:rPr>
              <a:t>: Most systems lack support for regional or foreign languages.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Lack of automation</a:t>
            </a:r>
            <a:r>
              <a:rPr lang="en-US" sz="2400" dirty="0">
                <a:latin typeface="Times New Roman" panose="02020603050405020304" pitchFamily="18" charset="0"/>
                <a:cs typeface="Times New Roman" panose="02020603050405020304" pitchFamily="18" charset="0"/>
              </a:rPr>
              <a:t>: No prioritization logic exists to classify emergencies.</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No GPS integration</a:t>
            </a:r>
            <a:r>
              <a:rPr lang="en-US" sz="2400" dirty="0">
                <a:latin typeface="Times New Roman" panose="02020603050405020304" pitchFamily="18" charset="0"/>
                <a:cs typeface="Times New Roman" panose="02020603050405020304" pitchFamily="18" charset="0"/>
              </a:rPr>
              <a:t>: Location is often unclear unless explicitly mentioned by the caller.</a:t>
            </a: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Operator overload</a:t>
            </a:r>
            <a:r>
              <a:rPr lang="en-US" sz="2400" dirty="0">
                <a:latin typeface="Times New Roman" panose="02020603050405020304" pitchFamily="18" charset="0"/>
                <a:cs typeface="Times New Roman" panose="02020603050405020304" pitchFamily="18" charset="0"/>
              </a:rPr>
              <a:t>: In high-stress scenarios, critical cases may be ignored unintentionally.</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These challenges highlight the need for a system that incorporates speech, NLP, and automation.</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rPr>
            </a:br>
            <a:endParaRPr kumimoji="0" lang="en-IN" altLang="en-US" sz="2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
        <p:nvSpPr>
          <p:cNvPr id="9" name="Rectangle 3">
            <a:extLst>
              <a:ext uri="{FF2B5EF4-FFF2-40B4-BE49-F238E27FC236}">
                <a16:creationId xmlns:a16="http://schemas.microsoft.com/office/drawing/2014/main" id="{92BBF682-BCB7-0ADD-F9A4-64C0A2F88FDA}"/>
              </a:ext>
            </a:extLst>
          </p:cNvPr>
          <p:cNvSpPr>
            <a:spLocks noGrp="1" noChangeArrowheads="1"/>
          </p:cNvSpPr>
          <p:nvPr>
            <p:ph idx="1"/>
          </p:nvPr>
        </p:nvSpPr>
        <p:spPr bwMode="auto">
          <a:xfrm>
            <a:off x="699503" y="2087321"/>
            <a:ext cx="1113957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Build an ML-based system to classify messages as High, Medium, or Low priority.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Identify emergency types: Fire, Crime, Medical, or Other.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Accept both typed and spoken input to make the system accessible to all users.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Translate regional or foreign language messages into English using Google Translate API.</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Extract GPS coordinates using browser permissions to detect caller location.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Send email alerts automatically to relevant departments.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Display results and emergency logs using a real-time dashboard (</a:t>
            </a:r>
            <a:r>
              <a:rPr kumimoji="0" lang="en-US" altLang="en-US" sz="2400" b="0" i="0" u="none" strike="noStrike" cap="none" normalizeH="0" baseline="0" dirty="0" err="1">
                <a:ln>
                  <a:noFill/>
                </a:ln>
                <a:solidFill>
                  <a:schemeClr val="tx1"/>
                </a:solidFill>
                <a:effectLst/>
                <a:latin typeface="Arial" panose="020B0604020202020204" pitchFamily="34" charset="0"/>
              </a:rPr>
              <a:t>Streamlit</a:t>
            </a:r>
            <a:r>
              <a:rPr kumimoji="0" lang="en-US" altLang="en-US" sz="24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
        <p:nvSpPr>
          <p:cNvPr id="8" name="Rectangle 2">
            <a:extLst>
              <a:ext uri="{FF2B5EF4-FFF2-40B4-BE49-F238E27FC236}">
                <a16:creationId xmlns:a16="http://schemas.microsoft.com/office/drawing/2014/main" id="{01F4B833-0C37-9967-F2E5-94AF0BB68017}"/>
              </a:ext>
            </a:extLst>
          </p:cNvPr>
          <p:cNvSpPr>
            <a:spLocks noGrp="1" noChangeArrowheads="1"/>
          </p:cNvSpPr>
          <p:nvPr>
            <p:ph idx="1"/>
          </p:nvPr>
        </p:nvSpPr>
        <p:spPr bwMode="auto">
          <a:xfrm>
            <a:off x="755651" y="2178040"/>
            <a:ext cx="1129197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This project implements an AI-based pipeline that accepts emergency inputs in multiple languages and formats (text or voice). The input is translated, cleaned, and then vectorized before being passed to a trained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XGBoost</a:t>
            </a:r>
            <a:r>
              <a:rPr lang="en-US" altLang="en-US" sz="2400" dirty="0" err="1">
                <a:latin typeface="Times New Roman" panose="02020603050405020304" pitchFamily="18" charset="0"/>
                <a:cs typeface="Times New Roman" panose="02020603050405020304" pitchFamily="18" charset="0"/>
              </a:rPr>
              <a:t>C</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lassifier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model outputs the urgency level and emergency type. The system also uses the browser’s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navigator.geolocation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fetch precise user coordinates, which are logged and included in alert messages. The final output is displayed in a browser interface built with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Streamlit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shows the predicted values, confidence level, and logs the event. Alerts are dispatched to fire, medical, or police departments depending on the emergency type. The result is a responsive, fast, and reliable AI assistant for emergency screening. </a:t>
            </a:r>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indent="0" algn="just">
              <a:buNone/>
            </a:pPr>
            <a:r>
              <a:rPr lang="en-US" sz="2400" dirty="0">
                <a:latin typeface="Times New Roman" panose="02020603050405020304" pitchFamily="18" charset="0"/>
                <a:cs typeface="Times New Roman" panose="02020603050405020304" pitchFamily="18" charset="0"/>
              </a:rPr>
              <a:t>                     The system begins by accepting user input via a text box or microphone. If the user speaks, the voice is transcribed using a speech recognition engine. The message, whether typed or spoken, is then translated into English using Google Translate API (if not already in English). The preprocessed message is vectorized and fed into a </a:t>
            </a:r>
            <a:r>
              <a:rPr lang="en-US" sz="2400" dirty="0" err="1">
                <a:latin typeface="Times New Roman" panose="02020603050405020304" pitchFamily="18" charset="0"/>
                <a:cs typeface="Times New Roman" panose="02020603050405020304" pitchFamily="18" charset="0"/>
              </a:rPr>
              <a:t>XGBoostClassifier</a:t>
            </a:r>
            <a:r>
              <a:rPr lang="en-US" sz="2400" dirty="0">
                <a:latin typeface="Times New Roman" panose="02020603050405020304" pitchFamily="18" charset="0"/>
                <a:cs typeface="Times New Roman" panose="02020603050405020304" pitchFamily="18" charset="0"/>
              </a:rPr>
              <a:t> trained on emergency data. The classifier returns the predicted priority (High/Medium/Low) and emergency type. If the prediction is “High” and type is “Fire”, an email alert is generated and sent automatically to a simulated fire department email. The user’s GPS location is captured using browser permissions, visualized on Google Maps, and logged along with the message and prediction. All past events are displayed in a real-time emergency queue table, filterable by type and priority.</a:t>
            </a:r>
            <a:endParaRPr lang="en-IN"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3074" name="Picture 2">
            <a:extLst>
              <a:ext uri="{FF2B5EF4-FFF2-40B4-BE49-F238E27FC236}">
                <a16:creationId xmlns:a16="http://schemas.microsoft.com/office/drawing/2014/main" id="{767BC093-BE82-A46D-6B9A-0A0BC0D90E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896" y="1708484"/>
            <a:ext cx="10667999" cy="4459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66233" y="304801"/>
            <a:ext cx="10668000" cy="898357"/>
          </a:xfrm>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a:xfrm>
            <a:off x="681789" y="2013284"/>
            <a:ext cx="11261558" cy="4026569"/>
          </a:xfrm>
        </p:spPr>
        <p:txBody>
          <a:bodyPr/>
          <a:lstStyle/>
          <a:p>
            <a:pPr algn="just">
              <a:buFont typeface="+mj-lt"/>
              <a:buAutoNum type="arabicPeriod"/>
            </a:pPr>
            <a:r>
              <a:rPr lang="en-US" sz="2000" b="1" dirty="0">
                <a:latin typeface="Times New Roman" panose="02020603050405020304" pitchFamily="18" charset="0"/>
                <a:cs typeface="Times New Roman" panose="02020603050405020304" pitchFamily="18" charset="0"/>
              </a:rPr>
              <a:t>Input Module</a:t>
            </a:r>
            <a:r>
              <a:rPr lang="en-US" sz="2000" dirty="0">
                <a:latin typeface="Times New Roman" panose="02020603050405020304" pitchFamily="18" charset="0"/>
                <a:cs typeface="Times New Roman" panose="02020603050405020304" pitchFamily="18" charset="0"/>
              </a:rPr>
              <a:t>: Collects either typed or spoken emergency messages.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Voice Transcription Module</a:t>
            </a:r>
            <a:r>
              <a:rPr lang="en-US" sz="2000" dirty="0">
                <a:latin typeface="Times New Roman" panose="02020603050405020304" pitchFamily="18" charset="0"/>
                <a:cs typeface="Times New Roman" panose="02020603050405020304" pitchFamily="18" charset="0"/>
              </a:rPr>
              <a:t>: Converts spoken messages into text using Google’s speech recognition.</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Translation Module</a:t>
            </a:r>
            <a:r>
              <a:rPr lang="en-US" sz="2000" dirty="0">
                <a:latin typeface="Times New Roman" panose="02020603050405020304" pitchFamily="18" charset="0"/>
                <a:cs typeface="Times New Roman" panose="02020603050405020304" pitchFamily="18" charset="0"/>
              </a:rPr>
              <a:t>: Converts non-English text to English.</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Text Cleaning Module</a:t>
            </a:r>
            <a:r>
              <a:rPr lang="en-US" sz="2000" dirty="0">
                <a:latin typeface="Times New Roman" panose="02020603050405020304" pitchFamily="18" charset="0"/>
                <a:cs typeface="Times New Roman" panose="02020603050405020304" pitchFamily="18" charset="0"/>
              </a:rPr>
              <a:t>: Removes punctuation, </a:t>
            </a:r>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 and converts to lowercase.</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Vectorization Module</a:t>
            </a:r>
            <a:r>
              <a:rPr lang="en-US" sz="2000" dirty="0">
                <a:latin typeface="Times New Roman" panose="02020603050405020304" pitchFamily="18" charset="0"/>
                <a:cs typeface="Times New Roman" panose="02020603050405020304" pitchFamily="18" charset="0"/>
              </a:rPr>
              <a:t>: Transforms text into feature vectors using </a:t>
            </a:r>
            <a:r>
              <a:rPr lang="en-US" sz="2000" dirty="0" err="1">
                <a:latin typeface="Times New Roman" panose="02020603050405020304" pitchFamily="18" charset="0"/>
                <a:cs typeface="Times New Roman" panose="02020603050405020304" pitchFamily="18" charset="0"/>
              </a:rPr>
              <a:t>CountVectorizer</a:t>
            </a:r>
            <a:r>
              <a:rPr lang="en-US" sz="2000" dirty="0">
                <a:latin typeface="Times New Roman" panose="02020603050405020304" pitchFamily="18" charset="0"/>
                <a:cs typeface="Times New Roman" panose="02020603050405020304" pitchFamily="18" charset="0"/>
              </a:rPr>
              <a:t>.</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ML Classifier Module</a:t>
            </a:r>
            <a:r>
              <a:rPr lang="en-US" sz="2000" dirty="0">
                <a:latin typeface="Times New Roman" panose="02020603050405020304" pitchFamily="18" charset="0"/>
                <a:cs typeface="Times New Roman" panose="02020603050405020304" pitchFamily="18" charset="0"/>
              </a:rPr>
              <a:t>: Applies Naive Bayes to classify message urgency and type.</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Location Module</a:t>
            </a:r>
            <a:r>
              <a:rPr lang="en-US" sz="2000" dirty="0">
                <a:latin typeface="Times New Roman" panose="02020603050405020304" pitchFamily="18" charset="0"/>
                <a:cs typeface="Times New Roman" panose="02020603050405020304" pitchFamily="18" charset="0"/>
              </a:rPr>
              <a:t>: Uses browser API to capture exact GPS coordinates.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Routing Module</a:t>
            </a:r>
            <a:r>
              <a:rPr lang="en-US" sz="2000" dirty="0">
                <a:latin typeface="Times New Roman" panose="02020603050405020304" pitchFamily="18" charset="0"/>
                <a:cs typeface="Times New Roman" panose="02020603050405020304" pitchFamily="18" charset="0"/>
              </a:rPr>
              <a:t>: Triggers email alerts to corresponding departments.</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Logging Module</a:t>
            </a:r>
            <a:r>
              <a:rPr lang="en-US" sz="2000" dirty="0">
                <a:latin typeface="Times New Roman" panose="02020603050405020304" pitchFamily="18" charset="0"/>
                <a:cs typeface="Times New Roman" panose="02020603050405020304" pitchFamily="18" charset="0"/>
              </a:rPr>
              <a:t>: Writes message data into a structured CSV file.</a:t>
            </a:r>
          </a:p>
          <a:p>
            <a:pPr algn="just">
              <a:buFont typeface="+mj-lt"/>
              <a:buAutoNum type="arabicPeriod"/>
            </a:pPr>
            <a:r>
              <a:rPr lang="en-US" sz="2000" b="1" dirty="0">
                <a:latin typeface="Times New Roman" panose="02020603050405020304" pitchFamily="18" charset="0"/>
                <a:cs typeface="Times New Roman" panose="02020603050405020304" pitchFamily="18" charset="0"/>
              </a:rPr>
              <a:t>Dashboard Module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Streamlit</a:t>
            </a:r>
            <a:r>
              <a:rPr lang="en-US" sz="2000" dirty="0">
                <a:latin typeface="Times New Roman" panose="02020603050405020304" pitchFamily="18" charset="0"/>
                <a:cs typeface="Times New Roman" panose="02020603050405020304" pitchFamily="18" charset="0"/>
              </a:rPr>
              <a:t>-powered UI to display real-time emergency log.</a:t>
            </a:r>
          </a:p>
          <a:p>
            <a:pPr marL="0" indent="0" algn="just">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a:xfrm>
            <a:off x="4165600" y="6344653"/>
            <a:ext cx="3860800" cy="376822"/>
          </a:xfrm>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pic>
        <p:nvPicPr>
          <p:cNvPr id="4098" name="Picture 2">
            <a:extLst>
              <a:ext uri="{FF2B5EF4-FFF2-40B4-BE49-F238E27FC236}">
                <a16:creationId xmlns:a16="http://schemas.microsoft.com/office/drawing/2014/main" id="{9BFE86F6-AA74-CCDA-4A2E-059B10E7A8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569" y="2063163"/>
            <a:ext cx="4407346" cy="4490035"/>
          </a:xfrm>
          <a:prstGeom prst="rect">
            <a:avLst/>
          </a:prstGeom>
          <a:noFill/>
          <a:extLst>
            <a:ext uri="{909E8E84-426E-40DD-AFC4-6F175D3DCCD1}">
              <a14:hiddenFill xmlns:a14="http://schemas.microsoft.com/office/drawing/2010/main">
                <a:solidFill>
                  <a:srgbClr val="FFFFFF"/>
                </a:solidFill>
              </a14:hiddenFill>
            </a:ext>
          </a:extLst>
        </p:spPr>
      </p:pic>
      <p:pic>
        <p:nvPicPr>
          <p:cNvPr id="4119" name="Picture 23" descr="PlantUML diagram">
            <a:extLst>
              <a:ext uri="{FF2B5EF4-FFF2-40B4-BE49-F238E27FC236}">
                <a16:creationId xmlns:a16="http://schemas.microsoft.com/office/drawing/2014/main" id="{46CD8214-9860-3741-3D98-B2FED30315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541" y="2151396"/>
            <a:ext cx="4143375" cy="4490035"/>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027385BF-E18C-FBD9-00D5-77A6973CF098}"/>
              </a:ext>
            </a:extLst>
          </p:cNvPr>
          <p:cNvSpPr txBox="1"/>
          <p:nvPr/>
        </p:nvSpPr>
        <p:spPr>
          <a:xfrm>
            <a:off x="1780673" y="1590797"/>
            <a:ext cx="2489784" cy="369332"/>
          </a:xfrm>
          <a:prstGeom prst="rect">
            <a:avLst/>
          </a:prstGeom>
          <a:noFill/>
        </p:spPr>
        <p:txBody>
          <a:bodyPr wrap="none" rtlCol="0">
            <a:spAutoFit/>
          </a:bodyPr>
          <a:lstStyle/>
          <a:p>
            <a:r>
              <a:rPr lang="en-US" dirty="0"/>
              <a:t>ACTIVITY DIAGRAM</a:t>
            </a:r>
            <a:endParaRPr lang="en-IN" dirty="0"/>
          </a:p>
        </p:txBody>
      </p:sp>
      <p:sp>
        <p:nvSpPr>
          <p:cNvPr id="31" name="TextBox 30">
            <a:extLst>
              <a:ext uri="{FF2B5EF4-FFF2-40B4-BE49-F238E27FC236}">
                <a16:creationId xmlns:a16="http://schemas.microsoft.com/office/drawing/2014/main" id="{0ECE0988-1FCB-CEE2-4DBE-A99984287BC4}"/>
              </a:ext>
            </a:extLst>
          </p:cNvPr>
          <p:cNvSpPr txBox="1"/>
          <p:nvPr/>
        </p:nvSpPr>
        <p:spPr>
          <a:xfrm>
            <a:off x="7655966" y="1702020"/>
            <a:ext cx="1816523" cy="369332"/>
          </a:xfrm>
          <a:prstGeom prst="rect">
            <a:avLst/>
          </a:prstGeom>
          <a:noFill/>
        </p:spPr>
        <p:txBody>
          <a:bodyPr wrap="none" rtlCol="0">
            <a:spAutoFit/>
          </a:bodyPr>
          <a:lstStyle/>
          <a:p>
            <a:r>
              <a:rPr lang="en-US" dirty="0"/>
              <a:t>DFD(LEVEL 0)</a:t>
            </a:r>
            <a:endParaRPr lang="en-IN" dirty="0"/>
          </a:p>
        </p:txBody>
      </p:sp>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447</TotalTime>
  <Words>1563</Words>
  <Application>Microsoft Office PowerPoint</Application>
  <PresentationFormat>Widescreen</PresentationFormat>
  <Paragraphs>158</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Verdana</vt:lpstr>
      <vt:lpstr>Wingdings</vt: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PowerPoint Presentation</vt:lpstr>
      <vt:lpstr>Implementation &amp; Results of Module</vt:lpstr>
      <vt:lpstr>Conclusion &amp; Future Work </vt:lpstr>
      <vt:lpstr>References</vt:lpstr>
      <vt:lpstr>Paper Publication Status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Anish M</cp:lastModifiedBy>
  <cp:revision>7</cp:revision>
  <dcterms:created xsi:type="dcterms:W3CDTF">2023-08-03T04:32:32Z</dcterms:created>
  <dcterms:modified xsi:type="dcterms:W3CDTF">2025-05-09T03:53:08Z</dcterms:modified>
</cp:coreProperties>
</file>