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80" r:id="rId2"/>
    <p:sldId id="366" r:id="rId3"/>
    <p:sldId id="380" r:id="rId4"/>
    <p:sldId id="383" r:id="rId5"/>
    <p:sldId id="384" r:id="rId6"/>
    <p:sldId id="400" r:id="rId7"/>
    <p:sldId id="385" r:id="rId8"/>
    <p:sldId id="386" r:id="rId9"/>
    <p:sldId id="387" r:id="rId10"/>
    <p:sldId id="401" r:id="rId11"/>
    <p:sldId id="388" r:id="rId12"/>
    <p:sldId id="402" r:id="rId13"/>
    <p:sldId id="389" r:id="rId14"/>
    <p:sldId id="390" r:id="rId15"/>
    <p:sldId id="403" r:id="rId16"/>
    <p:sldId id="404" r:id="rId17"/>
    <p:sldId id="405" r:id="rId18"/>
    <p:sldId id="393" r:id="rId19"/>
    <p:sldId id="394" r:id="rId20"/>
    <p:sldId id="398" r:id="rId21"/>
    <p:sldId id="395" r:id="rId22"/>
    <p:sldId id="397" r:id="rId23"/>
    <p:sldId id="399"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p:scale>
          <a:sx n="87" d="100"/>
          <a:sy n="87" d="100"/>
        </p:scale>
        <p:origin x="1978"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E8ACB-3568-C002-4E68-46F1D380A7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B0D0F2-FA54-1C2A-12D7-81467438C9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AC0D17-C78F-1ECA-2E27-8C865BE83BB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672C7D8-694A-2634-17A7-6091536CA181}"/>
              </a:ext>
            </a:extLst>
          </p:cNvPr>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2833154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1789443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45B11-D9FD-838A-20DD-E1FA89CAAF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F89D0C-B718-A62D-2DBE-81CA54F947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162ED6-6676-DE66-8344-ED97BAEF02B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DA0999A-C911-B488-005D-6D64572B8934}"/>
              </a:ext>
            </a:extLst>
          </p:cNvPr>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951700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31CB6-302A-75DF-ADE7-5C500E5C20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4E454-BC88-FBF8-6A5A-29A6B56F9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68928F-ADFE-3C91-AFD1-9C5F3BDD613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1B1FA79-8EB5-9F57-A948-8C3D7C7C3B5F}"/>
              </a:ext>
            </a:extLst>
          </p:cNvPr>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2436307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7C158-1333-7B38-4817-B253425CAA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DB69E8-6B41-1FD7-0CE4-F18D571B5F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E0DC7A-E7C4-D336-A518-B607D350143C}"/>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95A8E84-30DF-B08D-D8AA-978CEE4C4C14}"/>
              </a:ext>
            </a:extLst>
          </p:cNvPr>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2270152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p14="http://schemas.microsoft.com/office/powerpoint/2010/main" val="317462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23</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044B5-20F6-0FAB-A857-207990D21C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AD100E-4AA9-F198-7D13-53FA4ABF37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EF34E8-56E6-1178-411B-EBE00AA2964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AC16924-35DC-932E-95D1-C664C7F51482}"/>
              </a:ext>
            </a:extLst>
          </p:cNvPr>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3083727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B7074-6DA9-6992-AE81-EBC77F2934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D4091-E516-7E51-F206-BA6EE81C9F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D9C6B2-7407-97D4-8295-B6CBE04D93C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B6FDE47-3AD4-BB45-696D-981091295DF7}"/>
              </a:ext>
            </a:extLst>
          </p:cNvPr>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357124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0" y="1196752"/>
            <a:ext cx="9158748" cy="5148980"/>
            <a:chOff x="-14748" y="986564"/>
            <a:chExt cx="9158748" cy="5148980"/>
          </a:xfrm>
        </p:grpSpPr>
        <p:sp>
          <p:nvSpPr>
            <p:cNvPr id="22" name="TextBox 21"/>
            <p:cNvSpPr txBox="1"/>
            <p:nvPr/>
          </p:nvSpPr>
          <p:spPr>
            <a:xfrm>
              <a:off x="177781" y="4812105"/>
              <a:ext cx="4322209" cy="1323439"/>
            </a:xfrm>
            <a:prstGeom prst="rect">
              <a:avLst/>
            </a:prstGeom>
            <a:noFill/>
          </p:spPr>
          <p:txBody>
            <a:bodyPr wrap="square" rtlCol="0">
              <a:spAutoFit/>
            </a:bodyPr>
            <a:lstStyle/>
            <a:p>
              <a:r>
                <a:rPr lang="en-US" sz="2000" b="1" dirty="0"/>
                <a:t>Your Register No.</a:t>
              </a:r>
            </a:p>
            <a:p>
              <a:r>
                <a:rPr lang="en-US" sz="2000" b="1" dirty="0"/>
                <a:t>Name</a:t>
              </a:r>
            </a:p>
            <a:p>
              <a:r>
                <a:rPr lang="en-US" sz="2000" b="1" dirty="0"/>
                <a:t>Guide Name</a:t>
              </a:r>
            </a:p>
            <a:p>
              <a:r>
                <a:rPr lang="en-US" sz="2000" b="1" dirty="0"/>
                <a:t>Designation and Department</a:t>
              </a: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2" y="2100903"/>
                <a:ext cx="4188156" cy="2123658"/>
              </a:xfrm>
              <a:prstGeom prst="rect">
                <a:avLst/>
              </a:prstGeom>
              <a:noFill/>
            </p:spPr>
            <p:txBody>
              <a:bodyPr wrap="square" rtlCol="0">
                <a:spAutoFit/>
              </a:bodyPr>
              <a:lstStyle/>
              <a:p>
                <a:r>
                  <a:rPr lang="en-US" sz="4400" b="1" dirty="0">
                    <a:solidFill>
                      <a:schemeClr val="bg1"/>
                    </a:solidFill>
                    <a:ea typeface="Open Sans Bold" panose="020B0806030504020204" pitchFamily="34" charset="0"/>
                    <a:cs typeface="Open Sans Bold" panose="020B0806030504020204" pitchFamily="34" charset="0"/>
                  </a:rPr>
                  <a:t>Reimbursement form Automation</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58643-F776-FA7A-3AED-CF9BECADC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509353-6FDF-C020-D4C4-A4D72BE1884E}"/>
              </a:ext>
            </a:extLst>
          </p:cNvPr>
          <p:cNvSpPr>
            <a:spLocks noGrp="1"/>
          </p:cNvSpPr>
          <p:nvPr>
            <p:ph type="title"/>
          </p:nvPr>
        </p:nvSpPr>
        <p:spPr/>
        <p:txBody>
          <a:bodyPr>
            <a:normAutofit/>
          </a:bodyPr>
          <a:lstStyle/>
          <a:p>
            <a:r>
              <a:rPr lang="en-US" dirty="0"/>
              <a:t>Software Requirements</a:t>
            </a:r>
            <a:endParaRPr lang="en-IN" dirty="0">
              <a:latin typeface="+mj-lt"/>
            </a:endParaRPr>
          </a:p>
        </p:txBody>
      </p:sp>
      <p:sp>
        <p:nvSpPr>
          <p:cNvPr id="3" name="Content Placeholder 2">
            <a:extLst>
              <a:ext uri="{FF2B5EF4-FFF2-40B4-BE49-F238E27FC236}">
                <a16:creationId xmlns:a16="http://schemas.microsoft.com/office/drawing/2014/main" id="{547BA4E5-A6D2-44A4-BACD-B6B7FF2401D7}"/>
              </a:ext>
            </a:extLst>
          </p:cNvPr>
          <p:cNvSpPr>
            <a:spLocks noGrp="1"/>
          </p:cNvSpPr>
          <p:nvPr>
            <p:ph idx="1"/>
          </p:nvPr>
        </p:nvSpPr>
        <p:spPr/>
        <p:txBody>
          <a:bodyPr>
            <a:normAutofit fontScale="85000" lnSpcReduction="20000"/>
          </a:bodyPr>
          <a:lstStyle/>
          <a:p>
            <a:pPr>
              <a:buFont typeface="+mj-lt"/>
              <a:buAutoNum type="arabicPeriod"/>
            </a:pPr>
            <a:r>
              <a:rPr lang="en-IN" b="1" dirty="0"/>
              <a:t>Operating System</a:t>
            </a:r>
            <a:r>
              <a:rPr lang="en-IN" dirty="0"/>
              <a:t>:</a:t>
            </a:r>
          </a:p>
          <a:p>
            <a:pPr marL="742950" lvl="1" indent="-285750">
              <a:buFont typeface="+mj-lt"/>
              <a:buAutoNum type="arabicPeriod"/>
            </a:pPr>
            <a:r>
              <a:rPr lang="en-IN" dirty="0"/>
              <a:t>Minimum: Windows 8.1 (64-bit)</a:t>
            </a:r>
          </a:p>
          <a:p>
            <a:pPr marL="742950" lvl="1" indent="-285750">
              <a:buFont typeface="+mj-lt"/>
              <a:buAutoNum type="arabicPeriod"/>
            </a:pPr>
            <a:r>
              <a:rPr lang="en-IN" dirty="0"/>
              <a:t>Recommended: Windows 10/11 (64-bit)</a:t>
            </a:r>
          </a:p>
          <a:p>
            <a:pPr>
              <a:buFont typeface="+mj-lt"/>
              <a:buAutoNum type="arabicPeriod"/>
            </a:pPr>
            <a:r>
              <a:rPr lang="en-IN" b="1" dirty="0"/>
              <a:t>Development Tools</a:t>
            </a:r>
            <a:r>
              <a:rPr lang="en-IN" dirty="0"/>
              <a:t>:</a:t>
            </a:r>
          </a:p>
          <a:p>
            <a:pPr marL="742950" lvl="1" indent="-285750">
              <a:buFont typeface="+mj-lt"/>
              <a:buAutoNum type="arabicPeriod"/>
            </a:pPr>
            <a:r>
              <a:rPr lang="en-IN" dirty="0"/>
              <a:t>UiPath Studio (latest version)</a:t>
            </a:r>
          </a:p>
          <a:p>
            <a:pPr marL="742950" lvl="1" indent="-285750">
              <a:buFont typeface="+mj-lt"/>
              <a:buAutoNum type="arabicPeriod"/>
            </a:pPr>
            <a:r>
              <a:rPr lang="en-IN" dirty="0"/>
              <a:t>UiPath Orchestrator (optional for enterprise-level deployment)</a:t>
            </a:r>
          </a:p>
          <a:p>
            <a:pPr>
              <a:buFont typeface="+mj-lt"/>
              <a:buAutoNum type="arabicPeriod"/>
            </a:pPr>
            <a:r>
              <a:rPr lang="en-IN" b="1" dirty="0"/>
              <a:t>Browsers</a:t>
            </a:r>
            <a:r>
              <a:rPr lang="en-IN" dirty="0"/>
              <a:t>:</a:t>
            </a:r>
          </a:p>
          <a:p>
            <a:pPr marL="742950" lvl="1" indent="-285750">
              <a:buFont typeface="+mj-lt"/>
              <a:buAutoNum type="arabicPeriod"/>
            </a:pPr>
            <a:r>
              <a:rPr lang="en-IN" dirty="0"/>
              <a:t>Google Chrome or Microsoft Edge (latest versions, with browser extensions installed for UiPath interaction).</a:t>
            </a:r>
          </a:p>
          <a:p>
            <a:pPr>
              <a:buFont typeface="+mj-lt"/>
              <a:buAutoNum type="arabicPeriod"/>
            </a:pPr>
            <a:r>
              <a:rPr lang="en-IN" b="1" dirty="0"/>
              <a:t>Database</a:t>
            </a:r>
            <a:r>
              <a:rPr lang="en-IN" dirty="0"/>
              <a:t>:</a:t>
            </a:r>
          </a:p>
          <a:p>
            <a:pPr marL="742950" lvl="1" indent="-285750">
              <a:buFont typeface="+mj-lt"/>
              <a:buAutoNum type="arabicPeriod"/>
            </a:pPr>
            <a:r>
              <a:rPr lang="en-IN" dirty="0"/>
              <a:t>SQLite or Microsoft SQL Server (optional for storing logs or additional data).</a:t>
            </a:r>
          </a:p>
          <a:p>
            <a:pPr>
              <a:buFont typeface="+mj-lt"/>
              <a:buAutoNum type="arabicPeriod"/>
            </a:pPr>
            <a:r>
              <a:rPr lang="en-IN" b="1" dirty="0"/>
              <a:t>Email Client</a:t>
            </a:r>
            <a:r>
              <a:rPr lang="en-IN" dirty="0"/>
              <a:t>:</a:t>
            </a:r>
          </a:p>
          <a:p>
            <a:pPr marL="742950" lvl="1" indent="-285750">
              <a:buFont typeface="+mj-lt"/>
              <a:buAutoNum type="arabicPeriod"/>
            </a:pPr>
            <a:r>
              <a:rPr lang="en-IN" dirty="0"/>
              <a:t>Microsoft Outlook or any SMTP-supported email application.</a:t>
            </a:r>
          </a:p>
          <a:p>
            <a:pPr>
              <a:buFont typeface="+mj-lt"/>
              <a:buAutoNum type="arabicPeriod"/>
            </a:pPr>
            <a:r>
              <a:rPr lang="en-IN" b="1" dirty="0"/>
              <a:t>Document Tools</a:t>
            </a:r>
            <a:r>
              <a:rPr lang="en-IN" dirty="0"/>
              <a:t>:</a:t>
            </a:r>
          </a:p>
          <a:p>
            <a:pPr marL="742950" lvl="1" indent="-285750">
              <a:buFont typeface="+mj-lt"/>
              <a:buAutoNum type="arabicPeriod"/>
            </a:pPr>
            <a:r>
              <a:rPr lang="en-IN" dirty="0"/>
              <a:t>PDF Reader (e.g., Adobe Acrobat Reader) for processing receipts.</a:t>
            </a:r>
          </a:p>
          <a:p>
            <a:pPr marL="742950" lvl="1" indent="-285750">
              <a:buFont typeface="+mj-lt"/>
              <a:buAutoNum type="arabicPeriod"/>
            </a:pPr>
            <a:r>
              <a:rPr lang="en-IN" dirty="0"/>
              <a:t>OCR (Optical Character Recognition) tools if dealing with image-based PDFs.</a:t>
            </a:r>
          </a:p>
          <a:p>
            <a:pPr marL="0" indent="0">
              <a:buNone/>
            </a:pPr>
            <a:endParaRPr lang="en-US" dirty="0"/>
          </a:p>
        </p:txBody>
      </p:sp>
    </p:spTree>
    <p:custDataLst>
      <p:tags r:id="rId1"/>
    </p:custDataLst>
    <p:extLst>
      <p:ext uri="{BB962C8B-B14F-4D97-AF65-F5344CB8AC3E}">
        <p14:creationId xmlns:p14="http://schemas.microsoft.com/office/powerpoint/2010/main" val="380486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Description of each modules:</a:t>
            </a:r>
            <a:endParaRPr lang="en-IN" dirty="0">
              <a:latin typeface="+mj-lt"/>
            </a:endParaRPr>
          </a:p>
        </p:txBody>
      </p:sp>
      <p:pic>
        <p:nvPicPr>
          <p:cNvPr id="6146" name="Picture 2">
            <a:extLst>
              <a:ext uri="{FF2B5EF4-FFF2-40B4-BE49-F238E27FC236}">
                <a16:creationId xmlns:a16="http://schemas.microsoft.com/office/drawing/2014/main" id="{E55B2780-8DC7-33B6-5C6B-D3AB151D37FD}"/>
              </a:ext>
            </a:extLst>
          </p:cNvPr>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1331640" y="1340768"/>
            <a:ext cx="5893668" cy="190761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270F4BD-C568-AC13-8A54-46B6490D7D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9692" y="3838008"/>
            <a:ext cx="5760640" cy="167922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8450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72179-DF55-2ECB-8EB9-D3152041C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64D26-88B1-40DE-A4BE-A28FBB7339FC}"/>
              </a:ext>
            </a:extLst>
          </p:cNvPr>
          <p:cNvSpPr>
            <a:spLocks noGrp="1"/>
          </p:cNvSpPr>
          <p:nvPr>
            <p:ph type="title"/>
          </p:nvPr>
        </p:nvSpPr>
        <p:spPr/>
        <p:txBody>
          <a:bodyPr>
            <a:normAutofit/>
          </a:bodyPr>
          <a:lstStyle/>
          <a:p>
            <a:r>
              <a:rPr lang="en-US" dirty="0"/>
              <a:t>Functional Description</a:t>
            </a:r>
            <a:endParaRPr lang="en-IN" dirty="0">
              <a:latin typeface="+mj-lt"/>
            </a:endParaRPr>
          </a:p>
        </p:txBody>
      </p:sp>
      <p:pic>
        <p:nvPicPr>
          <p:cNvPr id="7170" name="Picture 2">
            <a:extLst>
              <a:ext uri="{FF2B5EF4-FFF2-40B4-BE49-F238E27FC236}">
                <a16:creationId xmlns:a16="http://schemas.microsoft.com/office/drawing/2014/main" id="{5D4CD4AB-F7A2-6757-DA6D-0926246E4C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678" y="1448781"/>
            <a:ext cx="7620710" cy="15121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E5E9491-598B-81A8-366E-CCFDC8A7E7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4113076"/>
            <a:ext cx="8010525" cy="18362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70409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pic>
        <p:nvPicPr>
          <p:cNvPr id="8196" name="Picture 4">
            <a:extLst>
              <a:ext uri="{FF2B5EF4-FFF2-40B4-BE49-F238E27FC236}">
                <a16:creationId xmlns:a16="http://schemas.microsoft.com/office/drawing/2014/main" id="{F45E4B2C-34D3-0D24-A60E-AD1AB1B96E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9220" y="1531168"/>
            <a:ext cx="81200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B3F2D557-7FEB-EAA7-1645-3360997939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0012" y="228600"/>
            <a:ext cx="81200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E588F33-DC96-EF8E-2867-27D6AE00699F}"/>
              </a:ext>
            </a:extLst>
          </p:cNvPr>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23907164" y="-19073500"/>
            <a:ext cx="33231692" cy="2363769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Implementation:</a:t>
            </a:r>
            <a:endParaRPr lang="en-IN" dirty="0">
              <a:latin typeface="+mj-lt"/>
            </a:endParaRPr>
          </a:p>
        </p:txBody>
      </p:sp>
      <p:pic>
        <p:nvPicPr>
          <p:cNvPr id="5" name="Content Placeholder 4">
            <a:extLst>
              <a:ext uri="{FF2B5EF4-FFF2-40B4-BE49-F238E27FC236}">
                <a16:creationId xmlns:a16="http://schemas.microsoft.com/office/drawing/2014/main" id="{725631C3-18B3-3E7B-EB6A-50C016B9CAD8}"/>
              </a:ext>
            </a:extLst>
          </p:cNvPr>
          <p:cNvPicPr>
            <a:picLocks noGrp="1" noChangeAspect="1"/>
          </p:cNvPicPr>
          <p:nvPr>
            <p:ph idx="1"/>
          </p:nvPr>
        </p:nvPicPr>
        <p:blipFill>
          <a:blip r:embed="rId4"/>
          <a:stretch>
            <a:fillRect/>
          </a:stretch>
        </p:blipFill>
        <p:spPr>
          <a:xfrm>
            <a:off x="190500" y="1340768"/>
            <a:ext cx="8763000" cy="4572508"/>
          </a:xfrm>
        </p:spPr>
      </p:pic>
    </p:spTree>
    <p:custDataLst>
      <p:tags r:id="rId1"/>
    </p:custDataLst>
    <p:extLst>
      <p:ext uri="{BB962C8B-B14F-4D97-AF65-F5344CB8AC3E}">
        <p14:creationId xmlns:p14="http://schemas.microsoft.com/office/powerpoint/2010/main" val="302342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60C2A-70F6-EFBD-E972-76B0BEBC9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1E6792-7C24-2DC7-29C4-86D8A89C95BF}"/>
              </a:ext>
            </a:extLst>
          </p:cNvPr>
          <p:cNvSpPr>
            <a:spLocks noGrp="1"/>
          </p:cNvSpPr>
          <p:nvPr>
            <p:ph type="title"/>
          </p:nvPr>
        </p:nvSpPr>
        <p:spPr/>
        <p:txBody>
          <a:bodyPr>
            <a:normAutofit/>
          </a:bodyPr>
          <a:lstStyle/>
          <a:p>
            <a:r>
              <a:rPr lang="en-US" dirty="0">
                <a:latin typeface="+mj-lt"/>
              </a:rPr>
              <a:t>Implementation:</a:t>
            </a:r>
            <a:endParaRPr lang="en-IN" dirty="0">
              <a:latin typeface="+mj-lt"/>
            </a:endParaRPr>
          </a:p>
        </p:txBody>
      </p:sp>
      <p:sp>
        <p:nvSpPr>
          <p:cNvPr id="4" name="Content Placeholder 3">
            <a:extLst>
              <a:ext uri="{FF2B5EF4-FFF2-40B4-BE49-F238E27FC236}">
                <a16:creationId xmlns:a16="http://schemas.microsoft.com/office/drawing/2014/main" id="{5DCB380F-B639-D927-5124-A9BCC2682C5F}"/>
              </a:ext>
            </a:extLst>
          </p:cNvPr>
          <p:cNvSpPr>
            <a:spLocks noGrp="1"/>
          </p:cNvSpPr>
          <p:nvPr>
            <p:ph idx="1"/>
          </p:nvPr>
        </p:nvSpPr>
        <p:spPr/>
        <p:txBody>
          <a:bodyPr/>
          <a:lstStyle/>
          <a:p>
            <a:pPr marL="0" indent="0">
              <a:buNone/>
            </a:pPr>
            <a:endParaRPr lang="en-IN" dirty="0"/>
          </a:p>
        </p:txBody>
      </p:sp>
      <p:pic>
        <p:nvPicPr>
          <p:cNvPr id="7" name="Picture 6">
            <a:extLst>
              <a:ext uri="{FF2B5EF4-FFF2-40B4-BE49-F238E27FC236}">
                <a16:creationId xmlns:a16="http://schemas.microsoft.com/office/drawing/2014/main" id="{E009BED3-793F-A6C8-4551-D25F210B123B}"/>
              </a:ext>
            </a:extLst>
          </p:cNvPr>
          <p:cNvPicPr>
            <a:picLocks noChangeAspect="1"/>
          </p:cNvPicPr>
          <p:nvPr/>
        </p:nvPicPr>
        <p:blipFill>
          <a:blip r:embed="rId4"/>
          <a:stretch>
            <a:fillRect/>
          </a:stretch>
        </p:blipFill>
        <p:spPr>
          <a:xfrm>
            <a:off x="1583668" y="1235622"/>
            <a:ext cx="6840759" cy="4734867"/>
          </a:xfrm>
          <a:prstGeom prst="rect">
            <a:avLst/>
          </a:prstGeom>
        </p:spPr>
      </p:pic>
    </p:spTree>
    <p:custDataLst>
      <p:tags r:id="rId1"/>
    </p:custDataLst>
    <p:extLst>
      <p:ext uri="{BB962C8B-B14F-4D97-AF65-F5344CB8AC3E}">
        <p14:creationId xmlns:p14="http://schemas.microsoft.com/office/powerpoint/2010/main" val="2229181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182AA-823C-23CD-9F5B-384FFF9CC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701BC7-E96C-1818-B91D-7E8C8D57C1CE}"/>
              </a:ext>
            </a:extLst>
          </p:cNvPr>
          <p:cNvSpPr>
            <a:spLocks noGrp="1"/>
          </p:cNvSpPr>
          <p:nvPr>
            <p:ph type="title"/>
          </p:nvPr>
        </p:nvSpPr>
        <p:spPr/>
        <p:txBody>
          <a:bodyPr>
            <a:normAutofit/>
          </a:bodyPr>
          <a:lstStyle/>
          <a:p>
            <a:r>
              <a:rPr lang="en-US" dirty="0">
                <a:latin typeface="+mj-lt"/>
              </a:rPr>
              <a:t>Implementation:</a:t>
            </a:r>
            <a:endParaRPr lang="en-IN" dirty="0">
              <a:latin typeface="+mj-lt"/>
            </a:endParaRPr>
          </a:p>
        </p:txBody>
      </p:sp>
      <p:pic>
        <p:nvPicPr>
          <p:cNvPr id="7" name="Content Placeholder 6">
            <a:extLst>
              <a:ext uri="{FF2B5EF4-FFF2-40B4-BE49-F238E27FC236}">
                <a16:creationId xmlns:a16="http://schemas.microsoft.com/office/drawing/2014/main" id="{C52D87E3-F5C3-5462-285D-C361AFAAE3A2}"/>
              </a:ext>
            </a:extLst>
          </p:cNvPr>
          <p:cNvPicPr>
            <a:picLocks noGrp="1" noChangeAspect="1"/>
          </p:cNvPicPr>
          <p:nvPr>
            <p:ph idx="1"/>
          </p:nvPr>
        </p:nvPicPr>
        <p:blipFill>
          <a:blip r:embed="rId4"/>
          <a:stretch>
            <a:fillRect/>
          </a:stretch>
        </p:blipFill>
        <p:spPr>
          <a:xfrm>
            <a:off x="2203976" y="990600"/>
            <a:ext cx="4736048" cy="5334000"/>
          </a:xfrm>
        </p:spPr>
      </p:pic>
    </p:spTree>
    <p:custDataLst>
      <p:tags r:id="rId1"/>
    </p:custDataLst>
    <p:extLst>
      <p:ext uri="{BB962C8B-B14F-4D97-AF65-F5344CB8AC3E}">
        <p14:creationId xmlns:p14="http://schemas.microsoft.com/office/powerpoint/2010/main" val="288653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FDB7C-4ABD-6E4D-2644-6DF81EC26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AC0AF6-2CEB-6E65-7147-30242170BBA3}"/>
              </a:ext>
            </a:extLst>
          </p:cNvPr>
          <p:cNvSpPr>
            <a:spLocks noGrp="1"/>
          </p:cNvSpPr>
          <p:nvPr>
            <p:ph type="title"/>
          </p:nvPr>
        </p:nvSpPr>
        <p:spPr/>
        <p:txBody>
          <a:bodyPr>
            <a:normAutofit/>
          </a:bodyPr>
          <a:lstStyle/>
          <a:p>
            <a:r>
              <a:rPr lang="en-US" dirty="0">
                <a:latin typeface="+mj-lt"/>
              </a:rPr>
              <a:t>Implementation:</a:t>
            </a:r>
            <a:endParaRPr lang="en-IN" dirty="0">
              <a:latin typeface="+mj-lt"/>
            </a:endParaRPr>
          </a:p>
        </p:txBody>
      </p:sp>
      <p:pic>
        <p:nvPicPr>
          <p:cNvPr id="7" name="Content Placeholder 6">
            <a:extLst>
              <a:ext uri="{FF2B5EF4-FFF2-40B4-BE49-F238E27FC236}">
                <a16:creationId xmlns:a16="http://schemas.microsoft.com/office/drawing/2014/main" id="{A2D6171F-C897-AC83-B534-66ABFF689650}"/>
              </a:ext>
            </a:extLst>
          </p:cNvPr>
          <p:cNvPicPr>
            <a:picLocks noGrp="1" noChangeAspect="1"/>
          </p:cNvPicPr>
          <p:nvPr>
            <p:ph idx="1"/>
          </p:nvPr>
        </p:nvPicPr>
        <p:blipFill>
          <a:blip r:embed="rId4"/>
          <a:stretch>
            <a:fillRect/>
          </a:stretch>
        </p:blipFill>
        <p:spPr>
          <a:xfrm>
            <a:off x="1043608" y="1268759"/>
            <a:ext cx="5978336" cy="1627473"/>
          </a:xfrm>
        </p:spPr>
      </p:pic>
      <p:pic>
        <p:nvPicPr>
          <p:cNvPr id="9" name="Picture 8">
            <a:extLst>
              <a:ext uri="{FF2B5EF4-FFF2-40B4-BE49-F238E27FC236}">
                <a16:creationId xmlns:a16="http://schemas.microsoft.com/office/drawing/2014/main" id="{6D055A9D-C8F6-E1A5-92F9-F9C641B62579}"/>
              </a:ext>
            </a:extLst>
          </p:cNvPr>
          <p:cNvPicPr>
            <a:picLocks noChangeAspect="1"/>
          </p:cNvPicPr>
          <p:nvPr/>
        </p:nvPicPr>
        <p:blipFill>
          <a:blip r:embed="rId5"/>
          <a:stretch>
            <a:fillRect/>
          </a:stretch>
        </p:blipFill>
        <p:spPr>
          <a:xfrm>
            <a:off x="971600" y="2181393"/>
            <a:ext cx="5978336" cy="1044116"/>
          </a:xfrm>
          <a:prstGeom prst="rect">
            <a:avLst/>
          </a:prstGeom>
        </p:spPr>
      </p:pic>
      <p:pic>
        <p:nvPicPr>
          <p:cNvPr id="11" name="Picture 10">
            <a:extLst>
              <a:ext uri="{FF2B5EF4-FFF2-40B4-BE49-F238E27FC236}">
                <a16:creationId xmlns:a16="http://schemas.microsoft.com/office/drawing/2014/main" id="{E0ADA952-2F9A-6C2D-36FF-5015022BDDFA}"/>
              </a:ext>
            </a:extLst>
          </p:cNvPr>
          <p:cNvPicPr>
            <a:picLocks noChangeAspect="1"/>
          </p:cNvPicPr>
          <p:nvPr/>
        </p:nvPicPr>
        <p:blipFill>
          <a:blip r:embed="rId6"/>
          <a:stretch>
            <a:fillRect/>
          </a:stretch>
        </p:blipFill>
        <p:spPr>
          <a:xfrm>
            <a:off x="1199383" y="3133674"/>
            <a:ext cx="5548316" cy="1627473"/>
          </a:xfrm>
          <a:prstGeom prst="rect">
            <a:avLst/>
          </a:prstGeom>
        </p:spPr>
      </p:pic>
    </p:spTree>
    <p:custDataLst>
      <p:tags r:id="rId1"/>
    </p:custDataLst>
    <p:extLst>
      <p:ext uri="{BB962C8B-B14F-4D97-AF65-F5344CB8AC3E}">
        <p14:creationId xmlns:p14="http://schemas.microsoft.com/office/powerpoint/2010/main" val="38753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a:t>The Automated Travel Expense Reimbursement Bot significantly enhances efficiency by automating the processing of travel expenses. It reduces manual errors, speeds up reimbursements, and ensures consistent validation of receipts. The system streamlines tasks like reading and validating receipts, filling out reimbursement forms, and sending confirmation emails. This automation allows employees to focus on higher-value tasks while minimizing administrative workload. Furthermore, the integration of error handling and logging ensures smooth operations. Future enhancements could involve integrating AI for smarter validations and expanding the system’s capability to handle additional business functions.</a:t>
            </a: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Future Enhancements for the Automated Travel Expense Reimbursement Bot</a:t>
            </a:r>
          </a:p>
          <a:p>
            <a:pPr marL="0" indent="0">
              <a:buNone/>
            </a:pPr>
            <a:endParaRPr lang="en-US" b="1" dirty="0"/>
          </a:p>
          <a:p>
            <a:pPr>
              <a:buFont typeface="+mj-lt"/>
              <a:buAutoNum type="arabicPeriod"/>
            </a:pPr>
            <a:r>
              <a:rPr lang="en-US" b="1" dirty="0"/>
              <a:t>Integration with Advanced OCR and AI Models</a:t>
            </a:r>
            <a:br>
              <a:rPr lang="en-US" dirty="0"/>
            </a:br>
            <a:r>
              <a:rPr lang="en-US" dirty="0"/>
              <a:t>Incorporate advanced Optical Character Recognition (OCR) tools powered by AI to improve the accuracy of data extraction from receipts, even in cases of poor image quality or complex receipt formats. Machine learning algorithms can be trained to recognize patterns in handwritten and printed receipts for seamless processing.</a:t>
            </a:r>
          </a:p>
          <a:p>
            <a:pPr>
              <a:buFont typeface="+mj-lt"/>
              <a:buAutoNum type="arabicPeriod"/>
            </a:pPr>
            <a:r>
              <a:rPr lang="en-US" b="1" dirty="0"/>
              <a:t>Multi-Language Support</a:t>
            </a:r>
            <a:br>
              <a:rPr lang="en-US" dirty="0"/>
            </a:br>
            <a:r>
              <a:rPr lang="en-US" dirty="0"/>
              <a:t>Expand the system to handle receipts and forms in multiple languages. This enhancement would benefit organizations with global employees and diverse receipt formats.</a:t>
            </a:r>
          </a:p>
          <a:p>
            <a:pPr>
              <a:buFont typeface="+mj-lt"/>
              <a:buAutoNum type="arabicPeriod"/>
            </a:pPr>
            <a:r>
              <a:rPr lang="en-US" b="1" dirty="0"/>
              <a:t>Mobile Application Extension</a:t>
            </a:r>
            <a:br>
              <a:rPr lang="en-US" dirty="0"/>
            </a:br>
            <a:r>
              <a:rPr lang="en-US" dirty="0"/>
              <a:t>Develop a mobile app version of the bot, allowing employees to capture and upload receipts directly from their smartphones. This feature can leverage mobile camera functionalities and cloud storage integration for real-time updates</a:t>
            </a:r>
          </a:p>
          <a:p>
            <a:pPr marL="0" indent="0">
              <a:buNone/>
            </a:pPr>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lstStyle/>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sz="1800" kern="100" dirty="0">
                <a:latin typeface="Calibri" panose="020F0502020204030204" pitchFamily="34" charset="0"/>
                <a:ea typeface="Calibri" panose="020F0502020204030204" pitchFamily="34"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Automated Travel Expense Reimbursement System Using Robotic Process Automation (RPA)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focuses on improving traditional travel expense management methods by leveraging RPA tools like UiPath. These tools automate repetitive and time-intensive tasks, such as receipt processing, data validation, and approval workflows, significantly reducing errors and delays. The system employs Optical Character Recognition (OCR) to extract data from scanned invoices, validates compliance against predefined policies, and integrates with Enterprise Resource Planning (ERP) systems for real-time reporting. This innovation reduces the manual workload of finance teams, ensures adherence to corporate guidelines, and enhances employee satisfaction by enabling faster reimbursements. By implementing this system, organizations achieve operational efficiency, improved accuracy, and cost savings. Future enhancements include adding AI capabilities for fraud detection and extending mobile support for better accessibility.</a:t>
            </a:r>
          </a:p>
          <a:p>
            <a:pPr marL="0" indent="0">
              <a:buNone/>
            </a:pPr>
            <a:endParaRPr lang="en-US" dirty="0"/>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Paper</a:t>
            </a:r>
            <a:endParaRPr lang="en-IN" dirty="0">
              <a:latin typeface="+mj-lt"/>
            </a:endParaRPr>
          </a:p>
        </p:txBody>
      </p:sp>
      <p:sp>
        <p:nvSpPr>
          <p:cNvPr id="4" name="Rectangle 1">
            <a:extLst>
              <a:ext uri="{FF2B5EF4-FFF2-40B4-BE49-F238E27FC236}">
                <a16:creationId xmlns:a16="http://schemas.microsoft.com/office/drawing/2014/main" id="{9D3FF18D-AED0-5122-3772-58E8FD9E50A2}"/>
              </a:ext>
            </a:extLst>
          </p:cNvPr>
          <p:cNvSpPr>
            <a:spLocks noGrp="1" noChangeArrowheads="1"/>
          </p:cNvSpPr>
          <p:nvPr>
            <p:ph idx="1"/>
          </p:nvPr>
        </p:nvSpPr>
        <p:spPr bwMode="auto">
          <a:xfrm>
            <a:off x="395536" y="1304764"/>
            <a:ext cx="770485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Title:</a:t>
            </a:r>
            <a:r>
              <a:rPr kumimoji="0" lang="en-US" altLang="en-US" sz="1800" b="0" i="0" u="none" strike="noStrike" cap="none" normalizeH="0" baseline="0" dirty="0">
                <a:ln>
                  <a:noFill/>
                </a:ln>
                <a:solidFill>
                  <a:schemeClr val="tx1"/>
                </a:solidFill>
                <a:effectLst/>
                <a:latin typeface="Arial" panose="020B0604020202020204" pitchFamily="34" charset="0"/>
              </a:rPr>
              <a:t> "A Path Forward for Automation in Robotic Process Automation Projects: Potential Process Selection Strategies"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This paper explores strategies for selecting suitable processes for RPA projects, emphasizing key factors like task repetitiveness and rule-based operations that align with automation goals.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Title:</a:t>
            </a:r>
            <a:r>
              <a:rPr kumimoji="0" lang="en-US" altLang="en-US" sz="1800" b="0" i="0" u="none" strike="noStrike" cap="none" normalizeH="0" baseline="0" dirty="0">
                <a:ln>
                  <a:noFill/>
                </a:ln>
                <a:solidFill>
                  <a:schemeClr val="tx1"/>
                </a:solidFill>
                <a:effectLst/>
                <a:latin typeface="Arial" panose="020B0604020202020204" pitchFamily="34" charset="0"/>
              </a:rPr>
              <a:t> "Intelligent Automation and Process Optimization through RPA and AI: A Case Study Approach"</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The study highlights the integration of RPA with AI to enhance process optimization, which aligns with automating expense reimbursement workflows.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Title:</a:t>
            </a:r>
            <a:r>
              <a:rPr kumimoji="0" lang="en-US" altLang="en-US" sz="1800" b="0" i="0" u="none" strike="noStrike" cap="none" normalizeH="0" baseline="0" dirty="0">
                <a:ln>
                  <a:noFill/>
                </a:ln>
                <a:solidFill>
                  <a:schemeClr val="tx1"/>
                </a:solidFill>
                <a:effectLst/>
                <a:latin typeface="Arial" panose="020B0604020202020204" pitchFamily="34" charset="0"/>
              </a:rPr>
              <a:t> "Business Process Automation through RPA: Challenges and Opportunities"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Discusses the technical challenges and scalability of RPA implementations in organizational processes, including financial workflows.</a:t>
            </a:r>
          </a:p>
        </p:txBody>
      </p:sp>
    </p:spTree>
    <p:custDataLst>
      <p:tags r:id="rId1"/>
    </p:custDataLst>
    <p:extLst>
      <p:ext uri="{BB962C8B-B14F-4D97-AF65-F5344CB8AC3E}">
        <p14:creationId xmlns:p14="http://schemas.microsoft.com/office/powerpoint/2010/main" val="3277262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lstStyle/>
          <a:p>
            <a:pPr marL="0" marR="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Smith, J., &amp; Lee, P. (2020). "Automation in Financial Workflows,"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Journal of Process Automation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45(3), pp. 123-135.</a:t>
            </a:r>
          </a:p>
          <a:p>
            <a:pPr marL="342900" marR="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Johnson, R. (2019). "Advancements in RPA for Business Applications,"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Proceedings of the Automation Summit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pp. 87-92.</a:t>
            </a:r>
          </a:p>
          <a:p>
            <a:pPr marL="342900" marR="0" lvl="0" indent="-342900">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Shin, K.G., &amp;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Mckay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N.D. (1984). "Open Loop Minimum Time Control of Mechanical Manipulations and its Applications,"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Proc.Amer.Contr.Conf</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San Diego, CA, pp. 1231-1236.</a:t>
            </a:r>
          </a:p>
          <a:p>
            <a:pPr marL="0" indent="0">
              <a:buNone/>
            </a:pPr>
            <a:endParaRPr lang="en-US" dirty="0"/>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lstStyle/>
          <a:p>
            <a:pPr marL="0" indent="0">
              <a:buNone/>
            </a:pPr>
            <a:r>
              <a:rPr lang="en-US" b="1" dirty="0"/>
              <a:t>Time Efficiency</a:t>
            </a:r>
            <a:r>
              <a:rPr lang="en-US" dirty="0"/>
              <a:t>: Manual processing of travel expenses is time-consuming and involves repetitive tasks such as data entry, receipt verification, and form submissions.</a:t>
            </a:r>
          </a:p>
          <a:p>
            <a:pPr marL="0" indent="0">
              <a:buNone/>
            </a:pPr>
            <a:r>
              <a:rPr lang="en-US" b="1" dirty="0"/>
              <a:t>Error Reduction</a:t>
            </a:r>
            <a:r>
              <a:rPr lang="en-US" dirty="0"/>
              <a:t>: Traditional reimbursement workflows are prone to human errors, such as incorrect data entry, misplaced receipts, or mismatched amounts.</a:t>
            </a:r>
          </a:p>
          <a:p>
            <a:pPr marL="0" indent="0">
              <a:buNone/>
            </a:pPr>
            <a:r>
              <a:rPr lang="en-US" b="1" dirty="0"/>
              <a:t>Improved Employee Experience</a:t>
            </a:r>
            <a:r>
              <a:rPr lang="en-US" dirty="0"/>
              <a:t>: Lengthy reimbursement processes lead to employee dissatisfaction and delays in financial reimbursements.</a:t>
            </a:r>
          </a:p>
          <a:p>
            <a:pPr marL="0" indent="0">
              <a:buNone/>
            </a:pPr>
            <a:r>
              <a:rPr lang="en-US" b="1" dirty="0"/>
              <a:t>Cost </a:t>
            </a:r>
            <a:r>
              <a:rPr lang="en-US" b="1" dirty="0" err="1"/>
              <a:t>Savings</a:t>
            </a:r>
            <a:r>
              <a:rPr lang="en-US" dirty="0" err="1"/>
              <a:t>:Manually</a:t>
            </a:r>
            <a:r>
              <a:rPr lang="en-US" dirty="0"/>
              <a:t> processing expenses requires administrative resources, leading to higher operational costs.</a:t>
            </a:r>
          </a:p>
          <a:p>
            <a:pPr marL="0" indent="0">
              <a:buNone/>
            </a:pPr>
            <a:endParaRPr lang="en-US" dirty="0"/>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pPr marL="0" indent="0">
              <a:buNone/>
            </a:pPr>
            <a:r>
              <a:rPr lang="en-US" b="1" dirty="0"/>
              <a:t>Enhanced Productivity</a:t>
            </a:r>
            <a:r>
              <a:rPr lang="en-US" dirty="0"/>
              <a:t>: By automating mundane tasks, the system frees up employees to focus on strategic activities rather than administrative work.</a:t>
            </a:r>
          </a:p>
          <a:p>
            <a:pPr marL="0" indent="0">
              <a:buNone/>
            </a:pPr>
            <a:r>
              <a:rPr lang="en-US" b="1" dirty="0"/>
              <a:t>Time-Saving</a:t>
            </a:r>
            <a:r>
              <a:rPr lang="en-US" dirty="0"/>
              <a:t>: Automating repetitive processes such as data extraction, receipt validation, and form submissions significantly reduces processing time.</a:t>
            </a:r>
          </a:p>
          <a:p>
            <a:pPr marL="0" indent="0">
              <a:buNone/>
            </a:pPr>
            <a:r>
              <a:rPr lang="en-US" b="1" dirty="0"/>
              <a:t>Accuracy and Error Minimization</a:t>
            </a:r>
            <a:r>
              <a:rPr lang="en-US" dirty="0"/>
              <a:t>: The system eliminates human errors commonly associated with manual entry, such as incorrect data, missed receipts, or mismatched claims</a:t>
            </a:r>
          </a:p>
          <a:p>
            <a:pPr marL="0" indent="0">
              <a:buNone/>
            </a:pPr>
            <a:r>
              <a:rPr lang="en-US" b="1" dirty="0"/>
              <a:t>Cost Efficiency</a:t>
            </a:r>
            <a:r>
              <a:rPr lang="en-US" dirty="0"/>
              <a:t>: Reduces the administrative overhead associated with traditional reimbursement processes.</a:t>
            </a:r>
          </a:p>
          <a:p>
            <a:pPr marL="0" indent="0">
              <a:buNone/>
            </a:pP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a:xfrm>
            <a:off x="190500" y="836712"/>
            <a:ext cx="8763000" cy="5487888"/>
          </a:xfrm>
        </p:spPr>
        <p:txBody>
          <a:bodyPr/>
          <a:lstStyle/>
          <a:p>
            <a:endParaRPr lang="en-US" dirty="0"/>
          </a:p>
          <a:p>
            <a:endParaRPr lang="en-US" dirty="0"/>
          </a:p>
        </p:txBody>
      </p:sp>
      <p:sp>
        <p:nvSpPr>
          <p:cNvPr id="14" name="TextBox 13">
            <a:extLst>
              <a:ext uri="{FF2B5EF4-FFF2-40B4-BE49-F238E27FC236}">
                <a16:creationId xmlns:a16="http://schemas.microsoft.com/office/drawing/2014/main" id="{851D0749-D4EA-E970-7D13-C34E3770A495}"/>
              </a:ext>
            </a:extLst>
          </p:cNvPr>
          <p:cNvSpPr txBox="1"/>
          <p:nvPr/>
        </p:nvSpPr>
        <p:spPr>
          <a:xfrm>
            <a:off x="143508" y="914400"/>
            <a:ext cx="8892988" cy="5632311"/>
          </a:xfrm>
          <a:prstGeom prst="rect">
            <a:avLst/>
          </a:prstGeom>
          <a:noFill/>
        </p:spPr>
        <p:txBody>
          <a:bodyPr wrap="square">
            <a:spAutoFit/>
          </a:bodyPr>
          <a:lstStyle/>
          <a:p>
            <a:r>
              <a:rPr lang="en-US" b="1" dirty="0"/>
              <a:t>Paper 1: Enhancing Reimbursement Automation Using RPA and AI</a:t>
            </a:r>
          </a:p>
          <a:p>
            <a:r>
              <a:rPr lang="en-US" b="1" dirty="0"/>
              <a:t>Summary</a:t>
            </a:r>
            <a:r>
              <a:rPr lang="en-US" dirty="0"/>
              <a:t>:</a:t>
            </a:r>
            <a:br>
              <a:rPr lang="en-US" dirty="0"/>
            </a:br>
            <a:r>
              <a:rPr lang="en-US" dirty="0"/>
              <a:t>This paper explores how integrating Robotic Process Automation (RPA) and AI can streamline travel expense reimbursement processes. The authors present a hybrid model utilizing Optical Character Recognition (OCR) for receipt validation and natural language processing (NLP) to understand unstructured data. The system achieves faster processing and better error handling in corporate environments.</a:t>
            </a:r>
          </a:p>
          <a:p>
            <a:endParaRPr lang="en-US" dirty="0"/>
          </a:p>
          <a:p>
            <a:r>
              <a:rPr lang="en-US" b="1" dirty="0"/>
              <a:t>Advantages:</a:t>
            </a:r>
          </a:p>
          <a:p>
            <a:pPr>
              <a:buFont typeface="+mj-lt"/>
              <a:buAutoNum type="arabicPeriod"/>
            </a:pPr>
            <a:r>
              <a:rPr lang="en-US" b="1" dirty="0"/>
              <a:t>Speed</a:t>
            </a:r>
            <a:r>
              <a:rPr lang="en-US" dirty="0"/>
              <a:t>: Significantly reduces the time required to process large volumes of reimbursement claims.</a:t>
            </a:r>
          </a:p>
          <a:p>
            <a:pPr>
              <a:buFont typeface="+mj-lt"/>
              <a:buAutoNum type="arabicPeriod"/>
            </a:pPr>
            <a:r>
              <a:rPr lang="en-US" b="1" dirty="0"/>
              <a:t>Accuracy</a:t>
            </a:r>
            <a:r>
              <a:rPr lang="en-US" dirty="0"/>
              <a:t>: Combines RPA with AI for robust receipt verification and policy compliance checks.</a:t>
            </a:r>
          </a:p>
          <a:p>
            <a:pPr>
              <a:buFont typeface="+mj-lt"/>
              <a:buAutoNum type="arabicPeriod"/>
            </a:pPr>
            <a:r>
              <a:rPr lang="en-US" b="1" dirty="0"/>
              <a:t>Improved Employee Satisfaction</a:t>
            </a:r>
            <a:r>
              <a:rPr lang="en-US" dirty="0"/>
              <a:t>: Offers real-time claim status updates and reduces manual follow-ups.</a:t>
            </a:r>
          </a:p>
          <a:p>
            <a:endParaRPr lang="en-US" dirty="0"/>
          </a:p>
          <a:p>
            <a:r>
              <a:rPr lang="en-US" b="1" dirty="0"/>
              <a:t>Disadvantages:</a:t>
            </a:r>
          </a:p>
          <a:p>
            <a:pPr>
              <a:buFont typeface="+mj-lt"/>
              <a:buAutoNum type="arabicPeriod"/>
            </a:pPr>
            <a:r>
              <a:rPr lang="en-US" b="1" dirty="0"/>
              <a:t>High Initial Cost</a:t>
            </a:r>
            <a:r>
              <a:rPr lang="en-US" dirty="0"/>
              <a:t>: Setting up an AI-enabled RPA system requires substantial investment.</a:t>
            </a:r>
          </a:p>
          <a:p>
            <a:pPr>
              <a:buFont typeface="+mj-lt"/>
              <a:buAutoNum type="arabicPeriod"/>
            </a:pPr>
            <a:r>
              <a:rPr lang="en-US" b="1" dirty="0"/>
              <a:t>Complex Implementation</a:t>
            </a:r>
            <a:r>
              <a:rPr lang="en-US" dirty="0"/>
              <a:t>: Requires skilled professionals to manage deployment and maintenance.</a:t>
            </a:r>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9CB57-C086-EC0F-7438-E2D5A1B050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55CB9-9AFE-368A-A8A5-DA7957E2902A}"/>
              </a:ext>
            </a:extLst>
          </p:cNvPr>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a:extLst>
              <a:ext uri="{FF2B5EF4-FFF2-40B4-BE49-F238E27FC236}">
                <a16:creationId xmlns:a16="http://schemas.microsoft.com/office/drawing/2014/main" id="{D672A6F4-2889-936F-DDBC-643CBA9117E0}"/>
              </a:ext>
            </a:extLst>
          </p:cNvPr>
          <p:cNvSpPr>
            <a:spLocks noGrp="1"/>
          </p:cNvSpPr>
          <p:nvPr>
            <p:ph idx="1"/>
          </p:nvPr>
        </p:nvSpPr>
        <p:spPr>
          <a:xfrm>
            <a:off x="190500" y="836712"/>
            <a:ext cx="8763000" cy="5487888"/>
          </a:xfrm>
        </p:spPr>
        <p:txBody>
          <a:bodyPr/>
          <a:lstStyle/>
          <a:p>
            <a:endParaRPr lang="en-US" dirty="0"/>
          </a:p>
          <a:p>
            <a:endParaRPr lang="en-US" dirty="0"/>
          </a:p>
        </p:txBody>
      </p:sp>
      <p:sp>
        <p:nvSpPr>
          <p:cNvPr id="14" name="TextBox 13">
            <a:extLst>
              <a:ext uri="{FF2B5EF4-FFF2-40B4-BE49-F238E27FC236}">
                <a16:creationId xmlns:a16="http://schemas.microsoft.com/office/drawing/2014/main" id="{FC0DBD2E-C550-E1A6-5636-BAD7E1D3E362}"/>
              </a:ext>
            </a:extLst>
          </p:cNvPr>
          <p:cNvSpPr txBox="1"/>
          <p:nvPr/>
        </p:nvSpPr>
        <p:spPr>
          <a:xfrm>
            <a:off x="143508" y="914400"/>
            <a:ext cx="8892988" cy="5078313"/>
          </a:xfrm>
          <a:prstGeom prst="rect">
            <a:avLst/>
          </a:prstGeom>
          <a:noFill/>
        </p:spPr>
        <p:txBody>
          <a:bodyPr wrap="square">
            <a:spAutoFit/>
          </a:bodyPr>
          <a:lstStyle/>
          <a:p>
            <a:r>
              <a:rPr lang="en-US" b="1" dirty="0"/>
              <a:t>Paper 2: Implementing RPA in Financial Processes for SMEs</a:t>
            </a:r>
          </a:p>
          <a:p>
            <a:r>
              <a:rPr lang="en-US" b="1" dirty="0"/>
              <a:t>Summary</a:t>
            </a:r>
            <a:r>
              <a:rPr lang="en-US" dirty="0"/>
              <a:t>:</a:t>
            </a:r>
            <a:br>
              <a:rPr lang="en-US" dirty="0"/>
            </a:br>
            <a:r>
              <a:rPr lang="en-US" dirty="0"/>
              <a:t>This paper examines the application of RPA in financial workflows, focusing on small and medium enterprises (SMEs). The proposed solution automates the repetitive tasks of expense tracking and form submissions while remaining cost-effective for smaller organizations.</a:t>
            </a:r>
          </a:p>
          <a:p>
            <a:endParaRPr lang="en-US" dirty="0"/>
          </a:p>
          <a:p>
            <a:r>
              <a:rPr lang="en-US" b="1" dirty="0"/>
              <a:t>Advantages:</a:t>
            </a:r>
          </a:p>
          <a:p>
            <a:pPr>
              <a:buFont typeface="+mj-lt"/>
              <a:buAutoNum type="arabicPeriod"/>
            </a:pPr>
            <a:r>
              <a:rPr lang="en-US" b="1" dirty="0"/>
              <a:t>Cost-Effective</a:t>
            </a:r>
            <a:r>
              <a:rPr lang="en-US" dirty="0"/>
              <a:t>: Focuses on lightweight RPA tools tailored for SMEs, reducing expenses compared to enterprise-grade solutions.</a:t>
            </a:r>
          </a:p>
          <a:p>
            <a:pPr>
              <a:buFont typeface="+mj-lt"/>
              <a:buAutoNum type="arabicPeriod"/>
            </a:pPr>
            <a:r>
              <a:rPr lang="en-US" b="1" dirty="0"/>
              <a:t>Ease of Use</a:t>
            </a:r>
            <a:r>
              <a:rPr lang="en-US" dirty="0"/>
              <a:t>: User-friendly interfaces make the system accessible even to non-technical staff.</a:t>
            </a:r>
          </a:p>
          <a:p>
            <a:pPr>
              <a:buFont typeface="+mj-lt"/>
              <a:buAutoNum type="arabicPeriod"/>
            </a:pPr>
            <a:r>
              <a:rPr lang="en-US" b="1" dirty="0"/>
              <a:t>Customization</a:t>
            </a:r>
            <a:r>
              <a:rPr lang="en-US" dirty="0"/>
              <a:t>: Easily adjustable to different business policies and workflows.</a:t>
            </a:r>
          </a:p>
          <a:p>
            <a:pPr>
              <a:buFont typeface="+mj-lt"/>
              <a:buAutoNum type="arabicPeriod"/>
            </a:pPr>
            <a:endParaRPr lang="en-US" dirty="0"/>
          </a:p>
          <a:p>
            <a:r>
              <a:rPr lang="en-US" b="1" dirty="0"/>
              <a:t>Disadvantages:</a:t>
            </a:r>
          </a:p>
          <a:p>
            <a:pPr>
              <a:buFont typeface="+mj-lt"/>
              <a:buAutoNum type="arabicPeriod"/>
            </a:pPr>
            <a:r>
              <a:rPr lang="en-US" b="1" dirty="0"/>
              <a:t>Scalability Constraints</a:t>
            </a:r>
            <a:r>
              <a:rPr lang="en-US" dirty="0"/>
              <a:t>: May face challenges when scaling to handle larger volumes or complex workflows.</a:t>
            </a:r>
          </a:p>
          <a:p>
            <a:pPr>
              <a:buFont typeface="+mj-lt"/>
              <a:buAutoNum type="arabicPeriod"/>
            </a:pPr>
            <a:r>
              <a:rPr lang="en-US" b="1" dirty="0"/>
              <a:t>Reliance on Human Intervention</a:t>
            </a:r>
            <a:r>
              <a:rPr lang="en-US" dirty="0"/>
              <a:t>: Requires periodic manual checks to handle exceptions and ensure compliance.</a:t>
            </a:r>
          </a:p>
        </p:txBody>
      </p:sp>
    </p:spTree>
    <p:custDataLst>
      <p:tags r:id="rId1"/>
    </p:custDataLst>
    <p:extLst>
      <p:ext uri="{BB962C8B-B14F-4D97-AF65-F5344CB8AC3E}">
        <p14:creationId xmlns:p14="http://schemas.microsoft.com/office/powerpoint/2010/main" val="52109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a:xfrm>
            <a:off x="190500" y="1016732"/>
            <a:ext cx="8763000" cy="5307868"/>
          </a:xfrm>
        </p:spPr>
        <p:txBody>
          <a:bodyPr>
            <a:normAutofit fontScale="70000" lnSpcReduction="20000"/>
          </a:bodyPr>
          <a:lstStyle/>
          <a:p>
            <a:pPr marL="0" indent="0">
              <a:buNone/>
            </a:pPr>
            <a:r>
              <a:rPr lang="en-US" dirty="0"/>
              <a:t>The primary objective of the proposed system is to </a:t>
            </a:r>
            <a:r>
              <a:rPr lang="en-US" b="1" dirty="0"/>
              <a:t>automate and optimize the travel expense reimbursement process</a:t>
            </a:r>
            <a:r>
              <a:rPr lang="en-US" dirty="0"/>
              <a:t> in organizations by leveraging Robotic Process Automation (RPA). This system aims to achieve the following:</a:t>
            </a:r>
          </a:p>
          <a:p>
            <a:pPr marL="0" indent="0">
              <a:buNone/>
            </a:pPr>
            <a:endParaRPr lang="en-US" dirty="0"/>
          </a:p>
          <a:p>
            <a:pPr>
              <a:buFont typeface="+mj-lt"/>
              <a:buAutoNum type="arabicPeriod"/>
            </a:pPr>
            <a:r>
              <a:rPr lang="en-US" b="1" dirty="0"/>
              <a:t>Streamline the Workflow</a:t>
            </a:r>
            <a:r>
              <a:rPr lang="en-US" dirty="0"/>
              <a:t>: Automate repetitive tasks such as reading expense data, validating receipts, and submitting reimbursement forms to eliminate manual interventions and reduce processing time.</a:t>
            </a:r>
          </a:p>
          <a:p>
            <a:pPr>
              <a:buFont typeface="+mj-lt"/>
              <a:buAutoNum type="arabicPeriod"/>
            </a:pPr>
            <a:r>
              <a:rPr lang="en-US" b="1" dirty="0"/>
              <a:t>Enhance Accuracy</a:t>
            </a:r>
            <a:r>
              <a:rPr lang="en-US" dirty="0"/>
              <a:t>: Use technologies like OCR to validate receipts against expense claims, ensuring compliance with company policies and minimizing human errors.</a:t>
            </a:r>
          </a:p>
          <a:p>
            <a:pPr>
              <a:buFont typeface="+mj-lt"/>
              <a:buAutoNum type="arabicPeriod"/>
            </a:pPr>
            <a:r>
              <a:rPr lang="en-US" b="1" dirty="0"/>
              <a:t>Improve Employee Experience</a:t>
            </a:r>
            <a:r>
              <a:rPr lang="en-US" dirty="0"/>
              <a:t>: Provide employees with a faster and more transparent reimbursement process, including real-time notifications about the status of their claims.</a:t>
            </a:r>
          </a:p>
          <a:p>
            <a:pPr>
              <a:buFont typeface="+mj-lt"/>
              <a:buAutoNum type="arabicPeriod"/>
            </a:pPr>
            <a:r>
              <a:rPr lang="en-US" b="1" dirty="0"/>
              <a:t>Increase Operational Efficiency</a:t>
            </a:r>
            <a:r>
              <a:rPr lang="en-US" dirty="0"/>
              <a:t>: Free up human resources by automating mundane tasks, allowing staff to focus on strategic and value-added activities.</a:t>
            </a:r>
          </a:p>
          <a:p>
            <a:pPr>
              <a:buFont typeface="+mj-lt"/>
              <a:buAutoNum type="arabicPeriod"/>
            </a:pPr>
            <a:r>
              <a:rPr lang="en-US" b="1" dirty="0"/>
              <a:t>Cost-Effectiveness</a:t>
            </a:r>
            <a:r>
              <a:rPr lang="en-US" dirty="0"/>
              <a:t>: Reduce the operational cost associated with manual handling of expense reimbursements by implementing scalable and efficient RPA solutions.</a:t>
            </a:r>
          </a:p>
          <a:p>
            <a:pPr>
              <a:buFont typeface="+mj-lt"/>
              <a:buAutoNum type="arabicPeriod"/>
            </a:pPr>
            <a:r>
              <a:rPr lang="en-US" b="1" dirty="0"/>
              <a:t>Compliance and Reporting</a:t>
            </a:r>
            <a:r>
              <a:rPr lang="en-US" dirty="0"/>
              <a:t>: Ensure adherence to organizational policies and generate detailed logs for audits, facilitating accountability and governance.</a:t>
            </a:r>
          </a:p>
          <a:p>
            <a:pPr>
              <a:buFont typeface="+mj-lt"/>
              <a:buAutoNum type="arabicPeriod"/>
            </a:pPr>
            <a:r>
              <a:rPr lang="en-US" b="1" dirty="0"/>
              <a:t>Scalability and Flexibility</a:t>
            </a:r>
            <a:r>
              <a:rPr lang="en-US" dirty="0"/>
              <a:t>: Design the system to handle increasing data volumes as the organization grows while allowing customization to fit various business policies.</a:t>
            </a:r>
          </a:p>
          <a:p>
            <a:pPr marL="0" indent="0">
              <a:buNone/>
            </a:pPr>
            <a:endParaRPr lang="en-US" dirty="0"/>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4" name="Picture 3">
            <a:extLst>
              <a:ext uri="{FF2B5EF4-FFF2-40B4-BE49-F238E27FC236}">
                <a16:creationId xmlns:a16="http://schemas.microsoft.com/office/drawing/2014/main" id="{EC49758C-331C-EB54-6FCC-43033929D95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3908" y="1232756"/>
            <a:ext cx="4248472" cy="5091844"/>
          </a:xfrm>
          <a:prstGeom prst="rect">
            <a:avLst/>
          </a:prstGeom>
          <a:noFill/>
          <a:ln>
            <a:noFill/>
          </a:ln>
        </p:spPr>
      </p:pic>
      <p:sp>
        <p:nvSpPr>
          <p:cNvPr id="6" name="Content Placeholder 5">
            <a:extLst>
              <a:ext uri="{FF2B5EF4-FFF2-40B4-BE49-F238E27FC236}">
                <a16:creationId xmlns:a16="http://schemas.microsoft.com/office/drawing/2014/main" id="{B3679DCA-6F93-DEBD-F685-88A8BF41D3B9}"/>
              </a:ext>
            </a:extLst>
          </p:cNvPr>
          <p:cNvSpPr>
            <a:spLocks noGrp="1"/>
          </p:cNvSpPr>
          <p:nvPr>
            <p:ph idx="1"/>
          </p:nvPr>
        </p:nvSpPr>
        <p:spPr/>
        <p:txBody>
          <a:bodyPr/>
          <a:lstStyle/>
          <a:p>
            <a:r>
              <a:rPr lang="en-US" dirty="0"/>
              <a:t>FLOWCHART DIAGRAM :</a:t>
            </a:r>
            <a:endParaRPr lang="en-IN" dirty="0"/>
          </a:p>
        </p:txBody>
      </p:sp>
    </p:spTree>
    <p:custDataLst>
      <p:tags r:id="rId1"/>
    </p:custDataLst>
    <p:extLst>
      <p:ext uri="{BB962C8B-B14F-4D97-AF65-F5344CB8AC3E}">
        <p14:creationId xmlns:p14="http://schemas.microsoft.com/office/powerpoint/2010/main" val="376223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Requirements</a:t>
            </a:r>
            <a:endParaRPr lang="en-IN" dirty="0">
              <a:latin typeface="+mj-lt"/>
            </a:endParaRPr>
          </a:p>
        </p:txBody>
      </p:sp>
      <p:sp>
        <p:nvSpPr>
          <p:cNvPr id="3" name="Content Placeholder 2"/>
          <p:cNvSpPr>
            <a:spLocks noGrp="1"/>
          </p:cNvSpPr>
          <p:nvPr>
            <p:ph idx="1"/>
          </p:nvPr>
        </p:nvSpPr>
        <p:spPr/>
        <p:txBody>
          <a:bodyPr/>
          <a:lstStyle/>
          <a:p>
            <a:pPr>
              <a:buFont typeface="+mj-lt"/>
              <a:buAutoNum type="arabicPeriod"/>
            </a:pPr>
            <a:r>
              <a:rPr lang="en-IN" b="1" dirty="0"/>
              <a:t>Processor</a:t>
            </a:r>
            <a:r>
              <a:rPr lang="en-IN" dirty="0"/>
              <a:t>:</a:t>
            </a:r>
          </a:p>
          <a:p>
            <a:pPr marL="742950" lvl="1" indent="-285750">
              <a:buFont typeface="+mj-lt"/>
              <a:buAutoNum type="arabicPeriod"/>
            </a:pPr>
            <a:r>
              <a:rPr lang="en-IN" dirty="0"/>
              <a:t>Minimum: Intel i3 (or equivalent AMD processor)</a:t>
            </a:r>
          </a:p>
          <a:p>
            <a:pPr marL="742950" lvl="1" indent="-285750">
              <a:buFont typeface="+mj-lt"/>
              <a:buAutoNum type="arabicPeriod"/>
            </a:pPr>
            <a:r>
              <a:rPr lang="en-IN" dirty="0"/>
              <a:t>Recommended: Intel i5 or higher for better performance when running UiPath processes.</a:t>
            </a:r>
          </a:p>
          <a:p>
            <a:pPr>
              <a:buFont typeface="+mj-lt"/>
              <a:buAutoNum type="arabicPeriod"/>
            </a:pPr>
            <a:r>
              <a:rPr lang="en-IN" b="1" dirty="0"/>
              <a:t>Memory (RAM)</a:t>
            </a:r>
            <a:r>
              <a:rPr lang="en-IN" dirty="0"/>
              <a:t>:</a:t>
            </a:r>
          </a:p>
          <a:p>
            <a:pPr marL="742950" lvl="1" indent="-285750">
              <a:buFont typeface="+mj-lt"/>
              <a:buAutoNum type="arabicPeriod"/>
            </a:pPr>
            <a:r>
              <a:rPr lang="en-IN" dirty="0"/>
              <a:t>Minimum: 4 GB</a:t>
            </a:r>
          </a:p>
          <a:p>
            <a:pPr marL="742950" lvl="1" indent="-285750">
              <a:buFont typeface="+mj-lt"/>
              <a:buAutoNum type="arabicPeriod"/>
            </a:pPr>
            <a:r>
              <a:rPr lang="en-IN" dirty="0"/>
              <a:t>Recommended: 8 GB or higher for handling multiple automation processes smoothly.</a:t>
            </a:r>
          </a:p>
          <a:p>
            <a:pPr>
              <a:buFont typeface="+mj-lt"/>
              <a:buAutoNum type="arabicPeriod"/>
            </a:pPr>
            <a:r>
              <a:rPr lang="en-IN" b="1" dirty="0"/>
              <a:t>Storage</a:t>
            </a:r>
            <a:r>
              <a:rPr lang="en-IN" dirty="0"/>
              <a:t>:</a:t>
            </a:r>
          </a:p>
          <a:p>
            <a:pPr marL="742950" lvl="1" indent="-285750">
              <a:buFont typeface="+mj-lt"/>
              <a:buAutoNum type="arabicPeriod"/>
            </a:pPr>
            <a:r>
              <a:rPr lang="en-IN" dirty="0"/>
              <a:t>Minimum: 20 GB free space</a:t>
            </a:r>
          </a:p>
          <a:p>
            <a:pPr marL="742950" lvl="1" indent="-285750">
              <a:buFont typeface="+mj-lt"/>
              <a:buAutoNum type="arabicPeriod"/>
            </a:pPr>
            <a:r>
              <a:rPr lang="en-IN" dirty="0"/>
              <a:t>Recommended: SSD storage for faster application loading and execution.</a:t>
            </a:r>
          </a:p>
          <a:p>
            <a:pPr marL="0" indent="0">
              <a:buNone/>
            </a:pPr>
            <a:endParaRPr lang="en-US" dirty="0"/>
          </a:p>
        </p:txBody>
      </p:sp>
    </p:spTree>
    <p:custDataLst>
      <p:tags r:id="rId1"/>
    </p:custDataLst>
    <p:extLst>
      <p:ext uri="{BB962C8B-B14F-4D97-AF65-F5344CB8AC3E}">
        <p14:creationId xmlns:p14="http://schemas.microsoft.com/office/powerpoint/2010/main" val="1225227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17.xml><?xml version="1.0" encoding="utf-8"?>
<p:tagLst xmlns:a="http://schemas.openxmlformats.org/drawingml/2006/main" xmlns:r="http://schemas.openxmlformats.org/officeDocument/2006/relationships" xmlns:p="http://schemas.openxmlformats.org/presentationml/2006/main">
  <p:tag name="TIMING" val="|1.1|4|2.4|1.4"/>
</p:tagLst>
</file>

<file path=ppt/tags/tag18.xml><?xml version="1.0" encoding="utf-8"?>
<p:tagLst xmlns:a="http://schemas.openxmlformats.org/drawingml/2006/main" xmlns:r="http://schemas.openxmlformats.org/officeDocument/2006/relationships" xmlns:p="http://schemas.openxmlformats.org/presentationml/2006/main">
  <p:tag name="TIMING" val="|1.1|4|2.4|1.4"/>
</p:tagLst>
</file>

<file path=ppt/tags/tag19.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20.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9792</TotalTime>
  <Words>1534</Words>
  <Application>Microsoft Office PowerPoint</Application>
  <PresentationFormat>On-screen Show (4:3)</PresentationFormat>
  <Paragraphs>134</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Open Sans Bold</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Literature Survey</vt:lpstr>
      <vt:lpstr>Literature Survey</vt:lpstr>
      <vt:lpstr>Main Objective</vt:lpstr>
      <vt:lpstr>Architecture</vt:lpstr>
      <vt:lpstr>Hardware Requirements</vt:lpstr>
      <vt:lpstr>Software Requirements</vt:lpstr>
      <vt:lpstr>Functional Description of each modules:</vt:lpstr>
      <vt:lpstr>Functional Description</vt:lpstr>
      <vt:lpstr>Table Design</vt:lpstr>
      <vt:lpstr>Implementation:</vt:lpstr>
      <vt:lpstr>Implementation:</vt:lpstr>
      <vt:lpstr>Implementation:</vt:lpstr>
      <vt:lpstr>Implementation:</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dc:creator>
  <cp:lastModifiedBy>Anish M</cp:lastModifiedBy>
  <cp:revision>1745</cp:revision>
  <dcterms:created xsi:type="dcterms:W3CDTF">2013-05-17T03:00:03Z</dcterms:created>
  <dcterms:modified xsi:type="dcterms:W3CDTF">2024-11-22T01:53:00Z</dcterms:modified>
</cp:coreProperties>
</file>