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8" r:id="rId4"/>
    <p:sldId id="369" r:id="rId5"/>
    <p:sldId id="370" r:id="rId6"/>
    <p:sldId id="379" r:id="rId7"/>
    <p:sldId id="372" r:id="rId8"/>
    <p:sldId id="373" r:id="rId9"/>
    <p:sldId id="374" r:id="rId10"/>
    <p:sldId id="376" r:id="rId11"/>
    <p:sldId id="375" r:id="rId12"/>
    <p:sldId id="377" r:id="rId13"/>
    <p:sldId id="380"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i="0" dirty="0" err="1">
                <a:solidFill>
                  <a:srgbClr val="404040"/>
                </a:solidFill>
                <a:effectLst/>
                <a:latin typeface="Times New Roman" panose="02020603050405020304" pitchFamily="18" charset="0"/>
                <a:cs typeface="Times New Roman" panose="02020603050405020304" pitchFamily="18" charset="0"/>
              </a:rPr>
              <a:t>ChildSaver</a:t>
            </a:r>
            <a:r>
              <a:rPr lang="en-US" sz="4800" b="1" i="0" dirty="0">
                <a:solidFill>
                  <a:srgbClr val="404040"/>
                </a:solidFill>
                <a:effectLst/>
                <a:latin typeface="Times New Roman" panose="02020603050405020304" pitchFamily="18" charset="0"/>
                <a:cs typeface="Times New Roman" panose="02020603050405020304" pitchFamily="18" charset="0"/>
              </a:rPr>
              <a:t>: AI-Powered Borewell Hazard Detection System</a:t>
            </a:r>
            <a:endParaRPr lang="en-IN" sz="4800" b="1" dirty="0">
              <a:solidFill>
                <a:srgbClr val="7030A0"/>
              </a:solidFill>
              <a:latin typeface="Times New Roman" panose="02020603050405020304" pitchFamily="18" charset="0"/>
              <a:ea typeface="+mn-ea"/>
              <a:cs typeface="Times New Roman" panose="02020603050405020304" pitchFamily="18" charset="0"/>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377688" y="5183902"/>
            <a:ext cx="5373756"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344170">
              <a:spcBef>
                <a:spcPts val="800"/>
              </a:spcBef>
              <a:buNone/>
            </a:pPr>
            <a:r>
              <a:rPr lang="en-US" sz="1800" dirty="0">
                <a:effectLst/>
                <a:latin typeface="Times New Roman" panose="02020603050405020304" pitchFamily="18" charset="0"/>
                <a:ea typeface="Times New Roman" panose="02020603050405020304" pitchFamily="18" charset="0"/>
              </a:rPr>
              <a:t>Dr.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SenthilPandi</a:t>
            </a:r>
            <a:r>
              <a:rPr lang="en-US" sz="180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Ph.D.,</a:t>
            </a:r>
          </a:p>
          <a:p>
            <a:pPr marL="344170">
              <a:spcBef>
                <a:spcPts val="800"/>
              </a:spcBef>
              <a:buNone/>
            </a:pPr>
            <a:r>
              <a:rPr lang="en-US" sz="1800" spc="-10" dirty="0">
                <a:effectLst/>
                <a:latin typeface="Times New Roman" panose="02020603050405020304" pitchFamily="18" charset="0"/>
                <a:ea typeface="Times New Roman" panose="02020603050405020304" pitchFamily="18" charset="0"/>
              </a:rPr>
              <a:t>Assistant</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Professor</a:t>
            </a:r>
            <a:endParaRPr lang="en-IN" sz="1800" dirty="0">
              <a:effectLst/>
              <a:latin typeface="Times New Roman" panose="02020603050405020304" pitchFamily="18" charset="0"/>
              <a:ea typeface="Times New Roman" panose="02020603050405020304" pitchFamily="18" charset="0"/>
            </a:endParaRPr>
          </a:p>
          <a:p>
            <a:pPr marL="344170">
              <a:spcBef>
                <a:spcPts val="800"/>
              </a:spcBef>
              <a:buNone/>
            </a:pPr>
            <a:r>
              <a:rPr lang="en-US" sz="1800" dirty="0">
                <a:effectLst/>
                <a:latin typeface="Times New Roman" panose="02020603050405020304" pitchFamily="18" charset="0"/>
                <a:ea typeface="Times New Roman" panose="02020603050405020304" pitchFamily="18" charset="0"/>
              </a:rPr>
              <a:t>Department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Science and Engineering</a:t>
            </a:r>
            <a:endParaRPr lang="en-IN" sz="1800" dirty="0">
              <a:effectLst/>
              <a:latin typeface="Times New Roman" panose="02020603050405020304" pitchFamily="18" charset="0"/>
              <a:ea typeface="Times New Roman" panose="02020603050405020304" pitchFamily="18" charset="0"/>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712361" y="5179722"/>
            <a:ext cx="4479639"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sz="1800" b="0" i="0" dirty="0">
                <a:solidFill>
                  <a:srgbClr val="404040"/>
                </a:solidFill>
                <a:effectLst/>
                <a:latin typeface="Times New Roman" panose="02020603050405020304" pitchFamily="18" charset="0"/>
                <a:cs typeface="Times New Roman" panose="02020603050405020304" pitchFamily="18" charset="0"/>
              </a:rPr>
              <a:t>SIVATHANU K P (2116220701280)</a:t>
            </a:r>
          </a:p>
          <a:p>
            <a:pPr>
              <a:spcBef>
                <a:spcPct val="0"/>
              </a:spcBef>
              <a:buClrTx/>
              <a:buNone/>
            </a:pPr>
            <a:r>
              <a:rPr lang="en-IN" sz="1800" b="0" i="0" dirty="0">
                <a:solidFill>
                  <a:srgbClr val="404040"/>
                </a:solidFill>
                <a:effectLst/>
                <a:latin typeface="Times New Roman" panose="02020603050405020304" pitchFamily="18" charset="0"/>
                <a:cs typeface="Times New Roman" panose="02020603050405020304" pitchFamily="18" charset="0"/>
              </a:rPr>
              <a:t>VIKNESH J (2116220701321)</a:t>
            </a:r>
          </a:p>
          <a:p>
            <a:pPr>
              <a:spcBef>
                <a:spcPct val="0"/>
              </a:spcBef>
              <a:buClrTx/>
              <a:buNone/>
            </a:pPr>
            <a:r>
              <a:rPr lang="en-IN" sz="1800" b="0" i="0" dirty="0">
                <a:solidFill>
                  <a:srgbClr val="404040"/>
                </a:solidFill>
                <a:effectLst/>
                <a:latin typeface="Times New Roman" panose="02020603050405020304" pitchFamily="18" charset="0"/>
                <a:cs typeface="Times New Roman" panose="02020603050405020304" pitchFamily="18" charset="0"/>
              </a:rPr>
              <a:t>SASIKUMAR (2116220701525)</a:t>
            </a:r>
          </a:p>
          <a:p>
            <a:pPr>
              <a:spcBef>
                <a:spcPct val="0"/>
              </a:spcBef>
              <a:buClrTx/>
              <a:buNone/>
            </a:pPr>
            <a:endParaRPr lang="en-IN" sz="1200" b="0" i="0" dirty="0">
              <a:solidFill>
                <a:srgbClr val="404040"/>
              </a:solidFill>
              <a:effectLst/>
              <a:latin typeface="DeepSeek-CJK-patch"/>
            </a:endParaRPr>
          </a:p>
          <a:p>
            <a:pPr>
              <a:spcBef>
                <a:spcPct val="0"/>
              </a:spcBef>
              <a:buClrTx/>
              <a:buNone/>
            </a:pPr>
            <a:endParaRPr lang="en-IN" sz="1200" b="0" i="0" dirty="0">
              <a:solidFill>
                <a:srgbClr val="404040"/>
              </a:solidFill>
              <a:effectLst/>
              <a:latin typeface="DeepSeek-CJK-patch"/>
            </a:endParaRPr>
          </a:p>
          <a:p>
            <a:pPr>
              <a:spcBef>
                <a:spcPct val="0"/>
              </a:spcBef>
              <a:buClrTx/>
              <a:buFontTx/>
              <a:buNone/>
            </a:pP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216150"/>
            <a:ext cx="10668000" cy="4267200"/>
          </a:xfrm>
        </p:spPr>
        <p:txBody>
          <a:bodyPr/>
          <a:lstStyle/>
          <a:p>
            <a:pPr algn="l">
              <a:lnSpc>
                <a:spcPts val="2143"/>
              </a:lnSpc>
              <a:spcBef>
                <a:spcPts val="1029"/>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96.5% accuracy</a:t>
            </a:r>
            <a:r>
              <a:rPr lang="en-US" sz="2400" b="0" i="0" dirty="0">
                <a:solidFill>
                  <a:srgbClr val="404040"/>
                </a:solidFill>
                <a:effectLst/>
                <a:latin typeface="Times New Roman" panose="02020603050405020304" pitchFamily="18" charset="0"/>
                <a:cs typeface="Times New Roman" panose="02020603050405020304" pitchFamily="18" charset="0"/>
              </a:rPr>
              <a:t> in lab/field tests.</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&lt;5 sec response time</a:t>
            </a:r>
            <a:r>
              <a:rPr lang="en-US" sz="2400" b="0" i="0" dirty="0">
                <a:solidFill>
                  <a:srgbClr val="404040"/>
                </a:solidFill>
                <a:effectLst/>
                <a:latin typeface="Times New Roman" panose="02020603050405020304" pitchFamily="18" charset="0"/>
                <a:cs typeface="Times New Roman" panose="02020603050405020304" pitchFamily="18" charset="0"/>
              </a:rPr>
              <a:t> from detection to alert.</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₹4,800 unit cost</a:t>
            </a:r>
            <a:r>
              <a:rPr lang="en-US" sz="2400" b="0" i="0" dirty="0">
                <a:solidFill>
                  <a:srgbClr val="404040"/>
                </a:solidFill>
                <a:effectLst/>
                <a:latin typeface="Times New Roman" panose="02020603050405020304" pitchFamily="18" charset="0"/>
                <a:cs typeface="Times New Roman" panose="02020603050405020304" pitchFamily="18" charset="0"/>
              </a:rPr>
              <a:t> (prototype).</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Works in extreme temps</a:t>
            </a:r>
            <a:r>
              <a:rPr lang="en-US" sz="2400" b="0" i="0" dirty="0">
                <a:solidFill>
                  <a:srgbClr val="404040"/>
                </a:solidFill>
                <a:effectLst/>
                <a:latin typeface="Times New Roman" panose="02020603050405020304" pitchFamily="18" charset="0"/>
                <a:cs typeface="Times New Roman" panose="02020603050405020304" pitchFamily="18" charset="0"/>
              </a:rPr>
              <a:t> (0°C–50°C).</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Low power</a:t>
            </a:r>
            <a:r>
              <a:rPr lang="en-US" sz="2400" b="0" i="0" dirty="0">
                <a:solidFill>
                  <a:srgbClr val="404040"/>
                </a:solidFill>
                <a:effectLst/>
                <a:latin typeface="Times New Roman" panose="02020603050405020304" pitchFamily="18" charset="0"/>
                <a:cs typeface="Times New Roman" panose="02020603050405020304" pitchFamily="18" charset="0"/>
              </a:rPr>
              <a:t> (5V battery/solar compatible).</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Scalable</a:t>
            </a:r>
            <a:r>
              <a:rPr lang="en-US" sz="2400" b="0" i="0" dirty="0">
                <a:solidFill>
                  <a:srgbClr val="404040"/>
                </a:solidFill>
                <a:effectLst/>
                <a:latin typeface="Times New Roman" panose="02020603050405020304" pitchFamily="18" charset="0"/>
                <a:cs typeface="Times New Roman" panose="02020603050405020304" pitchFamily="18" charset="0"/>
              </a:rPr>
              <a:t> to 10,000+ nodes via </a:t>
            </a:r>
            <a:r>
              <a:rPr lang="en-US" sz="2400" b="0" i="0" dirty="0" err="1">
                <a:solidFill>
                  <a:srgbClr val="404040"/>
                </a:solidFill>
                <a:effectLst/>
                <a:latin typeface="Times New Roman" panose="02020603050405020304" pitchFamily="18" charset="0"/>
                <a:cs typeface="Times New Roman" panose="02020603050405020304" pitchFamily="18" charset="0"/>
              </a:rPr>
              <a:t>LoRaWAN</a:t>
            </a:r>
            <a:endParaRPr lang="en-US" sz="2400" b="0" i="0" dirty="0">
              <a:solidFill>
                <a:srgbClr val="40404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2285999"/>
            <a:ext cx="10668000" cy="4267200"/>
          </a:xfrm>
        </p:spPr>
        <p:txBody>
          <a:bodyPr/>
          <a:lstStyle/>
          <a:p>
            <a:pPr algn="l">
              <a:lnSpc>
                <a:spcPts val="2143"/>
              </a:lnSpc>
              <a:spcBef>
                <a:spcPts val="1029"/>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Drone-assisted scanning</a:t>
            </a:r>
            <a:r>
              <a:rPr lang="en-IN" sz="2400" b="0" i="0" dirty="0">
                <a:solidFill>
                  <a:srgbClr val="404040"/>
                </a:solidFill>
                <a:effectLst/>
                <a:latin typeface="Times New Roman" panose="02020603050405020304" pitchFamily="18" charset="0"/>
                <a:cs typeface="Times New Roman" panose="02020603050405020304" pitchFamily="18" charset="0"/>
              </a:rPr>
              <a:t> for remote areas.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Robotic arms</a:t>
            </a:r>
            <a:r>
              <a:rPr lang="en-IN" sz="2400" b="0" i="0" dirty="0">
                <a:solidFill>
                  <a:srgbClr val="404040"/>
                </a:solidFill>
                <a:effectLst/>
                <a:latin typeface="Times New Roman" panose="02020603050405020304" pitchFamily="18" charset="0"/>
                <a:cs typeface="Times New Roman" panose="02020603050405020304" pitchFamily="18" charset="0"/>
              </a:rPr>
              <a:t> for emergency rescue.</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Blockchain logs</a:t>
            </a:r>
            <a:r>
              <a:rPr lang="en-IN" sz="2400" b="0" i="0" dirty="0">
                <a:solidFill>
                  <a:srgbClr val="404040"/>
                </a:solidFill>
                <a:effectLst/>
                <a:latin typeface="Times New Roman" panose="02020603050405020304" pitchFamily="18" charset="0"/>
                <a:cs typeface="Times New Roman" panose="02020603050405020304" pitchFamily="18" charset="0"/>
              </a:rPr>
              <a:t> for tamper-proof records.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AI enhancements</a:t>
            </a:r>
            <a:r>
              <a:rPr lang="en-IN" sz="2400" b="0" i="0" dirty="0">
                <a:solidFill>
                  <a:srgbClr val="404040"/>
                </a:solidFill>
                <a:effectLst/>
                <a:latin typeface="Times New Roman" panose="02020603050405020304" pitchFamily="18" charset="0"/>
                <a:cs typeface="Times New Roman" panose="02020603050405020304" pitchFamily="18" charset="0"/>
              </a:rPr>
              <a:t>: Predict high-risk zones.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Govt. partnerships</a:t>
            </a:r>
            <a:r>
              <a:rPr lang="en-IN" sz="2400" b="0" i="0" dirty="0">
                <a:solidFill>
                  <a:srgbClr val="404040"/>
                </a:solidFill>
                <a:effectLst/>
                <a:latin typeface="Times New Roman" panose="02020603050405020304" pitchFamily="18" charset="0"/>
                <a:cs typeface="Times New Roman" panose="02020603050405020304" pitchFamily="18" charset="0"/>
              </a:rPr>
              <a:t> for mass deployment.</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Multi-hazard adaptation</a:t>
            </a:r>
            <a:r>
              <a:rPr lang="en-IN" sz="2400" b="0" i="0" dirty="0">
                <a:solidFill>
                  <a:srgbClr val="404040"/>
                </a:solidFill>
                <a:effectLst/>
                <a:latin typeface="Times New Roman" panose="02020603050405020304" pitchFamily="18" charset="0"/>
                <a:cs typeface="Times New Roman" panose="02020603050405020304" pitchFamily="18" charset="0"/>
              </a:rPr>
              <a:t> (wells, manholes).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342900" marR="318770" lvl="0" indent="-342900" algn="just">
              <a:lnSpc>
                <a:spcPct val="150000"/>
              </a:lnSpc>
              <a:spcBef>
                <a:spcPts val="805"/>
              </a:spcBef>
              <a:buSzPts val="1400"/>
              <a:buFont typeface="Times New Roman" panose="02020603050405020304" pitchFamily="18" charset="0"/>
              <a:buAutoNum type="arabicPeriod"/>
              <a:tabLst>
                <a:tab pos="584835" algn="l"/>
                <a:tab pos="982345" algn="l"/>
              </a:tabLst>
            </a:pPr>
            <a:r>
              <a:rPr lang="en-IN" altLang="en-US" sz="1200" dirty="0">
                <a:solidFill>
                  <a:srgbClr val="000000"/>
                </a:solidFill>
                <a:latin typeface="Verdana"/>
              </a:rPr>
              <a:t>k</a:t>
            </a:r>
            <a:r>
              <a:rPr lang="en-US" sz="1200" spc="-5" dirty="0">
                <a:effectLst/>
                <a:latin typeface="Times New Roman" panose="02020603050405020304" pitchFamily="18" charset="0"/>
                <a:ea typeface="Times New Roman" panose="02020603050405020304" pitchFamily="18" charset="0"/>
              </a:rPr>
              <a:t> 	] S. </a:t>
            </a:r>
            <a:r>
              <a:rPr lang="en-US" sz="1200" spc="-5" dirty="0" err="1">
                <a:effectLst/>
                <a:latin typeface="Times New Roman" panose="02020603050405020304" pitchFamily="18" charset="0"/>
                <a:ea typeface="Times New Roman" panose="02020603050405020304" pitchFamily="18" charset="0"/>
              </a:rPr>
              <a:t>RenugaDevi</a:t>
            </a:r>
            <a:r>
              <a:rPr lang="en-US" sz="1200" spc="-5" dirty="0">
                <a:effectLst/>
                <a:latin typeface="Times New Roman" panose="02020603050405020304" pitchFamily="18" charset="0"/>
                <a:ea typeface="Times New Roman" panose="02020603050405020304" pitchFamily="18" charset="0"/>
              </a:rPr>
              <a:t>, M. Dharshini, K. Gayathri, B. Gopalakrishnan, “IoT based detection of bore-well unclosed holes using automated drone operated cameras in a remote area”, Journal of Physics: Conference Series, Vol. 1767, No. 1, 012028, 1 Feb 2021</a:t>
            </a:r>
            <a:endParaRPr lang="en-IN" sz="1200" spc="-5" dirty="0">
              <a:effectLst/>
              <a:latin typeface="Times New Roman" panose="02020603050405020304" pitchFamily="18" charset="0"/>
              <a:ea typeface="Times New Roman" panose="02020603050405020304" pitchFamily="18" charset="0"/>
            </a:endParaRPr>
          </a:p>
          <a:p>
            <a:pPr marL="342900" marR="318135" lvl="0" indent="-342900">
              <a:lnSpc>
                <a:spcPct val="150000"/>
              </a:lnSpc>
              <a:buSzPts val="1400"/>
              <a:buFont typeface="Times New Roman" panose="02020603050405020304" pitchFamily="18" charset="0"/>
              <a:buAutoNum type="arabicPeriod"/>
              <a:tabLst>
                <a:tab pos="584835" algn="l"/>
                <a:tab pos="935990" algn="l"/>
              </a:tabLst>
            </a:pPr>
            <a:r>
              <a:rPr lang="en-US" sz="1200" spc="-5" dirty="0">
                <a:effectLst/>
                <a:latin typeface="Times New Roman" panose="02020603050405020304" pitchFamily="18" charset="0"/>
                <a:ea typeface="Times New Roman" panose="02020603050405020304" pitchFamily="18" charset="0"/>
              </a:rPr>
              <a:t>R. </a:t>
            </a:r>
            <a:r>
              <a:rPr lang="en-US" sz="1200" spc="-5" dirty="0" err="1">
                <a:effectLst/>
                <a:latin typeface="Times New Roman" panose="02020603050405020304" pitchFamily="18" charset="0"/>
                <a:ea typeface="Times New Roman" panose="02020603050405020304" pitchFamily="18" charset="0"/>
              </a:rPr>
              <a:t>Logarasu</a:t>
            </a:r>
            <a:r>
              <a:rPr lang="en-US" sz="1200" spc="-5" dirty="0">
                <a:effectLst/>
                <a:latin typeface="Times New Roman" panose="02020603050405020304" pitchFamily="18" charset="0"/>
                <a:ea typeface="Times New Roman" panose="02020603050405020304" pitchFamily="18" charset="0"/>
              </a:rPr>
              <a:t>, R. Manokaran, K. Hari Krishnan, K. Gowtham, “SMART BOREWELL CHILD RESCUE SYSTEM IN WIRELESS MONITORING USING AI”, International Journal of Creative Research Thoughts (IJCRT), Vol. 12, Issue 1, January 2024</a:t>
            </a:r>
            <a:endParaRPr lang="en-IN" sz="1200" dirty="0">
              <a:effectLst/>
              <a:latin typeface="Times New Roman" panose="02020603050405020304" pitchFamily="18" charset="0"/>
              <a:ea typeface="Times New Roman" panose="02020603050405020304" pitchFamily="18" charset="0"/>
            </a:endParaRPr>
          </a:p>
          <a:p>
            <a:pPr marL="342900" marR="318770" lvl="0" indent="-342900" algn="just">
              <a:lnSpc>
                <a:spcPct val="150000"/>
              </a:lnSpc>
              <a:spcBef>
                <a:spcPts val="805"/>
              </a:spcBef>
              <a:buSzPts val="1400"/>
              <a:buFont typeface="Times New Roman" panose="02020603050405020304" pitchFamily="18" charset="0"/>
              <a:buAutoNum type="arabicPeriod"/>
              <a:tabLst>
                <a:tab pos="584835" algn="l"/>
                <a:tab pos="893445" algn="l"/>
              </a:tabLst>
            </a:pPr>
            <a:r>
              <a:rPr lang="en-US" sz="1200" spc="-5" dirty="0">
                <a:effectLst/>
                <a:latin typeface="Times New Roman" panose="02020603050405020304" pitchFamily="18" charset="0"/>
                <a:ea typeface="Times New Roman" panose="02020603050405020304" pitchFamily="18" charset="0"/>
              </a:rPr>
              <a:t>Nataraj K.B., Raghavendra C. </a:t>
            </a:r>
            <a:r>
              <a:rPr lang="en-US" sz="1200" spc="-5" dirty="0" err="1">
                <a:effectLst/>
                <a:latin typeface="Times New Roman" panose="02020603050405020304" pitchFamily="18" charset="0"/>
                <a:ea typeface="Times New Roman" panose="02020603050405020304" pitchFamily="18" charset="0"/>
              </a:rPr>
              <a:t>Sappandi</a:t>
            </a:r>
            <a:r>
              <a:rPr lang="en-US" sz="1200" spc="-5" dirty="0">
                <a:effectLst/>
                <a:latin typeface="Times New Roman" panose="02020603050405020304" pitchFamily="18" charset="0"/>
                <a:ea typeface="Times New Roman" panose="02020603050405020304" pitchFamily="18" charset="0"/>
              </a:rPr>
              <a:t>, Girish S.N., Priya K.M., Ravi J., “Smart Borewell Child Rescue System and Monitoring”, Journal of Emerging Technologies and Innovative Research (JETIR), Vol. 11, Issue 5, May 2024.</a:t>
            </a:r>
            <a:endParaRPr lang="en-IN" sz="1200" spc="-5" dirty="0">
              <a:effectLst/>
              <a:latin typeface="Times New Roman" panose="02020603050405020304" pitchFamily="18" charset="0"/>
              <a:ea typeface="Times New Roman" panose="02020603050405020304" pitchFamily="18" charset="0"/>
            </a:endParaRPr>
          </a:p>
          <a:p>
            <a:pPr marL="342900" marR="320040" lvl="0" indent="-342900" algn="just">
              <a:lnSpc>
                <a:spcPct val="150000"/>
              </a:lnSpc>
              <a:spcBef>
                <a:spcPts val="805"/>
              </a:spcBef>
              <a:buSzPts val="1400"/>
              <a:buFont typeface="Times New Roman" panose="02020603050405020304" pitchFamily="18" charset="0"/>
              <a:buAutoNum type="arabicPeriod"/>
              <a:tabLst>
                <a:tab pos="584835" algn="l"/>
                <a:tab pos="848995" algn="l"/>
              </a:tabLst>
            </a:pPr>
            <a:r>
              <a:rPr lang="en-US" sz="1200" spc="-5" dirty="0">
                <a:effectLst/>
                <a:latin typeface="Times New Roman" panose="02020603050405020304" pitchFamily="18" charset="0"/>
                <a:ea typeface="Times New Roman" panose="02020603050405020304" pitchFamily="18" charset="0"/>
              </a:rPr>
              <a:t>S. </a:t>
            </a:r>
            <a:r>
              <a:rPr lang="en-US" sz="1200" spc="-5" dirty="0" err="1">
                <a:effectLst/>
                <a:latin typeface="Times New Roman" panose="02020603050405020304" pitchFamily="18" charset="0"/>
                <a:ea typeface="Times New Roman" panose="02020603050405020304" pitchFamily="18" charset="0"/>
              </a:rPr>
              <a:t>RenugaDevi</a:t>
            </a:r>
            <a:r>
              <a:rPr lang="en-US" sz="1200" spc="-5" dirty="0">
                <a:effectLst/>
                <a:latin typeface="Times New Roman" panose="02020603050405020304" pitchFamily="18" charset="0"/>
                <a:ea typeface="Times New Roman" panose="02020603050405020304" pitchFamily="18" charset="0"/>
              </a:rPr>
              <a:t>, M. Dharshini, K. Gayathri, B. Gopalakrishnan, “IoT based detection of bore-well unclosed holes using automated drone operated cameras in a remote area”, Journal of Physics: Conference Series, Vol. 1767, No. 1, 012028, February 2021.</a:t>
            </a:r>
            <a:endParaRPr lang="en-IN" sz="1200" spc="-5"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SzPts val="1400"/>
              <a:buFont typeface="Times New Roman" panose="02020603050405020304" pitchFamily="18" charset="0"/>
              <a:buAutoNum type="arabicPeriod"/>
              <a:tabLst>
                <a:tab pos="584835" algn="l"/>
                <a:tab pos="893445" algn="l"/>
              </a:tabLst>
            </a:pPr>
            <a:r>
              <a:rPr lang="en-US" sz="1200" spc="-5" dirty="0">
                <a:effectLst/>
                <a:latin typeface="Times New Roman" panose="02020603050405020304" pitchFamily="18" charset="0"/>
                <a:ea typeface="Times New Roman" panose="02020603050405020304" pitchFamily="18" charset="0"/>
              </a:rPr>
              <a:t>S. K. Sharma, R. K. Gupta, A. Verma, P. Singh, “An IoT-Based Smart Borewell Monitoring and Rescue System”, 2023 IEEE International Conference on Smart Technologies and Systems for Next Generation Computing (ICSTSN), Chennai, India, 2023.</a:t>
            </a:r>
            <a:endParaRPr lang="en-IN" sz="12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SzPts val="1400"/>
              <a:buFont typeface="Times New Roman" panose="02020603050405020304" pitchFamily="18" charset="0"/>
              <a:buAutoNum type="arabicPeriod"/>
              <a:tabLst>
                <a:tab pos="584835" algn="l"/>
                <a:tab pos="935990" algn="l"/>
              </a:tabLst>
            </a:pPr>
            <a:r>
              <a:rPr lang="en-US" sz="1200" spc="-5" dirty="0">
                <a:effectLst/>
                <a:latin typeface="Times New Roman" panose="02020603050405020304" pitchFamily="18" charset="0"/>
                <a:ea typeface="Times New Roman" panose="02020603050405020304" pitchFamily="18" charset="0"/>
              </a:rPr>
              <a:t>A. Kumar, B. Singh, C. Patel, D. Sharma, “</a:t>
            </a:r>
            <a:r>
              <a:rPr lang="en-US" sz="1200" spc="-5" dirty="0" err="1">
                <a:effectLst/>
                <a:latin typeface="Times New Roman" panose="02020603050405020304" pitchFamily="18" charset="0"/>
                <a:ea typeface="Times New Roman" panose="02020603050405020304" pitchFamily="18" charset="0"/>
              </a:rPr>
              <a:t>IoTBased</a:t>
            </a:r>
            <a:r>
              <a:rPr lang="en-US" sz="1200" spc="-5" dirty="0">
                <a:effectLst/>
                <a:latin typeface="Times New Roman" panose="02020603050405020304" pitchFamily="18" charset="0"/>
                <a:ea typeface="Times New Roman" panose="02020603050405020304" pitchFamily="18" charset="0"/>
              </a:rPr>
              <a:t> Borewell Rescue System Using AI and Robotics”, 2023 IEEE International Conference on Advanced Computing and Communication Systems (ICACCS), Coimbatore, India, 2023.</a:t>
            </a:r>
            <a:endParaRPr lang="en-IN" sz="1200" spc="-5" dirty="0">
              <a:effectLst/>
              <a:latin typeface="Times New Roman" panose="02020603050405020304" pitchFamily="18" charset="0"/>
              <a:ea typeface="Times New Roman" panose="02020603050405020304" pitchFamily="18" charset="0"/>
            </a:endParaRPr>
          </a:p>
          <a:p>
            <a:pPr>
              <a:buNone/>
            </a:pPr>
            <a:r>
              <a:rPr lang="en-US" sz="1000" dirty="0">
                <a:effectLst/>
                <a:latin typeface="Times New Roman" panose="02020603050405020304" pitchFamily="18" charset="0"/>
                <a:ea typeface="Times New Roman" panose="02020603050405020304" pitchFamily="18" charset="0"/>
              </a:rPr>
              <a:t> </a:t>
            </a:r>
            <a:endParaRPr lang="en-IN" sz="10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1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8D03-013F-D753-68B4-36BD44561D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39968C-5D38-4B72-43AB-914C5B7C9DC6}"/>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C2E8F435-3586-F722-A684-AC2C32825ACA}"/>
              </a:ext>
            </a:extLst>
          </p:cNvPr>
          <p:cNvSpPr>
            <a:spLocks noGrp="1"/>
          </p:cNvSpPr>
          <p:nvPr>
            <p:ph idx="1"/>
          </p:nvPr>
        </p:nvSpPr>
        <p:spPr/>
        <p:txBody>
          <a:bodyPr/>
          <a:lstStyle/>
          <a:p>
            <a:pPr marL="342900" lvl="0" indent="-342900">
              <a:buSzPts val="1400"/>
              <a:buFont typeface="+mj-lt"/>
              <a:buAutoNum type="arabicPeriod" startAt="7"/>
              <a:tabLst>
                <a:tab pos="1159510" algn="l"/>
              </a:tabLst>
            </a:pPr>
            <a:r>
              <a:rPr lang="en-US" sz="1200" spc="-5" dirty="0">
                <a:effectLst/>
                <a:latin typeface="Times New Roman" panose="02020603050405020304" pitchFamily="18" charset="0"/>
                <a:ea typeface="Times New Roman" panose="02020603050405020304" pitchFamily="18" charset="0"/>
              </a:rPr>
              <a:t>T.SR.CH. Murthy, SK. Nayab Rasool, R. Ramprakash, “Smart Borewell Vehicle Monitoring System: A Microcontroller-Based GSM Informer”, International Journal for Research in Applied Science and Engineering Technology (IJRASET), Vol. 11, Issue 5, May 2023</a:t>
            </a:r>
            <a:endParaRPr lang="en-IN" sz="1200" spc="-5" dirty="0">
              <a:effectLst/>
              <a:latin typeface="Times New Roman" panose="02020603050405020304" pitchFamily="18" charset="0"/>
              <a:ea typeface="Times New Roman" panose="02020603050405020304" pitchFamily="18" charset="0"/>
            </a:endParaRPr>
          </a:p>
          <a:p>
            <a:pPr marL="342900" marR="320040" lvl="0" indent="-342900" algn="just">
              <a:lnSpc>
                <a:spcPct val="150000"/>
              </a:lnSpc>
              <a:spcBef>
                <a:spcPts val="805"/>
              </a:spcBef>
              <a:buSzPts val="1400"/>
              <a:buFont typeface="Times New Roman" panose="02020603050405020304" pitchFamily="18" charset="0"/>
              <a:buAutoNum type="arabicPeriod" startAt="7"/>
              <a:tabLst>
                <a:tab pos="584835" algn="l"/>
                <a:tab pos="1159510" algn="l"/>
              </a:tabLst>
            </a:pPr>
            <a:r>
              <a:rPr lang="en-US" sz="1200" spc="-5" dirty="0" err="1">
                <a:effectLst/>
                <a:latin typeface="Times New Roman" panose="02020603050405020304" pitchFamily="18" charset="0"/>
                <a:ea typeface="Times New Roman" panose="02020603050405020304" pitchFamily="18" charset="0"/>
              </a:rPr>
              <a:t>Hadistian</a:t>
            </a:r>
            <a:r>
              <a:rPr lang="en-US" sz="1200" spc="-5" dirty="0">
                <a:effectLst/>
                <a:latin typeface="Times New Roman" panose="02020603050405020304" pitchFamily="18" charset="0"/>
                <a:ea typeface="Times New Roman" panose="02020603050405020304" pitchFamily="18" charset="0"/>
              </a:rPr>
              <a:t> Muhammad Hanif, Zener Sukra Lie, Winda Astuti, Sofyan Tan, “Pothole Detection System Design with Proximity Sensor to Provide Motorcycle with Warning System and Increase Road Safety Driving,” IOP Conference Series: Earth and Environmental Science, vol. 426, Article 012039, March 2020.</a:t>
            </a:r>
            <a:endParaRPr lang="en-IN" sz="1200" spc="-5" dirty="0">
              <a:effectLst/>
              <a:latin typeface="Times New Roman" panose="02020603050405020304" pitchFamily="18" charset="0"/>
              <a:ea typeface="Times New Roman" panose="02020603050405020304" pitchFamily="18" charset="0"/>
            </a:endParaRPr>
          </a:p>
          <a:p>
            <a:pPr marL="342900" marR="318770" lvl="0" indent="-342900" algn="just">
              <a:lnSpc>
                <a:spcPct val="150000"/>
              </a:lnSpc>
              <a:spcBef>
                <a:spcPts val="5"/>
              </a:spcBef>
              <a:buSzPts val="1400"/>
              <a:buFont typeface="Times New Roman" panose="02020603050405020304" pitchFamily="18" charset="0"/>
              <a:buAutoNum type="arabicPeriod" startAt="7"/>
              <a:tabLst>
                <a:tab pos="584835" algn="l"/>
                <a:tab pos="1159510" algn="l"/>
              </a:tabLst>
            </a:pPr>
            <a:r>
              <a:rPr lang="en-US" sz="1200" spc="-5" dirty="0" err="1">
                <a:effectLst/>
                <a:latin typeface="Times New Roman" panose="02020603050405020304" pitchFamily="18" charset="0"/>
                <a:ea typeface="Times New Roman" panose="02020603050405020304" pitchFamily="18" charset="0"/>
              </a:rPr>
              <a:t>Sijia</a:t>
            </a:r>
            <a:r>
              <a:rPr lang="en-US" sz="1200" spc="-5" dirty="0">
                <a:effectLst/>
                <a:latin typeface="Times New Roman" panose="02020603050405020304" pitchFamily="18" charset="0"/>
                <a:ea typeface="Times New Roman" panose="02020603050405020304" pitchFamily="18" charset="0"/>
              </a:rPr>
              <a:t> </a:t>
            </a:r>
            <a:r>
              <a:rPr lang="en-US" sz="1200" spc="-5" dirty="0" err="1">
                <a:effectLst/>
                <a:latin typeface="Times New Roman" panose="02020603050405020304" pitchFamily="18" charset="0"/>
                <a:ea typeface="Times New Roman" panose="02020603050405020304" pitchFamily="18" charset="0"/>
              </a:rPr>
              <a:t>Zhao,Donal</a:t>
            </a:r>
            <a:r>
              <a:rPr lang="en-US" sz="1200" spc="-5" dirty="0">
                <a:effectLst/>
                <a:latin typeface="Times New Roman" panose="02020603050405020304" pitchFamily="18" charset="0"/>
                <a:ea typeface="Times New Roman" panose="02020603050405020304" pitchFamily="18" charset="0"/>
              </a:rPr>
              <a:t> O’Mahony "A Blockchain and Smart Contract Based Application for pharmaceutical Copyright Protection" 20 dec 2018.</a:t>
            </a:r>
            <a:endParaRPr lang="en-IN" sz="1200" dirty="0">
              <a:effectLst/>
              <a:latin typeface="Times New Roman" panose="02020603050405020304" pitchFamily="18" charset="0"/>
              <a:ea typeface="Times New Roman" panose="02020603050405020304" pitchFamily="18" charset="0"/>
            </a:endParaRPr>
          </a:p>
          <a:p>
            <a:pPr marL="342900" marR="317500" lvl="0" indent="-342900" algn="just">
              <a:lnSpc>
                <a:spcPct val="150000"/>
              </a:lnSpc>
              <a:buSzPts val="1400"/>
              <a:buFont typeface="Times New Roman" panose="02020603050405020304" pitchFamily="18" charset="0"/>
              <a:buAutoNum type="arabicPeriod" startAt="7"/>
              <a:tabLst>
                <a:tab pos="584835" algn="l"/>
                <a:tab pos="1130935" algn="l"/>
              </a:tabLst>
            </a:pPr>
            <a:r>
              <a:rPr lang="en-US" sz="1200" spc="-30" dirty="0">
                <a:effectLst/>
                <a:latin typeface="Times New Roman" panose="02020603050405020304" pitchFamily="18" charset="0"/>
                <a:ea typeface="Times New Roman" panose="02020603050405020304" pitchFamily="18" charset="0"/>
              </a:rPr>
              <a:t> </a:t>
            </a:r>
            <a:r>
              <a:rPr lang="en-US" sz="1200" spc="-5" dirty="0">
                <a:effectLst/>
                <a:latin typeface="Times New Roman" panose="02020603050405020304" pitchFamily="18" charset="0"/>
                <a:ea typeface="Times New Roman" panose="02020603050405020304" pitchFamily="18" charset="0"/>
              </a:rPr>
              <a:t>Aravind N. Kaimal, </a:t>
            </a:r>
            <a:r>
              <a:rPr lang="en-US" sz="1200" spc="-5" dirty="0" err="1">
                <a:effectLst/>
                <a:latin typeface="Times New Roman" panose="02020603050405020304" pitchFamily="18" charset="0"/>
                <a:ea typeface="Times New Roman" panose="02020603050405020304" pitchFamily="18" charset="0"/>
              </a:rPr>
              <a:t>Bijith</a:t>
            </a:r>
            <a:r>
              <a:rPr lang="en-US" sz="1200" spc="-5" dirty="0">
                <a:effectLst/>
                <a:latin typeface="Times New Roman" panose="02020603050405020304" pitchFamily="18" charset="0"/>
                <a:ea typeface="Times New Roman" panose="02020603050405020304" pitchFamily="18" charset="0"/>
              </a:rPr>
              <a:t> P. B., Midhun C. Baiju, Muhammed Suhail K. S., “Borewell Child Rescue System”, International Research Journal of Engineering and Technology (IRJET), Vol. 7, Issue 9, September 2020.</a:t>
            </a:r>
          </a:p>
          <a:p>
            <a:pPr marL="342900" marR="317500" lvl="0" indent="-342900" algn="just">
              <a:lnSpc>
                <a:spcPct val="150000"/>
              </a:lnSpc>
              <a:buSzPts val="1400"/>
              <a:buFont typeface="Times New Roman" panose="02020603050405020304" pitchFamily="18" charset="0"/>
              <a:buAutoNum type="arabicPeriod" startAt="7"/>
              <a:tabLst>
                <a:tab pos="584835" algn="l"/>
                <a:tab pos="1130935" algn="l"/>
              </a:tabLst>
            </a:pPr>
            <a:r>
              <a:rPr lang="en-US" sz="1200" dirty="0">
                <a:effectLst/>
                <a:latin typeface="Times New Roman" panose="02020603050405020304" pitchFamily="18" charset="0"/>
                <a:ea typeface="Times New Roman" panose="02020603050405020304" pitchFamily="18" charset="0"/>
              </a:rPr>
              <a:t>T.SR.CH. Murthy, SK. Nayab Rasool, R. Ramprakash, “Smart Borewell Vehicle Monitoring System: A Microcontroller-Based GSM Informer”, International Journal for Research in Applied Science and Engineering</a:t>
            </a:r>
          </a:p>
          <a:p>
            <a:pPr marL="342900" marR="319405" lvl="0" indent="-342900" algn="just">
              <a:lnSpc>
                <a:spcPct val="150000"/>
              </a:lnSpc>
              <a:buSzPts val="1400"/>
              <a:buFont typeface="+mj-lt"/>
              <a:buAutoNum type="arabicPeriod" startAt="12"/>
              <a:tabLst>
                <a:tab pos="584835" algn="l"/>
                <a:tab pos="1040765" algn="l"/>
              </a:tabLst>
            </a:pPr>
            <a:r>
              <a:rPr lang="en-US" sz="1200" spc="-5" dirty="0">
                <a:effectLst/>
                <a:latin typeface="Times New Roman" panose="02020603050405020304" pitchFamily="18" charset="0"/>
                <a:ea typeface="Times New Roman" panose="02020603050405020304" pitchFamily="18" charset="0"/>
              </a:rPr>
              <a:t>Chaithanya Kumar Reddy D, Charitha Sai B, Dhanuja S, Ganesh J, Aravind R, Thangarasan T, “Comprehensive Borewell Control and Sprinkler Oversight with Mobile IoT”, International Journal of Business and Management Invention (IJBMI), Vol. 13, Issue 6, pp. 69–72, June 2024.</a:t>
            </a:r>
            <a:endParaRPr lang="en-IN" sz="1200" spc="-5" dirty="0">
              <a:latin typeface="Times New Roman" panose="02020603050405020304" pitchFamily="18" charset="0"/>
              <a:ea typeface="Times New Roman" panose="02020603050405020304" pitchFamily="18" charset="0"/>
            </a:endParaRPr>
          </a:p>
          <a:p>
            <a:pPr marL="342900" marR="319405" lvl="0" indent="-342900" algn="just">
              <a:lnSpc>
                <a:spcPct val="150000"/>
              </a:lnSpc>
              <a:buSzPts val="1400"/>
              <a:buFont typeface="+mj-lt"/>
              <a:buAutoNum type="arabicPeriod" startAt="12"/>
              <a:tabLst>
                <a:tab pos="584835" algn="l"/>
                <a:tab pos="1040765" algn="l"/>
              </a:tabLst>
            </a:pPr>
            <a:r>
              <a:rPr lang="en-US" sz="1200" spc="-5" dirty="0">
                <a:effectLst/>
                <a:latin typeface="Times New Roman" panose="02020603050405020304" pitchFamily="18" charset="0"/>
                <a:ea typeface="Times New Roman" panose="02020603050405020304" pitchFamily="18" charset="0"/>
              </a:rPr>
              <a:t>Shriram Bhende, Samyak Meshram, </a:t>
            </a:r>
            <a:r>
              <a:rPr lang="en-US" sz="1200" spc="-5" dirty="0" err="1">
                <a:effectLst/>
                <a:latin typeface="Times New Roman" panose="02020603050405020304" pitchFamily="18" charset="0"/>
                <a:ea typeface="Times New Roman" panose="02020603050405020304" pitchFamily="18" charset="0"/>
              </a:rPr>
              <a:t>Saiabhishek</a:t>
            </a:r>
            <a:r>
              <a:rPr lang="en-US" sz="1200" spc="-5" dirty="0">
                <a:effectLst/>
                <a:latin typeface="Times New Roman" panose="02020603050405020304" pitchFamily="18" charset="0"/>
                <a:ea typeface="Times New Roman" panose="02020603050405020304" pitchFamily="18" charset="0"/>
              </a:rPr>
              <a:t> Turke, Prof. Hemangi Shinde, “Implementation of Child Rescue from Borewell Section Using IoT Module”, International Research Journal of Innovations in Engineering and Technology (IRJIET), Vol. 8, Issue 4, pp. 249–253, April 2024.</a:t>
            </a:r>
            <a:endParaRPr lang="en-IN" sz="1200" spc="-5" dirty="0">
              <a:effectLst/>
              <a:latin typeface="Times New Roman" panose="02020603050405020304" pitchFamily="18" charset="0"/>
              <a:ea typeface="Times New Roman" panose="02020603050405020304" pitchFamily="18" charset="0"/>
            </a:endParaRPr>
          </a:p>
          <a:p>
            <a:pPr>
              <a:buNone/>
            </a:pPr>
            <a:br>
              <a:rPr lang="en-US" sz="1200" dirty="0">
                <a:effectLst/>
                <a:latin typeface="Times New Roman" panose="02020603050405020304" pitchFamily="18" charset="0"/>
                <a:ea typeface="Times New Roman" panose="02020603050405020304" pitchFamily="18" charset="0"/>
              </a:rPr>
            </a:br>
            <a:endParaRPr lang="en-IN" sz="1200" dirty="0"/>
          </a:p>
        </p:txBody>
      </p:sp>
      <p:sp>
        <p:nvSpPr>
          <p:cNvPr id="4" name="Date Placeholder 3">
            <a:extLst>
              <a:ext uri="{FF2B5EF4-FFF2-40B4-BE49-F238E27FC236}">
                <a16:creationId xmlns:a16="http://schemas.microsoft.com/office/drawing/2014/main" id="{4A07E4FB-689B-4C02-0565-627EF97D8F61}"/>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BDEA1850-8460-1AC0-AD12-FC5BF31BEBB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685D9A3F-50DA-DACC-36E0-AB58D7D485C6}"/>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91258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76137" y="2259494"/>
            <a:ext cx="10999027" cy="4267200"/>
          </a:xfrm>
        </p:spPr>
        <p:txBody>
          <a:bodyPr/>
          <a:lstStyle/>
          <a:p>
            <a:pPr algn="l">
              <a:lnSpc>
                <a:spcPts val="2143"/>
              </a:lnSpc>
              <a:spcBef>
                <a:spcPts val="1029"/>
              </a:spcBef>
              <a:spcAft>
                <a:spcPts val="1029"/>
              </a:spcAft>
              <a:buFont typeface="Arial" panose="020B0604020202020204" pitchFamily="34" charset="0"/>
              <a:buChar char="•"/>
            </a:pPr>
            <a:r>
              <a:rPr lang="en-US" sz="2400" b="1" i="0" dirty="0">
                <a:solidFill>
                  <a:srgbClr val="404040"/>
                </a:solidFill>
                <a:effectLst/>
                <a:latin typeface="Times New Roman" panose="02020603050405020304" pitchFamily="18" charset="0"/>
                <a:cs typeface="Times New Roman" panose="02020603050405020304" pitchFamily="18" charset="0"/>
              </a:rPr>
              <a:t>Problem:</a:t>
            </a:r>
            <a:r>
              <a:rPr lang="en-US" sz="2400" b="0" i="0" dirty="0">
                <a:solidFill>
                  <a:srgbClr val="404040"/>
                </a:solidFill>
                <a:effectLst/>
                <a:latin typeface="Times New Roman" panose="02020603050405020304" pitchFamily="18" charset="0"/>
                <a:cs typeface="Times New Roman" panose="02020603050405020304" pitchFamily="18" charset="0"/>
              </a:rPr>
              <a:t> Over </a:t>
            </a:r>
            <a:r>
              <a:rPr lang="en-US" sz="2400" b="1" i="0" dirty="0">
                <a:solidFill>
                  <a:srgbClr val="404040"/>
                </a:solidFill>
                <a:effectLst/>
                <a:latin typeface="Times New Roman" panose="02020603050405020304" pitchFamily="18" charset="0"/>
                <a:cs typeface="Times New Roman" panose="02020603050405020304" pitchFamily="18" charset="0"/>
              </a:rPr>
              <a:t>1.2 million uncovered borewells</a:t>
            </a:r>
            <a:r>
              <a:rPr lang="en-US" sz="2400" b="0" i="0" dirty="0">
                <a:solidFill>
                  <a:srgbClr val="404040"/>
                </a:solidFill>
                <a:effectLst/>
                <a:latin typeface="Times New Roman" panose="02020603050405020304" pitchFamily="18" charset="0"/>
                <a:cs typeface="Times New Roman" panose="02020603050405020304" pitchFamily="18" charset="0"/>
              </a:rPr>
              <a:t> in rural India cause </a:t>
            </a:r>
            <a:r>
              <a:rPr lang="en-US" sz="2400" b="1" i="0" dirty="0">
                <a:solidFill>
                  <a:srgbClr val="404040"/>
                </a:solidFill>
                <a:effectLst/>
                <a:latin typeface="Times New Roman" panose="02020603050405020304" pitchFamily="18" charset="0"/>
                <a:cs typeface="Times New Roman" panose="02020603050405020304" pitchFamily="18" charset="0"/>
              </a:rPr>
              <a:t>200+ child fatalities annually</a:t>
            </a:r>
            <a:r>
              <a:rPr lang="en-US" sz="2400" b="0" i="0" dirty="0">
                <a:solidFill>
                  <a:srgbClr val="404040"/>
                </a:solidFill>
                <a:effectLst/>
                <a:latin typeface="Times New Roman" panose="02020603050405020304" pitchFamily="18" charset="0"/>
                <a:cs typeface="Times New Roman" panose="02020603050405020304" pitchFamily="18" charset="0"/>
              </a:rPr>
              <a:t>.</a:t>
            </a:r>
          </a:p>
          <a:p>
            <a:pPr>
              <a:lnSpc>
                <a:spcPts val="2143"/>
              </a:lnSpc>
              <a:spcBef>
                <a:spcPts val="1029"/>
              </a:spcBef>
              <a:spcAft>
                <a:spcPts val="1029"/>
              </a:spcAft>
              <a:buFont typeface="Arial" panose="020B0604020202020204" pitchFamily="34" charset="0"/>
              <a:buChar char="•"/>
            </a:pPr>
            <a:r>
              <a:rPr lang="en-US" sz="2400" b="1" i="0" dirty="0">
                <a:solidFill>
                  <a:srgbClr val="404040"/>
                </a:solidFill>
                <a:effectLst/>
                <a:latin typeface="Times New Roman" panose="02020603050405020304" pitchFamily="18" charset="0"/>
                <a:cs typeface="Times New Roman" panose="02020603050405020304" pitchFamily="18" charset="0"/>
              </a:rPr>
              <a:t>Limitations of Current Solutions:</a:t>
            </a:r>
            <a:r>
              <a:rPr lang="en-US" sz="2400" b="0" i="0" dirty="0">
                <a:solidFill>
                  <a:srgbClr val="404040"/>
                </a:solidFill>
                <a:effectLst/>
                <a:latin typeface="Times New Roman" panose="02020603050405020304" pitchFamily="18" charset="0"/>
                <a:cs typeface="Times New Roman" panose="02020603050405020304" pitchFamily="18" charset="0"/>
              </a:rPr>
              <a:t> Manual monitoring, high costs, and lack of real-time alerts.</a:t>
            </a:r>
          </a:p>
          <a:p>
            <a:pPr algn="l">
              <a:lnSpc>
                <a:spcPts val="2143"/>
              </a:lnSpc>
              <a:spcBef>
                <a:spcPts val="1029"/>
              </a:spcBef>
              <a:spcAft>
                <a:spcPts val="1029"/>
              </a:spcAft>
              <a:buFont typeface="Arial" panose="020B0604020202020204" pitchFamily="34" charset="0"/>
              <a:buChar char="•"/>
            </a:pPr>
            <a:r>
              <a:rPr lang="en-US" sz="2400" b="1" i="0" dirty="0">
                <a:solidFill>
                  <a:srgbClr val="404040"/>
                </a:solidFill>
                <a:effectLst/>
                <a:latin typeface="Times New Roman" panose="02020603050405020304" pitchFamily="18" charset="0"/>
                <a:cs typeface="Times New Roman" panose="02020603050405020304" pitchFamily="18" charset="0"/>
              </a:rPr>
              <a:t>Motivation:</a:t>
            </a:r>
            <a:r>
              <a:rPr lang="en-US" sz="2400" b="0" i="0" dirty="0">
                <a:solidFill>
                  <a:srgbClr val="404040"/>
                </a:solidFill>
                <a:effectLst/>
                <a:latin typeface="Times New Roman" panose="02020603050405020304" pitchFamily="18" charset="0"/>
                <a:cs typeface="Times New Roman" panose="02020603050405020304" pitchFamily="18" charset="0"/>
              </a:rPr>
              <a:t> Need for an </a:t>
            </a:r>
            <a:r>
              <a:rPr lang="en-US" sz="2400" b="1" i="0" dirty="0">
                <a:solidFill>
                  <a:srgbClr val="404040"/>
                </a:solidFill>
                <a:effectLst/>
                <a:latin typeface="Times New Roman" panose="02020603050405020304" pitchFamily="18" charset="0"/>
                <a:cs typeface="Times New Roman" panose="02020603050405020304" pitchFamily="18" charset="0"/>
              </a:rPr>
              <a:t>affordable, automated system</a:t>
            </a:r>
            <a:r>
              <a:rPr lang="en-US" sz="2400" b="0" i="0" dirty="0">
                <a:solidFill>
                  <a:srgbClr val="404040"/>
                </a:solidFill>
                <a:effectLst/>
                <a:latin typeface="Times New Roman" panose="02020603050405020304" pitchFamily="18" charset="0"/>
                <a:cs typeface="Times New Roman" panose="02020603050405020304" pitchFamily="18" charset="0"/>
              </a:rPr>
              <a:t> to detect and alert hazards proactively</a:t>
            </a:r>
          </a:p>
          <a:p>
            <a:pPr>
              <a:buNone/>
            </a:pPr>
            <a:br>
              <a:rPr lang="en-US" sz="2400" dirty="0"/>
            </a:b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2136913"/>
            <a:ext cx="10668000" cy="4267200"/>
          </a:xfrm>
        </p:spPr>
        <p:txBody>
          <a:bodyPr/>
          <a:lstStyle/>
          <a:p>
            <a:pPr algn="l">
              <a:lnSpc>
                <a:spcPts val="2143"/>
              </a:lnSpc>
              <a:spcBef>
                <a:spcPts val="1029"/>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Relies on physical covers</a:t>
            </a:r>
            <a:r>
              <a:rPr lang="en-US" sz="2400" b="0" i="0" dirty="0">
                <a:solidFill>
                  <a:srgbClr val="404040"/>
                </a:solidFill>
                <a:effectLst/>
                <a:latin typeface="Times New Roman" panose="02020603050405020304" pitchFamily="18" charset="0"/>
                <a:cs typeface="Times New Roman" panose="02020603050405020304" pitchFamily="18" charset="0"/>
              </a:rPr>
              <a:t> (often missing/stolen).</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Community vigilance</a:t>
            </a:r>
            <a:r>
              <a:rPr lang="en-US" sz="2400" b="0" i="0" dirty="0">
                <a:solidFill>
                  <a:srgbClr val="404040"/>
                </a:solidFill>
                <a:effectLst/>
                <a:latin typeface="Times New Roman" panose="02020603050405020304" pitchFamily="18" charset="0"/>
                <a:cs typeface="Times New Roman" panose="02020603050405020304" pitchFamily="18" charset="0"/>
              </a:rPr>
              <a:t> is inconsistent and unreliable.</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Basic vibration sensors</a:t>
            </a:r>
            <a:r>
              <a:rPr lang="en-US" sz="2400" b="0" i="0" dirty="0">
                <a:solidFill>
                  <a:srgbClr val="404040"/>
                </a:solidFill>
                <a:effectLst/>
                <a:latin typeface="Times New Roman" panose="02020603050405020304" pitchFamily="18" charset="0"/>
                <a:cs typeface="Times New Roman" panose="02020603050405020304" pitchFamily="18" charset="0"/>
              </a:rPr>
              <a:t> generate high false alarms.</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No GPS integration</a:t>
            </a:r>
            <a:r>
              <a:rPr lang="en-US" sz="2400" b="0" i="0" dirty="0">
                <a:solidFill>
                  <a:srgbClr val="404040"/>
                </a:solidFill>
                <a:effectLst/>
                <a:latin typeface="Times New Roman" panose="02020603050405020304" pitchFamily="18" charset="0"/>
                <a:cs typeface="Times New Roman" panose="02020603050405020304" pitchFamily="18" charset="0"/>
              </a:rPr>
              <a:t> for precise location tracking.</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Delayed rescue ops</a:t>
            </a:r>
            <a:r>
              <a:rPr lang="en-US" sz="2400" b="0" i="0" dirty="0">
                <a:solidFill>
                  <a:srgbClr val="404040"/>
                </a:solidFill>
                <a:effectLst/>
                <a:latin typeface="Times New Roman" panose="02020603050405020304" pitchFamily="18" charset="0"/>
                <a:cs typeface="Times New Roman" panose="02020603050405020304" pitchFamily="18" charset="0"/>
              </a:rPr>
              <a:t> due to lack of instant alerts.</a:t>
            </a:r>
          </a:p>
          <a:p>
            <a:pPr algn="l">
              <a:lnSpc>
                <a:spcPts val="2143"/>
              </a:lnSpc>
              <a:spcBef>
                <a:spcPts val="300"/>
              </a:spcBef>
              <a:spcAft>
                <a:spcPts val="1029"/>
              </a:spcAft>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High maintenance costs</a:t>
            </a:r>
            <a:r>
              <a:rPr lang="en-US" sz="2400" b="0" i="0" dirty="0">
                <a:solidFill>
                  <a:srgbClr val="404040"/>
                </a:solidFill>
                <a:effectLst/>
                <a:latin typeface="Times New Roman" panose="02020603050405020304" pitchFamily="18" charset="0"/>
                <a:cs typeface="Times New Roman" panose="02020603050405020304" pitchFamily="18" charset="0"/>
              </a:rPr>
              <a:t> for manual inspections.</a:t>
            </a:r>
          </a:p>
          <a:p>
            <a:pPr>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2216150"/>
            <a:ext cx="10668000" cy="4267200"/>
          </a:xfrm>
        </p:spPr>
        <p:txBody>
          <a:bodyPr/>
          <a:lstStyle/>
          <a:p>
            <a:pPr algn="l">
              <a:lnSpc>
                <a:spcPts val="2143"/>
              </a:lnSpc>
              <a:spcBef>
                <a:spcPts val="1029"/>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Detect open borewells</a:t>
            </a:r>
            <a:r>
              <a:rPr lang="en-IN" sz="2400" b="0" i="0" dirty="0">
                <a:solidFill>
                  <a:srgbClr val="404040"/>
                </a:solidFill>
                <a:effectLst/>
                <a:latin typeface="Times New Roman" panose="02020603050405020304" pitchFamily="18" charset="0"/>
                <a:cs typeface="Times New Roman" panose="02020603050405020304" pitchFamily="18" charset="0"/>
              </a:rPr>
              <a:t> using multi-sensor fusion.</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Classify threats</a:t>
            </a:r>
            <a:r>
              <a:rPr lang="en-IN" sz="2400" b="0" i="0" dirty="0">
                <a:solidFill>
                  <a:srgbClr val="404040"/>
                </a:solidFill>
                <a:effectLst/>
                <a:latin typeface="Times New Roman" panose="02020603050405020304" pitchFamily="18" charset="0"/>
                <a:cs typeface="Times New Roman" panose="02020603050405020304" pitchFamily="18" charset="0"/>
              </a:rPr>
              <a:t> (child vs. debris) with &gt;95% accuracy.</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Send real-time alerts</a:t>
            </a:r>
            <a:r>
              <a:rPr lang="en-IN" sz="2400" b="0" i="0" dirty="0">
                <a:solidFill>
                  <a:srgbClr val="404040"/>
                </a:solidFill>
                <a:effectLst/>
                <a:latin typeface="Times New Roman" panose="02020603050405020304" pitchFamily="18" charset="0"/>
                <a:cs typeface="Times New Roman" panose="02020603050405020304" pitchFamily="18" charset="0"/>
              </a:rPr>
              <a:t> via GSM/GPS within 5 seconds.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Ensure affordability</a:t>
            </a:r>
            <a:r>
              <a:rPr lang="en-IN" sz="2400" b="0" i="0" dirty="0">
                <a:solidFill>
                  <a:srgbClr val="404040"/>
                </a:solidFill>
                <a:effectLst/>
                <a:latin typeface="Times New Roman" panose="02020603050405020304" pitchFamily="18" charset="0"/>
                <a:cs typeface="Times New Roman" panose="02020603050405020304" pitchFamily="18" charset="0"/>
              </a:rPr>
              <a:t> (&lt;₹5,000 per unit).</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Minimize power usage</a:t>
            </a:r>
            <a:r>
              <a:rPr lang="en-IN" sz="2400" b="0" i="0" dirty="0">
                <a:solidFill>
                  <a:srgbClr val="404040"/>
                </a:solidFill>
                <a:effectLst/>
                <a:latin typeface="Times New Roman" panose="02020603050405020304" pitchFamily="18" charset="0"/>
                <a:cs typeface="Times New Roman" panose="02020603050405020304" pitchFamily="18" charset="0"/>
              </a:rPr>
              <a:t> for rural deployment.</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Enable scalability</a:t>
            </a:r>
            <a:r>
              <a:rPr lang="en-IN" sz="2400" b="0" i="0" dirty="0">
                <a:solidFill>
                  <a:srgbClr val="404040"/>
                </a:solidFill>
                <a:effectLst/>
                <a:latin typeface="Times New Roman" panose="02020603050405020304" pitchFamily="18" charset="0"/>
                <a:cs typeface="Times New Roman" panose="02020603050405020304" pitchFamily="18" charset="0"/>
              </a:rPr>
              <a:t> across diverse terrains.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2285999"/>
            <a:ext cx="10668000" cy="4267200"/>
          </a:xfrm>
        </p:spPr>
        <p:txBody>
          <a:bodyPr/>
          <a:lstStyle/>
          <a:p>
            <a:pPr algn="l">
              <a:lnSpc>
                <a:spcPts val="2143"/>
              </a:lnSpc>
              <a:spcBef>
                <a:spcPts val="1029"/>
              </a:spcBef>
              <a:spcAft>
                <a:spcPts val="1029"/>
              </a:spcAft>
              <a:buNone/>
            </a:pPr>
            <a:r>
              <a:rPr lang="en-IN" sz="2400" b="0" i="0" dirty="0" err="1">
                <a:solidFill>
                  <a:srgbClr val="404040"/>
                </a:solidFill>
                <a:effectLst/>
                <a:latin typeface="Times New Roman" panose="02020603050405020304" pitchFamily="18" charset="0"/>
                <a:cs typeface="Times New Roman" panose="02020603050405020304" pitchFamily="18" charset="0"/>
              </a:rPr>
              <a:t>ChildSaver</a:t>
            </a:r>
            <a:r>
              <a:rPr lang="en-IN" sz="2400" b="0" i="0" dirty="0">
                <a:solidFill>
                  <a:srgbClr val="404040"/>
                </a:solidFill>
                <a:effectLst/>
                <a:latin typeface="Times New Roman" panose="02020603050405020304" pitchFamily="18" charset="0"/>
                <a:cs typeface="Times New Roman" panose="02020603050405020304" pitchFamily="18" charset="0"/>
              </a:rPr>
              <a:t> combines </a:t>
            </a:r>
            <a:r>
              <a:rPr lang="en-IN" sz="2400" b="1" i="0" dirty="0">
                <a:solidFill>
                  <a:srgbClr val="404040"/>
                </a:solidFill>
                <a:effectLst/>
                <a:latin typeface="Times New Roman" panose="02020603050405020304" pitchFamily="18" charset="0"/>
                <a:cs typeface="Times New Roman" panose="02020603050405020304" pitchFamily="18" charset="0"/>
              </a:rPr>
              <a:t>ultrasonic/IR sensors</a:t>
            </a:r>
            <a:r>
              <a:rPr lang="en-IN" sz="2400" b="0" i="0" dirty="0">
                <a:solidFill>
                  <a:srgbClr val="404040"/>
                </a:solidFill>
                <a:effectLst/>
                <a:latin typeface="Times New Roman" panose="02020603050405020304" pitchFamily="18" charset="0"/>
                <a:cs typeface="Times New Roman" panose="02020603050405020304" pitchFamily="18" charset="0"/>
              </a:rPr>
              <a:t>, </a:t>
            </a:r>
            <a:r>
              <a:rPr lang="en-IN" sz="2400" b="1" i="0" dirty="0">
                <a:solidFill>
                  <a:srgbClr val="404040"/>
                </a:solidFill>
                <a:effectLst/>
                <a:latin typeface="Times New Roman" panose="02020603050405020304" pitchFamily="18" charset="0"/>
                <a:cs typeface="Times New Roman" panose="02020603050405020304" pitchFamily="18" charset="0"/>
              </a:rPr>
              <a:t>edge AI</a:t>
            </a:r>
            <a:r>
              <a:rPr lang="en-IN" sz="2400" b="0" i="0" dirty="0">
                <a:solidFill>
                  <a:srgbClr val="404040"/>
                </a:solidFill>
                <a:effectLst/>
                <a:latin typeface="Times New Roman" panose="02020603050405020304" pitchFamily="18" charset="0"/>
                <a:cs typeface="Times New Roman" panose="02020603050405020304" pitchFamily="18" charset="0"/>
              </a:rPr>
              <a:t>, and </a:t>
            </a:r>
            <a:r>
              <a:rPr lang="en-IN" sz="2400" b="1" i="0" dirty="0">
                <a:solidFill>
                  <a:srgbClr val="404040"/>
                </a:solidFill>
                <a:effectLst/>
                <a:latin typeface="Times New Roman" panose="02020603050405020304" pitchFamily="18" charset="0"/>
                <a:cs typeface="Times New Roman" panose="02020603050405020304" pitchFamily="18" charset="0"/>
              </a:rPr>
              <a:t>cellular networks</a:t>
            </a:r>
            <a:r>
              <a:rPr lang="en-IN" sz="2400" b="0" i="0" dirty="0">
                <a:solidFill>
                  <a:srgbClr val="404040"/>
                </a:solidFill>
                <a:effectLst/>
                <a:latin typeface="Times New Roman" panose="02020603050405020304" pitchFamily="18" charset="0"/>
                <a:cs typeface="Times New Roman" panose="02020603050405020304" pitchFamily="18" charset="0"/>
              </a:rPr>
              <a:t> to:</a:t>
            </a:r>
          </a:p>
          <a:p>
            <a:pPr algn="l">
              <a:lnSpc>
                <a:spcPts val="2143"/>
              </a:lnSpc>
              <a:spcBef>
                <a:spcPts val="1029"/>
              </a:spcBef>
              <a:spcAft>
                <a:spcPts val="1029"/>
              </a:spcAft>
              <a:buFont typeface="Arial" panose="020B0604020202020204" pitchFamily="34" charset="0"/>
              <a:buChar char="•"/>
            </a:pPr>
            <a:r>
              <a:rPr lang="en-IN" sz="2400" b="0" i="0" dirty="0">
                <a:solidFill>
                  <a:srgbClr val="404040"/>
                </a:solidFill>
                <a:effectLst/>
                <a:latin typeface="Times New Roman" panose="02020603050405020304" pitchFamily="18" charset="0"/>
                <a:cs typeface="Times New Roman" panose="02020603050405020304" pitchFamily="18" charset="0"/>
              </a:rPr>
              <a:t>Automatically identify open borewells.</a:t>
            </a:r>
          </a:p>
          <a:p>
            <a:pPr algn="l">
              <a:lnSpc>
                <a:spcPts val="2143"/>
              </a:lnSpc>
              <a:spcBef>
                <a:spcPts val="300"/>
              </a:spcBef>
              <a:spcAft>
                <a:spcPts val="1029"/>
              </a:spcAft>
              <a:buFont typeface="Arial" panose="020B0604020202020204" pitchFamily="34" charset="0"/>
              <a:buChar char="•"/>
            </a:pPr>
            <a:r>
              <a:rPr lang="en-IN" sz="2400" b="0" i="0" dirty="0">
                <a:solidFill>
                  <a:srgbClr val="404040"/>
                </a:solidFill>
                <a:effectLst/>
                <a:latin typeface="Times New Roman" panose="02020603050405020304" pitchFamily="18" charset="0"/>
                <a:cs typeface="Times New Roman" panose="02020603050405020304" pitchFamily="18" charset="0"/>
              </a:rPr>
              <a:t>Classify threats (child vs. debris) with </a:t>
            </a:r>
            <a:r>
              <a:rPr lang="en-IN" sz="2400" b="1" i="0" dirty="0">
                <a:solidFill>
                  <a:srgbClr val="404040"/>
                </a:solidFill>
                <a:effectLst/>
                <a:latin typeface="Times New Roman" panose="02020603050405020304" pitchFamily="18" charset="0"/>
                <a:cs typeface="Times New Roman" panose="02020603050405020304" pitchFamily="18" charset="0"/>
              </a:rPr>
              <a:t>96.5% accuracy</a:t>
            </a:r>
            <a:r>
              <a:rPr lang="en-IN" sz="2400" b="0" i="0" dirty="0">
                <a:solidFill>
                  <a:srgbClr val="404040"/>
                </a:solidFill>
                <a:effectLst/>
                <a:latin typeface="Times New Roman" panose="02020603050405020304" pitchFamily="18" charset="0"/>
                <a:cs typeface="Times New Roman" panose="02020603050405020304" pitchFamily="18" charset="0"/>
              </a:rPr>
              <a:t>.</a:t>
            </a:r>
          </a:p>
          <a:p>
            <a:pPr algn="l">
              <a:lnSpc>
                <a:spcPts val="2143"/>
              </a:lnSpc>
              <a:spcBef>
                <a:spcPts val="300"/>
              </a:spcBef>
              <a:spcAft>
                <a:spcPts val="1029"/>
              </a:spcAft>
              <a:buFont typeface="Arial" panose="020B0604020202020204" pitchFamily="34" charset="0"/>
              <a:buChar char="•"/>
            </a:pPr>
            <a:r>
              <a:rPr lang="en-IN" sz="2400" b="0" i="0" dirty="0">
                <a:solidFill>
                  <a:srgbClr val="404040"/>
                </a:solidFill>
                <a:effectLst/>
                <a:latin typeface="Times New Roman" panose="02020603050405020304" pitchFamily="18" charset="0"/>
                <a:cs typeface="Times New Roman" panose="02020603050405020304" pitchFamily="18" charset="0"/>
              </a:rPr>
              <a:t>Transmit alerts within </a:t>
            </a:r>
            <a:r>
              <a:rPr lang="en-IN" sz="2400" b="1" i="0" dirty="0">
                <a:solidFill>
                  <a:srgbClr val="404040"/>
                </a:solidFill>
                <a:effectLst/>
                <a:latin typeface="Times New Roman" panose="02020603050405020304" pitchFamily="18" charset="0"/>
                <a:cs typeface="Times New Roman" panose="02020603050405020304" pitchFamily="18" charset="0"/>
              </a:rPr>
              <a:t>5 seconds</a:t>
            </a:r>
            <a:r>
              <a:rPr lang="en-IN" sz="2400" b="0" i="0" dirty="0">
                <a:solidFill>
                  <a:srgbClr val="404040"/>
                </a:solidFill>
                <a:effectLst/>
                <a:latin typeface="Times New Roman" panose="02020603050405020304" pitchFamily="18" charset="0"/>
                <a:cs typeface="Times New Roman" panose="02020603050405020304" pitchFamily="18" charset="0"/>
              </a:rPr>
              <a:t> via GSM/GPS.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2216150"/>
            <a:ext cx="10668000" cy="4267200"/>
          </a:xfrm>
        </p:spPr>
        <p:txBody>
          <a:bodyPr/>
          <a:lstStyle/>
          <a:p>
            <a:pPr algn="l">
              <a:lnSpc>
                <a:spcPts val="2143"/>
              </a:lnSpc>
              <a:spcBef>
                <a:spcPts val="1029"/>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Ultrasonic sensors</a:t>
            </a:r>
            <a:r>
              <a:rPr lang="en-IN" sz="2400" b="0" i="0" dirty="0">
                <a:solidFill>
                  <a:srgbClr val="404040"/>
                </a:solidFill>
                <a:effectLst/>
                <a:latin typeface="Times New Roman" panose="02020603050405020304" pitchFamily="18" charset="0"/>
                <a:cs typeface="Times New Roman" panose="02020603050405020304" pitchFamily="18" charset="0"/>
              </a:rPr>
              <a:t> measure borewell depth.</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IR sensors</a:t>
            </a:r>
            <a:r>
              <a:rPr lang="en-IN" sz="2400" b="0" i="0" dirty="0">
                <a:solidFill>
                  <a:srgbClr val="404040"/>
                </a:solidFill>
                <a:effectLst/>
                <a:latin typeface="Times New Roman" panose="02020603050405020304" pitchFamily="18" charset="0"/>
                <a:cs typeface="Times New Roman" panose="02020603050405020304" pitchFamily="18" charset="0"/>
              </a:rPr>
              <a:t> detect body heat/movement.</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Edge AI</a:t>
            </a:r>
            <a:r>
              <a:rPr lang="en-IN" sz="2400" b="0" i="0" dirty="0">
                <a:solidFill>
                  <a:srgbClr val="404040"/>
                </a:solidFill>
                <a:effectLst/>
                <a:latin typeface="Times New Roman" panose="02020603050405020304" pitchFamily="18" charset="0"/>
                <a:cs typeface="Times New Roman" panose="02020603050405020304" pitchFamily="18" charset="0"/>
              </a:rPr>
              <a:t> (Random Forest) processes data locally.</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GPS pins hazard locations</a:t>
            </a:r>
            <a:r>
              <a:rPr lang="en-IN" sz="2400" b="0" i="0" dirty="0">
                <a:solidFill>
                  <a:srgbClr val="404040"/>
                </a:solidFill>
                <a:effectLst/>
                <a:latin typeface="Times New Roman" panose="02020603050405020304" pitchFamily="18" charset="0"/>
                <a:cs typeface="Times New Roman" panose="02020603050405020304" pitchFamily="18" charset="0"/>
              </a:rPr>
              <a:t> for rescue teams.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GSM modules</a:t>
            </a:r>
            <a:r>
              <a:rPr lang="en-IN" sz="2400" b="0" i="0" dirty="0">
                <a:solidFill>
                  <a:srgbClr val="404040"/>
                </a:solidFill>
                <a:effectLst/>
                <a:latin typeface="Times New Roman" panose="02020603050405020304" pitchFamily="18" charset="0"/>
                <a:cs typeface="Times New Roman" panose="02020603050405020304" pitchFamily="18" charset="0"/>
              </a:rPr>
              <a:t> transmit alerts to authorities.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Solar-powered</a:t>
            </a:r>
            <a:r>
              <a:rPr lang="en-IN" sz="2400" b="0" i="0" dirty="0">
                <a:solidFill>
                  <a:srgbClr val="404040"/>
                </a:solidFill>
                <a:effectLst/>
                <a:latin typeface="Times New Roman" panose="02020603050405020304" pitchFamily="18" charset="0"/>
                <a:cs typeface="Times New Roman" panose="02020603050405020304" pitchFamily="18" charset="0"/>
              </a:rPr>
              <a:t> for off-grid sustainability.</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285999"/>
            <a:ext cx="10668000" cy="4267200"/>
          </a:xfrm>
        </p:spPr>
        <p:txBody>
          <a:bodyPr/>
          <a:lstStyle/>
          <a:p>
            <a:pPr algn="l">
              <a:lnSpc>
                <a:spcPts val="2143"/>
              </a:lnSpc>
              <a:spcBef>
                <a:spcPts val="1029"/>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Sensor layer</a:t>
            </a:r>
            <a:r>
              <a:rPr lang="en-IN" sz="2400" b="0" i="0" dirty="0">
                <a:solidFill>
                  <a:srgbClr val="404040"/>
                </a:solidFill>
                <a:effectLst/>
                <a:latin typeface="Times New Roman" panose="02020603050405020304" pitchFamily="18" charset="0"/>
                <a:cs typeface="Times New Roman" panose="02020603050405020304" pitchFamily="18" charset="0"/>
              </a:rPr>
              <a:t>: HC-SR04 (ultrasonic) + AMG8833 (IR).</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Edge layer</a:t>
            </a:r>
            <a:r>
              <a:rPr lang="en-IN" sz="2400" b="0" i="0" dirty="0">
                <a:solidFill>
                  <a:srgbClr val="404040"/>
                </a:solidFill>
                <a:effectLst/>
                <a:latin typeface="Times New Roman" panose="02020603050405020304" pitchFamily="18" charset="0"/>
                <a:cs typeface="Times New Roman" panose="02020603050405020304" pitchFamily="18" charset="0"/>
              </a:rPr>
              <a:t>: Raspberry Pi runs </a:t>
            </a:r>
            <a:r>
              <a:rPr lang="en-IN" sz="2400" b="0" i="0" dirty="0" err="1">
                <a:solidFill>
                  <a:srgbClr val="404040"/>
                </a:solidFill>
                <a:effectLst/>
                <a:latin typeface="Times New Roman" panose="02020603050405020304" pitchFamily="18" charset="0"/>
                <a:cs typeface="Times New Roman" panose="02020603050405020304" pitchFamily="18" charset="0"/>
              </a:rPr>
              <a:t>TinyML</a:t>
            </a:r>
            <a:r>
              <a:rPr lang="en-IN" sz="2400" b="0" i="0" dirty="0">
                <a:solidFill>
                  <a:srgbClr val="404040"/>
                </a:solidFill>
                <a:effectLst/>
                <a:latin typeface="Times New Roman" panose="02020603050405020304" pitchFamily="18" charset="0"/>
                <a:cs typeface="Times New Roman" panose="02020603050405020304" pitchFamily="18" charset="0"/>
              </a:rPr>
              <a:t> model.</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Cloud layer</a:t>
            </a:r>
            <a:r>
              <a:rPr lang="en-IN" sz="2400" b="0" i="0" dirty="0">
                <a:solidFill>
                  <a:srgbClr val="404040"/>
                </a:solidFill>
                <a:effectLst/>
                <a:latin typeface="Times New Roman" panose="02020603050405020304" pitchFamily="18" charset="0"/>
                <a:cs typeface="Times New Roman" panose="02020603050405020304" pitchFamily="18" charset="0"/>
              </a:rPr>
              <a:t>: PostgreSQL logs incidents.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Alert layer</a:t>
            </a:r>
            <a:r>
              <a:rPr lang="en-IN" sz="2400" b="0" i="0" dirty="0">
                <a:solidFill>
                  <a:srgbClr val="404040"/>
                </a:solidFill>
                <a:effectLst/>
                <a:latin typeface="Times New Roman" panose="02020603050405020304" pitchFamily="18" charset="0"/>
                <a:cs typeface="Times New Roman" panose="02020603050405020304" pitchFamily="18" charset="0"/>
              </a:rPr>
              <a:t>: SIM800L GSM for SMS alerts.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UI layer</a:t>
            </a:r>
            <a:r>
              <a:rPr lang="en-IN" sz="2400" b="0" i="0" dirty="0">
                <a:solidFill>
                  <a:srgbClr val="404040"/>
                </a:solidFill>
                <a:effectLst/>
                <a:latin typeface="Times New Roman" panose="02020603050405020304" pitchFamily="18" charset="0"/>
                <a:cs typeface="Times New Roman" panose="02020603050405020304" pitchFamily="18" charset="0"/>
              </a:rPr>
              <a:t>: Mobile dashboards for real-time monitoring.</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Fail-safe</a:t>
            </a:r>
            <a:r>
              <a:rPr lang="en-IN" sz="2400" b="0" i="0" dirty="0">
                <a:solidFill>
                  <a:srgbClr val="404040"/>
                </a:solidFill>
                <a:effectLst/>
                <a:latin typeface="Times New Roman" panose="02020603050405020304" pitchFamily="18" charset="0"/>
                <a:cs typeface="Times New Roman" panose="02020603050405020304" pitchFamily="18" charset="0"/>
              </a:rPr>
              <a:t>: Offline data sync when network is available.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a:extLst>
              <a:ext uri="{FF2B5EF4-FFF2-40B4-BE49-F238E27FC236}">
                <a16:creationId xmlns:a16="http://schemas.microsoft.com/office/drawing/2014/main" id="{434C9A94-AD9E-F4D8-E98D-2F770E35813A}"/>
              </a:ext>
            </a:extLst>
          </p:cNvPr>
          <p:cNvPicPr>
            <a:picLocks noChangeAspect="1"/>
          </p:cNvPicPr>
          <p:nvPr/>
        </p:nvPicPr>
        <p:blipFill>
          <a:blip r:embed="rId2"/>
          <a:stretch>
            <a:fillRect/>
          </a:stretch>
        </p:blipFill>
        <p:spPr>
          <a:xfrm>
            <a:off x="8183217" y="1965324"/>
            <a:ext cx="3902766" cy="3889512"/>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216150"/>
            <a:ext cx="10668000" cy="4267200"/>
          </a:xfrm>
        </p:spPr>
        <p:txBody>
          <a:bodyPr/>
          <a:lstStyle/>
          <a:p>
            <a:pPr algn="l">
              <a:lnSpc>
                <a:spcPts val="2143"/>
              </a:lnSpc>
              <a:spcBef>
                <a:spcPts val="1029"/>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Data Acquisition</a:t>
            </a:r>
            <a:r>
              <a:rPr lang="en-IN" sz="2400" b="0" i="0" dirty="0">
                <a:solidFill>
                  <a:srgbClr val="404040"/>
                </a:solidFill>
                <a:effectLst/>
                <a:latin typeface="Times New Roman" panose="02020603050405020304" pitchFamily="18" charset="0"/>
                <a:cs typeface="Times New Roman" panose="02020603050405020304" pitchFamily="18" charset="0"/>
              </a:rPr>
              <a:t>: Collects depth/thermal readings.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Signal Processing</a:t>
            </a:r>
            <a:r>
              <a:rPr lang="en-IN" sz="2400" b="0" i="0" dirty="0">
                <a:solidFill>
                  <a:srgbClr val="404040"/>
                </a:solidFill>
                <a:effectLst/>
                <a:latin typeface="Times New Roman" panose="02020603050405020304" pitchFamily="18" charset="0"/>
                <a:cs typeface="Times New Roman" panose="02020603050405020304" pitchFamily="18" charset="0"/>
              </a:rPr>
              <a:t>: Filters noise, normalizes data.</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Threat Detection</a:t>
            </a:r>
            <a:r>
              <a:rPr lang="en-IN" sz="2400" b="0" i="0" dirty="0">
                <a:solidFill>
                  <a:srgbClr val="404040"/>
                </a:solidFill>
                <a:effectLst/>
                <a:latin typeface="Times New Roman" panose="02020603050405020304" pitchFamily="18" charset="0"/>
                <a:cs typeface="Times New Roman" panose="02020603050405020304" pitchFamily="18" charset="0"/>
              </a:rPr>
              <a:t>: ML model classifies hazards.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Alert System</a:t>
            </a:r>
            <a:r>
              <a:rPr lang="en-IN" sz="2400" b="0" i="0" dirty="0">
                <a:solidFill>
                  <a:srgbClr val="404040"/>
                </a:solidFill>
                <a:effectLst/>
                <a:latin typeface="Times New Roman" panose="02020603050405020304" pitchFamily="18" charset="0"/>
                <a:cs typeface="Times New Roman" panose="02020603050405020304" pitchFamily="18" charset="0"/>
              </a:rPr>
              <a:t>: Triggers GPS/GSM notifications.</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Cloud Integration</a:t>
            </a:r>
            <a:r>
              <a:rPr lang="en-IN" sz="2400" b="0" i="0" dirty="0">
                <a:solidFill>
                  <a:srgbClr val="404040"/>
                </a:solidFill>
                <a:effectLst/>
                <a:latin typeface="Times New Roman" panose="02020603050405020304" pitchFamily="18" charset="0"/>
                <a:cs typeface="Times New Roman" panose="02020603050405020304" pitchFamily="18" charset="0"/>
              </a:rPr>
              <a:t>: Stores incident history.</a:t>
            </a:r>
          </a:p>
          <a:p>
            <a:pPr algn="l">
              <a:lnSpc>
                <a:spcPts val="2143"/>
              </a:lnSpc>
              <a:spcBef>
                <a:spcPts val="300"/>
              </a:spcBef>
              <a:spcAft>
                <a:spcPts val="1029"/>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User Interface</a:t>
            </a:r>
            <a:r>
              <a:rPr lang="en-IN" sz="2400" b="0" i="0" dirty="0">
                <a:solidFill>
                  <a:srgbClr val="404040"/>
                </a:solidFill>
                <a:effectLst/>
                <a:latin typeface="Times New Roman" panose="02020603050405020304" pitchFamily="18" charset="0"/>
                <a:cs typeface="Times New Roman" panose="02020603050405020304" pitchFamily="18" charset="0"/>
              </a:rPr>
              <a:t>: Displays alerts on mobile/web.</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383157"/>
          </a:xfrm>
        </p:spPr>
        <p:txBody>
          <a:bodyPr/>
          <a:lstStyle/>
          <a:p>
            <a:pPr algn="l">
              <a:lnSpc>
                <a:spcPts val="2143"/>
              </a:lnSpc>
              <a:spcBef>
                <a:spcPts val="1029"/>
              </a:spcBef>
              <a:spcAft>
                <a:spcPts val="300"/>
              </a:spcAft>
              <a:buFont typeface="Arial" panose="020B0604020202020204" pitchFamily="34" charset="0"/>
              <a:buChar char="•"/>
            </a:pPr>
            <a:r>
              <a:rPr lang="en-IN" sz="2400" b="1" i="0" dirty="0">
                <a:solidFill>
                  <a:srgbClr val="404040"/>
                </a:solidFill>
                <a:effectLst/>
                <a:latin typeface="DeepSeek-CJK-patch"/>
              </a:rPr>
              <a:t>DFD (Fig 3.3):</a:t>
            </a:r>
            <a:endParaRPr lang="en-IN" sz="2400" b="0" i="0" dirty="0">
              <a:solidFill>
                <a:srgbClr val="404040"/>
              </a:solidFill>
              <a:effectLst/>
              <a:latin typeface="DeepSeek-CJK-patch"/>
            </a:endParaRPr>
          </a:p>
          <a:p>
            <a:pPr marL="742950" lvl="1" indent="-285750" algn="l">
              <a:lnSpc>
                <a:spcPts val="2143"/>
              </a:lnSpc>
              <a:spcBef>
                <a:spcPts val="300"/>
              </a:spcBef>
              <a:spcAft>
                <a:spcPts val="1029"/>
              </a:spcAft>
              <a:buFont typeface="Arial" panose="020B0604020202020204" pitchFamily="34" charset="0"/>
              <a:buChar char="•"/>
            </a:pPr>
            <a:r>
              <a:rPr lang="en-IN" sz="2400" b="0" i="0" dirty="0">
                <a:solidFill>
                  <a:srgbClr val="404040"/>
                </a:solidFill>
                <a:effectLst/>
                <a:latin typeface="DeepSeek-CJK-patch"/>
              </a:rPr>
              <a:t>Input: Sensor data → Processing: ML model → Output: Alerts.</a:t>
            </a:r>
          </a:p>
          <a:p>
            <a:pPr algn="l">
              <a:lnSpc>
                <a:spcPts val="2143"/>
              </a:lnSpc>
              <a:spcBef>
                <a:spcPts val="300"/>
              </a:spcBef>
              <a:spcAft>
                <a:spcPts val="300"/>
              </a:spcAft>
              <a:buFont typeface="Arial" panose="020B0604020202020204" pitchFamily="34" charset="0"/>
              <a:buChar char="•"/>
            </a:pPr>
            <a:r>
              <a:rPr lang="en-IN" sz="2400" b="1" i="0" dirty="0">
                <a:solidFill>
                  <a:srgbClr val="404040"/>
                </a:solidFill>
                <a:effectLst/>
                <a:latin typeface="DeepSeek-CJK-patch"/>
              </a:rPr>
              <a:t>Activity Diagram (Fig 3.2):</a:t>
            </a:r>
            <a:endParaRPr lang="en-IN" sz="2400" b="0" i="0" dirty="0">
              <a:solidFill>
                <a:srgbClr val="404040"/>
              </a:solidFill>
              <a:effectLst/>
              <a:latin typeface="DeepSeek-CJK-patch"/>
            </a:endParaRPr>
          </a:p>
          <a:p>
            <a:pPr marL="742950" lvl="1" indent="-285750" algn="l">
              <a:lnSpc>
                <a:spcPts val="2143"/>
              </a:lnSpc>
              <a:spcBef>
                <a:spcPts val="300"/>
              </a:spcBef>
              <a:spcAft>
                <a:spcPts val="1029"/>
              </a:spcAft>
              <a:buFont typeface="Arial" panose="020B0604020202020204" pitchFamily="34" charset="0"/>
              <a:buChar char="•"/>
            </a:pPr>
            <a:r>
              <a:rPr lang="en-IN" sz="2400" b="0" i="0" dirty="0">
                <a:solidFill>
                  <a:srgbClr val="404040"/>
                </a:solidFill>
                <a:effectLst/>
                <a:latin typeface="DeepSeek-CJK-patch"/>
              </a:rPr>
              <a:t>Continuous monitoring → Hazard detection → Alert escalation</a:t>
            </a:r>
            <a:r>
              <a:rPr lang="en-IN" b="0" i="0" dirty="0">
                <a:solidFill>
                  <a:srgbClr val="404040"/>
                </a:solidFill>
                <a:effectLst/>
                <a:latin typeface="DeepSeek-CJK-patch"/>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pPr marL="0" indent="0">
              <a:buNone/>
            </a:pPr>
            <a:r>
              <a:rPr lang="en-IN" sz="1200" dirty="0"/>
              <a:t>                                        </a:t>
            </a:r>
            <a:r>
              <a:rPr lang="en-IN" sz="1200" b="1" i="0" dirty="0">
                <a:solidFill>
                  <a:srgbClr val="404040"/>
                </a:solidFill>
                <a:effectLst/>
                <a:latin typeface="DeepSeek-CJK-patch"/>
              </a:rPr>
              <a:t>Fig 3.2                                                                                                                   Fig 3.3    </a:t>
            </a:r>
            <a:endParaRPr lang="en-IN" sz="12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Picture 7" descr="Image of Pothole detection activity diagram">
            <a:extLst>
              <a:ext uri="{FF2B5EF4-FFF2-40B4-BE49-F238E27FC236}">
                <a16:creationId xmlns:a16="http://schemas.microsoft.com/office/drawing/2014/main" id="{3C55A0D7-211D-F5D7-9A4F-CD513D4BF8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7365" y="3356252"/>
            <a:ext cx="4234070" cy="2513211"/>
          </a:xfrm>
          <a:prstGeom prst="rect">
            <a:avLst/>
          </a:prstGeom>
          <a:noFill/>
          <a:ln>
            <a:noFill/>
          </a:ln>
        </p:spPr>
      </p:pic>
      <p:pic>
        <p:nvPicPr>
          <p:cNvPr id="9" name="Picture 8">
            <a:extLst>
              <a:ext uri="{FF2B5EF4-FFF2-40B4-BE49-F238E27FC236}">
                <a16:creationId xmlns:a16="http://schemas.microsoft.com/office/drawing/2014/main" id="{B2247EFE-C1E9-7506-23D0-FB442E986BC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3071" y="3256125"/>
            <a:ext cx="3018790" cy="2713464"/>
          </a:xfrm>
          <a:prstGeom prst="rect">
            <a:avLst/>
          </a:prstGeom>
          <a:noFill/>
          <a:ln>
            <a:noFill/>
          </a:ln>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67</TotalTime>
  <Words>1318</Words>
  <Application>Microsoft Office PowerPoint</Application>
  <PresentationFormat>Widescreen</PresentationFormat>
  <Paragraphs>142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DeepSeek-CJK-patch</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Implementation &amp; Results of Module</vt:lpstr>
      <vt:lpstr>Conclusion &amp; Future Work </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siva thanu</cp:lastModifiedBy>
  <cp:revision>7</cp:revision>
  <dcterms:created xsi:type="dcterms:W3CDTF">2023-08-03T04:32:32Z</dcterms:created>
  <dcterms:modified xsi:type="dcterms:W3CDTF">2025-05-13T03:52:04Z</dcterms:modified>
</cp:coreProperties>
</file>