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68" r:id="rId4"/>
    <p:sldId id="369" r:id="rId5"/>
    <p:sldId id="370" r:id="rId6"/>
    <p:sldId id="379" r:id="rId7"/>
    <p:sldId id="372" r:id="rId8"/>
    <p:sldId id="373" r:id="rId9"/>
    <p:sldId id="374" r:id="rId10"/>
    <p:sldId id="380" r:id="rId11"/>
    <p:sldId id="381" r:id="rId12"/>
    <p:sldId id="376" r:id="rId13"/>
    <p:sldId id="375" r:id="rId14"/>
    <p:sldId id="382"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2F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1E117-FB10-17F0-65FD-162D4B36BB2E}" v="22" dt="2025-05-08T20:19:58.907"/>
    <p1510:client id="{510B6223-72DC-E2BF-F041-6051BA5B3F92}" v="582" dt="2025-05-08T20:12:16.4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19917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FF0000"/>
                </a:solidFill>
                <a:latin typeface="Verdana"/>
                <a:ea typeface="Verdana"/>
                <a:cs typeface="+mn-cs"/>
              </a:rPr>
              <a:t>DIABETES PREDICTION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617621" y="5229025"/>
            <a:ext cx="445970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a:solidFill>
                  <a:schemeClr val="tx2">
                    <a:lumMod val="75000"/>
                    <a:lumOff val="25000"/>
                  </a:schemeClr>
                </a:solidFill>
              </a:rPr>
              <a:t>Dr</a:t>
            </a:r>
            <a:r>
              <a:rPr lang="en-IN" altLang="en-US" sz="2400" b="1" dirty="0" err="1">
                <a:solidFill>
                  <a:schemeClr val="tx2">
                    <a:lumMod val="75000"/>
                    <a:lumOff val="25000"/>
                  </a:schemeClr>
                </a:solidFill>
              </a:rPr>
              <a:t>.M.RAKESHKUMAR</a:t>
            </a:r>
            <a:endParaRPr lang="en-IN" altLang="en-US" sz="2400" b="1" dirty="0">
              <a:solidFill>
                <a:schemeClr val="tx2">
                  <a:lumMod val="75000"/>
                  <a:lumOff val="25000"/>
                </a:schemeClr>
              </a:solidFill>
            </a:endParaRPr>
          </a:p>
          <a:p>
            <a:pPr>
              <a:spcBef>
                <a:spcPct val="0"/>
              </a:spcBef>
              <a:buClrTx/>
              <a:buFontTx/>
              <a:buNone/>
            </a:pPr>
            <a:r>
              <a:rPr lang="en-IN" altLang="en-US" sz="2400" b="1" dirty="0">
                <a:solidFill>
                  <a:schemeClr val="tx2">
                    <a:lumMod val="75000"/>
                    <a:lumOff val="25000"/>
                  </a:schemeClr>
                </a:solidFill>
              </a:rPr>
              <a:t>Associate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441177" y="5179722"/>
            <a:ext cx="464127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US" altLang="en-US" sz="2000" b="1" dirty="0">
                <a:solidFill>
                  <a:schemeClr val="bg2">
                    <a:lumMod val="10000"/>
                  </a:schemeClr>
                </a:solidFill>
                <a:latin typeface="Verdana"/>
                <a:ea typeface="Verdana"/>
              </a:rPr>
              <a:t>K.S.JAYASURIYAA 220701332</a:t>
            </a:r>
          </a:p>
          <a:p>
            <a:pPr>
              <a:spcBef>
                <a:spcPct val="0"/>
              </a:spcBef>
              <a:buClrTx/>
              <a:buNone/>
            </a:pPr>
            <a:r>
              <a:rPr lang="en-US" altLang="en-US" sz="2000" b="1" dirty="0">
                <a:solidFill>
                  <a:schemeClr val="bg2">
                    <a:lumMod val="10000"/>
                  </a:schemeClr>
                </a:solidFill>
                <a:latin typeface="Verdana"/>
                <a:ea typeface="Verdana"/>
              </a:rPr>
              <a:t>F.KATHIRAVAN 220701505</a:t>
            </a:r>
            <a:endParaRPr lang="en-IN" altLang="en-US" sz="2000" b="1" dirty="0">
              <a:solidFill>
                <a:schemeClr val="bg2">
                  <a:lumMod val="10000"/>
                </a:schemeClr>
              </a:solidFill>
              <a:latin typeface="Verdana"/>
              <a:ea typeface="Verdana"/>
            </a:endParaRP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63E2-DF5B-BEB9-782F-E46A67A40CDC}"/>
              </a:ext>
            </a:extLst>
          </p:cNvPr>
          <p:cNvSpPr>
            <a:spLocks noGrp="1"/>
          </p:cNvSpPr>
          <p:nvPr>
            <p:ph type="title"/>
          </p:nvPr>
        </p:nvSpPr>
        <p:spPr>
          <a:xfrm>
            <a:off x="757373" y="304801"/>
            <a:ext cx="10668000" cy="835025"/>
          </a:xfrm>
        </p:spPr>
        <p:txBody>
          <a:bodyPr/>
          <a:lstStyle/>
          <a:p>
            <a:r>
              <a:rPr lang="en-US" sz="3200" b="1" dirty="0">
                <a:solidFill>
                  <a:srgbClr val="FF0000"/>
                </a:solidFill>
                <a:ea typeface="Verdana"/>
              </a:rPr>
              <a:t>Data Flow Diagram</a:t>
            </a:r>
          </a:p>
        </p:txBody>
      </p:sp>
      <p:sp>
        <p:nvSpPr>
          <p:cNvPr id="4" name="Date Placeholder 3">
            <a:extLst>
              <a:ext uri="{FF2B5EF4-FFF2-40B4-BE49-F238E27FC236}">
                <a16:creationId xmlns:a16="http://schemas.microsoft.com/office/drawing/2014/main" id="{780EF7E2-8374-CC7C-A491-4EA10EF06F47}"/>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FC04EF52-7E29-05BF-A21A-5650C749786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8D9C8AA-1606-46B3-6149-84C266311422}"/>
              </a:ext>
            </a:extLst>
          </p:cNvPr>
          <p:cNvSpPr>
            <a:spLocks noGrp="1"/>
          </p:cNvSpPr>
          <p:nvPr>
            <p:ph type="sldNum" sz="quarter" idx="12"/>
          </p:nvPr>
        </p:nvSpPr>
        <p:spPr/>
        <p:txBody>
          <a:bodyPr/>
          <a:lstStyle/>
          <a:p>
            <a:pPr>
              <a:defRPr/>
            </a:pPr>
            <a:fld id="{BDC2143B-610F-499C-A392-DFFBE135A7B2}" type="slidenum">
              <a:rPr lang="en-US" altLang="en-US"/>
              <a:pPr>
                <a:defRPr/>
              </a:pPr>
              <a:t>10</a:t>
            </a:fld>
            <a:endParaRPr lang="en-US" altLang="en-US"/>
          </a:p>
        </p:txBody>
      </p:sp>
      <p:pic>
        <p:nvPicPr>
          <p:cNvPr id="13" name="Content Placeholder 12" descr="A diagram of a forest&#10;&#10;AI-generated content may be incorrect.">
            <a:extLst>
              <a:ext uri="{FF2B5EF4-FFF2-40B4-BE49-F238E27FC236}">
                <a16:creationId xmlns:a16="http://schemas.microsoft.com/office/drawing/2014/main" id="{B82F3DDA-BDE3-E2D2-8580-54C4D602B7D9}"/>
              </a:ext>
            </a:extLst>
          </p:cNvPr>
          <p:cNvPicPr>
            <a:picLocks noGrp="1" noChangeAspect="1"/>
          </p:cNvPicPr>
          <p:nvPr>
            <p:ph idx="1"/>
          </p:nvPr>
        </p:nvPicPr>
        <p:blipFill>
          <a:blip r:embed="rId2"/>
          <a:stretch>
            <a:fillRect/>
          </a:stretch>
        </p:blipFill>
        <p:spPr>
          <a:xfrm>
            <a:off x="755652" y="2503004"/>
            <a:ext cx="10863647" cy="2457471"/>
          </a:xfrm>
        </p:spPr>
      </p:pic>
    </p:spTree>
    <p:extLst>
      <p:ext uri="{BB962C8B-B14F-4D97-AF65-F5344CB8AC3E}">
        <p14:creationId xmlns:p14="http://schemas.microsoft.com/office/powerpoint/2010/main" val="8029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42E5-F28B-BD39-0227-1C74A0C2BC14}"/>
              </a:ext>
            </a:extLst>
          </p:cNvPr>
          <p:cNvSpPr>
            <a:spLocks noGrp="1"/>
          </p:cNvSpPr>
          <p:nvPr>
            <p:ph type="title"/>
          </p:nvPr>
        </p:nvSpPr>
        <p:spPr>
          <a:xfrm>
            <a:off x="757373" y="304801"/>
            <a:ext cx="10668000" cy="790723"/>
          </a:xfrm>
        </p:spPr>
        <p:txBody>
          <a:bodyPr/>
          <a:lstStyle/>
          <a:p>
            <a:r>
              <a:rPr lang="en-US" sz="3200" b="1" dirty="0">
                <a:solidFill>
                  <a:srgbClr val="FF0000"/>
                </a:solidFill>
                <a:ea typeface="Verdana"/>
              </a:rPr>
              <a:t>Activity Diagram</a:t>
            </a:r>
            <a:endParaRPr lang="en-US" dirty="0"/>
          </a:p>
        </p:txBody>
      </p:sp>
      <p:pic>
        <p:nvPicPr>
          <p:cNvPr id="7" name="Content Placeholder 6" descr="A diagram of a process">
            <a:extLst>
              <a:ext uri="{FF2B5EF4-FFF2-40B4-BE49-F238E27FC236}">
                <a16:creationId xmlns:a16="http://schemas.microsoft.com/office/drawing/2014/main" id="{97CE9C83-9D49-F8B1-B2C9-DAA0FFB9E55D}"/>
              </a:ext>
            </a:extLst>
          </p:cNvPr>
          <p:cNvPicPr>
            <a:picLocks noGrp="1" noChangeAspect="1"/>
          </p:cNvPicPr>
          <p:nvPr>
            <p:ph idx="1"/>
          </p:nvPr>
        </p:nvPicPr>
        <p:blipFill>
          <a:blip r:embed="rId2"/>
          <a:stretch>
            <a:fillRect/>
          </a:stretch>
        </p:blipFill>
        <p:spPr>
          <a:xfrm>
            <a:off x="992489" y="2122931"/>
            <a:ext cx="10441459" cy="3332086"/>
          </a:xfrm>
        </p:spPr>
      </p:pic>
      <p:sp>
        <p:nvSpPr>
          <p:cNvPr id="4" name="Date Placeholder 3">
            <a:extLst>
              <a:ext uri="{FF2B5EF4-FFF2-40B4-BE49-F238E27FC236}">
                <a16:creationId xmlns:a16="http://schemas.microsoft.com/office/drawing/2014/main" id="{65CD5E53-3D53-606B-6DDA-BCABADAB198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37BC8DB8-5D32-0F62-E802-AA958A019F7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388DB98-FAD9-919B-A736-C159B4DFF97A}"/>
              </a:ext>
            </a:extLst>
          </p:cNvPr>
          <p:cNvSpPr>
            <a:spLocks noGrp="1"/>
          </p:cNvSpPr>
          <p:nvPr>
            <p:ph type="sldNum" sz="quarter" idx="12"/>
          </p:nvPr>
        </p:nvSpPr>
        <p:spPr/>
        <p:txBody>
          <a:bodyPr/>
          <a:lstStyle/>
          <a:p>
            <a:pPr>
              <a:defRPr/>
            </a:pPr>
            <a:fld id="{BDC2143B-610F-499C-A392-DFFBE135A7B2}" type="slidenum">
              <a:rPr lang="en-US" altLang="en-US"/>
              <a:pPr>
                <a:defRPr/>
              </a:pPr>
              <a:t>11</a:t>
            </a:fld>
            <a:endParaRPr lang="en-US" altLang="en-US"/>
          </a:p>
        </p:txBody>
      </p:sp>
    </p:spTree>
    <p:extLst>
      <p:ext uri="{BB962C8B-B14F-4D97-AF65-F5344CB8AC3E}">
        <p14:creationId xmlns:p14="http://schemas.microsoft.com/office/powerpoint/2010/main" val="6001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7373" y="304801"/>
            <a:ext cx="10668000" cy="826165"/>
          </a:xfrm>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9" name="Picture 8" descr="A screenshot of a medical report&#10;&#10;AI-generated content may be incorrect.">
            <a:extLst>
              <a:ext uri="{FF2B5EF4-FFF2-40B4-BE49-F238E27FC236}">
                <a16:creationId xmlns:a16="http://schemas.microsoft.com/office/drawing/2014/main" id="{F2305F60-F0CE-0330-2872-CEA626FC87A8}"/>
              </a:ext>
            </a:extLst>
          </p:cNvPr>
          <p:cNvPicPr>
            <a:picLocks noChangeAspect="1"/>
          </p:cNvPicPr>
          <p:nvPr/>
        </p:nvPicPr>
        <p:blipFill>
          <a:blip r:embed="rId2"/>
          <a:stretch>
            <a:fillRect/>
          </a:stretch>
        </p:blipFill>
        <p:spPr>
          <a:xfrm>
            <a:off x="1937206" y="1993604"/>
            <a:ext cx="5898683" cy="3872024"/>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t>
            </a:r>
            <a:endParaRPr lang="en-IN" sz="2800" dirty="0">
              <a:ea typeface="Verdana"/>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The proposed system provides an efficient and accessible solution for early prediction of diabetes using machine learning.</a:t>
            </a:r>
            <a:endParaRPr lang="en-IN" altLang="en-US" sz="2400" dirty="0">
              <a:solidFill>
                <a:srgbClr val="000000"/>
              </a:solidFill>
              <a:latin typeface="Verdana"/>
              <a:ea typeface="Verdana"/>
              <a:cs typeface="Times New Roman" panose="02020603050405020304" pitchFamily="18" charset="0"/>
            </a:endParaRPr>
          </a:p>
          <a:p>
            <a:pPr>
              <a:buClr>
                <a:srgbClr val="CC0000"/>
              </a:buClr>
              <a:defRPr/>
            </a:pPr>
            <a:r>
              <a:rPr lang="en-IN" sz="2400" dirty="0">
                <a:ea typeface="+mn-lt"/>
                <a:cs typeface="+mn-lt"/>
              </a:rPr>
              <a:t>With a user-friendly web interface and a trained Random Forest model, it delivers quick and reliable results based on user health parameters.</a:t>
            </a:r>
            <a:endParaRPr lang="en-IN" sz="2400" dirty="0">
              <a:ea typeface="Verdana"/>
            </a:endParaRPr>
          </a:p>
          <a:p>
            <a:pPr>
              <a:buClr>
                <a:srgbClr val="CC0000"/>
              </a:buClr>
              <a:defRPr/>
            </a:pPr>
            <a:r>
              <a:rPr lang="en-IN" sz="2400" dirty="0">
                <a:ea typeface="+mn-lt"/>
                <a:cs typeface="+mn-lt"/>
              </a:rPr>
              <a:t>The model achieved promising accuracy (around 82%), making it suitable for real-world use as a screening tool.</a:t>
            </a:r>
            <a:endParaRPr lang="en-IN" sz="2400" dirty="0"/>
          </a:p>
          <a:p>
            <a:pPr marL="0" marR="0" lvl="0" indent="0" algn="l" defTabSz="91440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D8B0-21DE-DA35-A862-39DD6291A714}"/>
              </a:ext>
            </a:extLst>
          </p:cNvPr>
          <p:cNvSpPr>
            <a:spLocks noGrp="1"/>
          </p:cNvSpPr>
          <p:nvPr>
            <p:ph type="title"/>
          </p:nvPr>
        </p:nvSpPr>
        <p:spPr>
          <a:xfrm>
            <a:off x="757373" y="614917"/>
            <a:ext cx="10650279" cy="959072"/>
          </a:xfrm>
        </p:spPr>
        <p:txBody>
          <a:bodyPr/>
          <a:lstStyle/>
          <a:p>
            <a:r>
              <a:rPr lang="en-US" sz="3200" b="1" dirty="0">
                <a:solidFill>
                  <a:srgbClr val="FF0000"/>
                </a:solidFill>
                <a:ea typeface="Verdana"/>
              </a:rPr>
              <a:t>Future Work </a:t>
            </a:r>
            <a:endParaRPr lang="en-US" dirty="0"/>
          </a:p>
        </p:txBody>
      </p:sp>
      <p:sp>
        <p:nvSpPr>
          <p:cNvPr id="3" name="Content Placeholder 2">
            <a:extLst>
              <a:ext uri="{FF2B5EF4-FFF2-40B4-BE49-F238E27FC236}">
                <a16:creationId xmlns:a16="http://schemas.microsoft.com/office/drawing/2014/main" id="{2E089FCF-1E27-8CBD-2C91-61AFC7087BAE}"/>
              </a:ext>
            </a:extLst>
          </p:cNvPr>
          <p:cNvSpPr>
            <a:spLocks noGrp="1"/>
          </p:cNvSpPr>
          <p:nvPr>
            <p:ph idx="1"/>
          </p:nvPr>
        </p:nvSpPr>
        <p:spPr>
          <a:xfrm>
            <a:off x="755651" y="1717159"/>
            <a:ext cx="10650280" cy="4408967"/>
          </a:xfrm>
        </p:spPr>
        <p:txBody>
          <a:bodyPr/>
          <a:lstStyle/>
          <a:p>
            <a:pPr marL="0" indent="0">
              <a:buNone/>
            </a:pPr>
            <a:r>
              <a:rPr lang="en-US" sz="2400" dirty="0">
                <a:ea typeface="+mn-lt"/>
                <a:cs typeface="+mn-lt"/>
              </a:rPr>
              <a:t>1. Dataset Expansion:</a:t>
            </a:r>
            <a:br>
              <a:rPr lang="en-US" sz="2400" dirty="0">
                <a:ea typeface="+mn-lt"/>
                <a:cs typeface="+mn-lt"/>
              </a:rPr>
            </a:br>
            <a:r>
              <a:rPr lang="en-US" sz="2400" dirty="0">
                <a:ea typeface="+mn-lt"/>
                <a:cs typeface="+mn-lt"/>
              </a:rPr>
              <a:t> Include larger and more diverse datasets to improve accuracy and reduce bias.</a:t>
            </a:r>
            <a:endParaRPr lang="en-US" sz="2400">
              <a:ea typeface="Verdana"/>
            </a:endParaRPr>
          </a:p>
          <a:p>
            <a:pPr marL="0" indent="0">
              <a:buNone/>
            </a:pPr>
            <a:r>
              <a:rPr lang="en-US" sz="2400" dirty="0">
                <a:ea typeface="+mn-lt"/>
                <a:cs typeface="+mn-lt"/>
              </a:rPr>
              <a:t>2. Model Improvement:</a:t>
            </a:r>
            <a:br>
              <a:rPr lang="en-US" sz="2400" dirty="0">
                <a:ea typeface="+mn-lt"/>
                <a:cs typeface="+mn-lt"/>
              </a:rPr>
            </a:br>
            <a:r>
              <a:rPr lang="en-US" sz="2400" dirty="0">
                <a:ea typeface="+mn-lt"/>
                <a:cs typeface="+mn-lt"/>
              </a:rPr>
              <a:t> Explore deep learning models (e.g., Neural Networks) for better performance.</a:t>
            </a:r>
            <a:endParaRPr lang="en-US" sz="2400" dirty="0">
              <a:ea typeface="Verdana"/>
            </a:endParaRPr>
          </a:p>
          <a:p>
            <a:pPr marL="0" indent="0">
              <a:buNone/>
            </a:pPr>
            <a:r>
              <a:rPr lang="en-US" sz="2400" dirty="0">
                <a:ea typeface="+mn-lt"/>
                <a:cs typeface="+mn-lt"/>
              </a:rPr>
              <a:t>3. Real-time Data Integration:</a:t>
            </a:r>
            <a:br>
              <a:rPr lang="en-US" sz="2400" dirty="0">
                <a:ea typeface="+mn-lt"/>
                <a:cs typeface="+mn-lt"/>
              </a:rPr>
            </a:br>
            <a:r>
              <a:rPr lang="en-US" sz="2400" dirty="0">
                <a:ea typeface="+mn-lt"/>
                <a:cs typeface="+mn-lt"/>
              </a:rPr>
              <a:t> Connect to wearable devices or mobile health apps for live monitoring and prediction.</a:t>
            </a:r>
            <a:endParaRPr lang="en-US" sz="2400" dirty="0">
              <a:ea typeface="Verdana"/>
            </a:endParaRPr>
          </a:p>
          <a:p>
            <a:pPr marL="0" indent="0">
              <a:buNone/>
            </a:pPr>
            <a:r>
              <a:rPr lang="en-US" sz="2400" dirty="0">
                <a:ea typeface="+mn-lt"/>
                <a:cs typeface="+mn-lt"/>
              </a:rPr>
              <a:t>4. User Account &amp; History:</a:t>
            </a:r>
            <a:br>
              <a:rPr lang="en-US" sz="2400" dirty="0">
                <a:ea typeface="+mn-lt"/>
                <a:cs typeface="+mn-lt"/>
              </a:rPr>
            </a:br>
            <a:r>
              <a:rPr lang="en-US" sz="2400" dirty="0">
                <a:ea typeface="+mn-lt"/>
                <a:cs typeface="+mn-lt"/>
              </a:rPr>
              <a:t> Allow users to register/login and view past prediction history.</a:t>
            </a:r>
            <a:endParaRPr lang="en-US" sz="2400" dirty="0">
              <a:ea typeface="Verdana"/>
            </a:endParaRPr>
          </a:p>
          <a:p>
            <a:pPr>
              <a:buFont typeface="Arial" panose="05000000000000000000" pitchFamily="2" charset="2"/>
              <a:buChar char="•"/>
            </a:pPr>
            <a:endParaRPr lang="en-US" sz="2400" dirty="0">
              <a:ea typeface="Verdana"/>
            </a:endParaRPr>
          </a:p>
          <a:p>
            <a:pPr>
              <a:buFont typeface="Arial" panose="05000000000000000000" pitchFamily="2" charset="2"/>
              <a:buChar char="•"/>
            </a:pPr>
            <a:endParaRPr lang="en-US" dirty="0">
              <a:ea typeface="Verdana"/>
            </a:endParaRPr>
          </a:p>
        </p:txBody>
      </p:sp>
      <p:sp>
        <p:nvSpPr>
          <p:cNvPr id="4" name="Date Placeholder 3">
            <a:extLst>
              <a:ext uri="{FF2B5EF4-FFF2-40B4-BE49-F238E27FC236}">
                <a16:creationId xmlns:a16="http://schemas.microsoft.com/office/drawing/2014/main" id="{AC8B140B-7E3E-1426-2DF9-C9E37C779961}"/>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CDA3DEF7-678A-8214-7B44-480EE59A435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0249FA2-785F-8B3E-E475-BDB8B34DAA4B}"/>
              </a:ext>
            </a:extLst>
          </p:cNvPr>
          <p:cNvSpPr>
            <a:spLocks noGrp="1"/>
          </p:cNvSpPr>
          <p:nvPr>
            <p:ph type="sldNum" sz="quarter" idx="12"/>
          </p:nvPr>
        </p:nvSpPr>
        <p:spPr/>
        <p:txBody>
          <a:bodyPr/>
          <a:lstStyle/>
          <a:p>
            <a:pPr>
              <a:defRPr/>
            </a:pPr>
            <a:fld id="{BDC2143B-610F-499C-A392-DFFBE135A7B2}" type="slidenum">
              <a:rPr lang="en-US" altLang="en-US"/>
              <a:pPr>
                <a:defRPr/>
              </a:pPr>
              <a:t>14</a:t>
            </a:fld>
            <a:endParaRPr lang="en-US" altLang="en-US"/>
          </a:p>
        </p:txBody>
      </p:sp>
    </p:spTree>
    <p:extLst>
      <p:ext uri="{BB962C8B-B14F-4D97-AF65-F5344CB8AC3E}">
        <p14:creationId xmlns:p14="http://schemas.microsoft.com/office/powerpoint/2010/main" val="219574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endParaRPr lang="en-IN" sz="2400" dirty="0">
              <a:solidFill>
                <a:srgbClr val="000000"/>
              </a:solidFill>
              <a:latin typeface="Verdana"/>
              <a:ea typeface="Verdana"/>
              <a:cs typeface="Times New Roman" panose="02020603050405020304" pitchFamily="18" charset="0"/>
            </a:endParaRPr>
          </a:p>
          <a:p>
            <a:pPr>
              <a:buClr>
                <a:srgbClr val="CC0000"/>
              </a:buClr>
              <a:defRPr/>
            </a:pPr>
            <a:r>
              <a:rPr lang="en-IN" sz="1400" dirty="0">
                <a:ea typeface="+mn-lt"/>
                <a:cs typeface="+mn-lt"/>
              </a:rPr>
              <a:t>[1] Chicco, D., &amp; Jurman, G. (2021). The coefficient of determination R-squared is more informative than SMAPE, MAE, MAPE, MSE and RMSE in regression analysis evaluation. </a:t>
            </a:r>
            <a:r>
              <a:rPr lang="en-IN" sz="1400" dirty="0" err="1">
                <a:ea typeface="+mn-lt"/>
                <a:cs typeface="+mn-lt"/>
              </a:rPr>
              <a:t>PeerJ</a:t>
            </a:r>
            <a:r>
              <a:rPr lang="en-IN" sz="1400" dirty="0">
                <a:ea typeface="+mn-lt"/>
                <a:cs typeface="+mn-lt"/>
              </a:rPr>
              <a:t> Computer Science, 7, e623. This study emphasizes the importance of the R² score in evaluating regression models, suggesting it provides more informative insights compared to other metrics like MAE and MSE.</a:t>
            </a:r>
            <a:endParaRPr lang="en-IN" sz="1400" dirty="0">
              <a:ea typeface="Verdana"/>
            </a:endParaRPr>
          </a:p>
          <a:p>
            <a:pPr>
              <a:buClr>
                <a:srgbClr val="CC0000"/>
              </a:buClr>
              <a:defRPr/>
            </a:pPr>
            <a:r>
              <a:rPr lang="en-IN" sz="1400" dirty="0">
                <a:ea typeface="+mn-lt"/>
                <a:cs typeface="+mn-lt"/>
              </a:rPr>
              <a:t>[2] Hanane Dupouy. (2023). Evaluation Metrics For Regression Models. This article provides a comprehensive overview of various evaluation metrics for regression models, including R², MSE, RMSE, MAE, MAPE, and </a:t>
            </a:r>
            <a:r>
              <a:rPr lang="en-IN" sz="1400" dirty="0" err="1">
                <a:ea typeface="+mn-lt"/>
                <a:cs typeface="+mn-lt"/>
              </a:rPr>
              <a:t>MedAE</a:t>
            </a:r>
            <a:r>
              <a:rPr lang="en-IN" sz="1400" dirty="0">
                <a:ea typeface="+mn-lt"/>
                <a:cs typeface="+mn-lt"/>
              </a:rPr>
              <a:t>, offering practical examples using Python.</a:t>
            </a:r>
            <a:endParaRPr lang="en-IN" sz="1400" dirty="0">
              <a:ea typeface="Verdana"/>
            </a:endParaRPr>
          </a:p>
          <a:p>
            <a:pPr>
              <a:buClr>
                <a:srgbClr val="CC0000"/>
              </a:buClr>
              <a:defRPr/>
            </a:pPr>
            <a:r>
              <a:rPr lang="en-IN" sz="1400" dirty="0">
                <a:ea typeface="+mn-lt"/>
                <a:cs typeface="+mn-lt"/>
              </a:rPr>
              <a:t>[3] Aman </a:t>
            </a:r>
            <a:r>
              <a:rPr lang="en-IN" sz="1400" dirty="0" err="1">
                <a:ea typeface="+mn-lt"/>
                <a:cs typeface="+mn-lt"/>
              </a:rPr>
              <a:t>Kharwal</a:t>
            </a:r>
            <a:r>
              <a:rPr lang="en-IN" sz="1400" dirty="0">
                <a:ea typeface="+mn-lt"/>
                <a:cs typeface="+mn-lt"/>
              </a:rPr>
              <a:t>. (2023). Regression Performance Evaluation Metrics. This resource discusses the significance of MAE, MSE, RMSE, and R² in assessing the performance of regression models, providing insights into their interpretation and application.</a:t>
            </a:r>
            <a:endParaRPr lang="en-IN" sz="1400" dirty="0">
              <a:ea typeface="Verdana"/>
            </a:endParaRPr>
          </a:p>
          <a:p>
            <a:pPr>
              <a:buClr>
                <a:srgbClr val="CC0000"/>
              </a:buClr>
              <a:defRPr/>
            </a:pPr>
            <a:r>
              <a:rPr lang="en-IN" sz="1400" dirty="0">
                <a:ea typeface="+mn-lt"/>
                <a:cs typeface="+mn-lt"/>
              </a:rPr>
              <a:t>[4] Madhuri Patil. (2021). Performance Metrics for Regression Algorithms. This article delves into the various performance metrics used to evaluate regression algorithms, highlighting their importance in model assessment.</a:t>
            </a:r>
            <a:endParaRPr lang="en-IN" sz="1400" dirty="0">
              <a:ea typeface="Verdana"/>
            </a:endParaRPr>
          </a:p>
          <a:p>
            <a:pPr>
              <a:buClr>
                <a:srgbClr val="CC0000"/>
              </a:buClr>
              <a:defRPr/>
            </a:pPr>
            <a:r>
              <a:rPr lang="en-IN" sz="1400" dirty="0">
                <a:ea typeface="+mn-lt"/>
                <a:cs typeface="+mn-lt"/>
              </a:rPr>
              <a:t>[5] Chicco, D., &amp; Jurman, G. (2020). The Advantages of the Matthews Correlation Coefficient (MCC) Over F1 Score and Accuracy in Binary Classification Evaluation. BMC Genomics, 21, 6.</a:t>
            </a:r>
            <a:br>
              <a:rPr lang="en-IN" altLang="en-US" sz="1400" b="0" i="0" u="none" strike="noStrike" kern="0" cap="none" spc="0" normalizeH="0" baseline="0" noProof="0" dirty="0">
                <a:ln>
                  <a:noFill/>
                </a:ln>
                <a:effectLst/>
                <a:uLnTx/>
                <a:uFillTx/>
                <a:latin typeface="Verdana"/>
              </a:rPr>
            </a:br>
            <a:endParaRPr lang="en-IN" altLang="en-US" sz="1400" b="0" i="0" u="none" strike="noStrike" kern="0" cap="none" spc="0" normalizeH="0" baseline="0" noProof="0">
              <a:ln>
                <a:noFill/>
              </a:ln>
              <a:solidFill>
                <a:srgbClr val="000000"/>
              </a:solidFill>
              <a:effectLst/>
              <a:uLnTx/>
              <a:uFillTx/>
              <a:latin typeface="Verdana"/>
              <a:ea typeface="Verdana"/>
            </a:endParaRPr>
          </a:p>
          <a:p>
            <a:pPr marL="0" indent="0">
              <a:buNone/>
            </a:pPr>
            <a:endParaRPr lang="en-IN" sz="1400" dirty="0">
              <a:ea typeface="Verdana"/>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7373" y="-7678478"/>
            <a:ext cx="10668000" cy="9199304"/>
          </a:xfrm>
        </p:spPr>
        <p:txBody>
          <a:bodyPr/>
          <a:lstStyle/>
          <a:p>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Diabetes is a growing global health concern, affecting millions of people worldwide. Early detection of the disease can significantly improve the chances of managing the condition and preventing complications. However, traditional diagnostic tools often require extensive medical resources. This project aims to create an accessible and efficient tool that can predict the likelihood of diabetes based on simple medical inputs, allowing users to get early insights into their health</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Currently, diabetes diagnosis relies heavily on medical tests such as blood glucose levels, A1C tests, and oral glucose tolerance tests. These tests are often expensive, time-consuming, and may not be accessible in all regions. While there are a few existing machine learning-based systems that provide predictions, they often lack user-friendly interfaces, real-time predictions, or accessibility for a broader audience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The main objective of this project is to create a user-friendly web application that leverages machine learning (Random Forest model) to predict the likelihood of diabetes in individuals based on medical data.</a:t>
            </a:r>
            <a:endParaRPr lang="en-IN" altLang="en-US" sz="2400">
              <a:ea typeface="+mn-lt"/>
              <a:cs typeface="+mn-lt"/>
            </a:endParaRPr>
          </a:p>
          <a:p>
            <a:pPr>
              <a:buClr>
                <a:srgbClr val="CC0000"/>
              </a:buClr>
              <a:defRPr/>
            </a:pPr>
            <a:r>
              <a:rPr lang="en-IN" sz="2400" dirty="0">
                <a:ea typeface="+mn-lt"/>
                <a:cs typeface="+mn-lt"/>
              </a:rPr>
              <a:t>Build a Predictive Model.</a:t>
            </a:r>
            <a:endParaRPr lang="en-IN" altLang="en-US" sz="2400" dirty="0">
              <a:ea typeface="+mn-lt"/>
              <a:cs typeface="+mn-lt"/>
            </a:endParaRPr>
          </a:p>
          <a:p>
            <a:pPr>
              <a:buClr>
                <a:srgbClr val="CC0000"/>
              </a:buClr>
              <a:defRPr/>
            </a:pPr>
            <a:r>
              <a:rPr lang="en-IN" sz="2400" dirty="0">
                <a:ea typeface="+mn-lt"/>
                <a:cs typeface="+mn-lt"/>
              </a:rPr>
              <a:t>Develop a User-Friendly Web Interface.</a:t>
            </a:r>
            <a:endParaRPr lang="en-IN" altLang="en-US" sz="2400">
              <a:ea typeface="+mn-lt"/>
              <a:cs typeface="+mn-lt"/>
            </a:endParaRPr>
          </a:p>
          <a:p>
            <a:pPr>
              <a:buClr>
                <a:srgbClr val="CC0000"/>
              </a:buClr>
              <a:defRPr/>
            </a:pPr>
            <a:r>
              <a:rPr lang="en-IN" sz="2400" dirty="0">
                <a:ea typeface="+mn-lt"/>
                <a:cs typeface="+mn-lt"/>
              </a:rPr>
              <a:t>Ensure Model Accuracy and Evaluation.</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This project aims to develop a machine learning-based web application that predicts the likelihood of diabetes in individuals based on key health indicators.</a:t>
            </a:r>
            <a:endParaRPr lang="en-IN" altLang="en-US" sz="2400" dirty="0">
              <a:ea typeface="+mn-lt"/>
              <a:cs typeface="+mn-lt"/>
            </a:endParaRPr>
          </a:p>
          <a:p>
            <a:pPr>
              <a:buClr>
                <a:srgbClr val="CC0000"/>
              </a:buClr>
              <a:defRPr/>
            </a:pPr>
            <a:r>
              <a:rPr lang="en-IN" sz="2400" dirty="0">
                <a:ea typeface="+mn-lt"/>
                <a:cs typeface="+mn-lt"/>
              </a:rPr>
              <a:t>The system uses a Random Forest classification model trained on the Pima Indians Diabetes dataset and is deployed using </a:t>
            </a:r>
            <a:r>
              <a:rPr lang="en-IN" sz="2400" dirty="0" err="1">
                <a:ea typeface="+mn-lt"/>
                <a:cs typeface="+mn-lt"/>
              </a:rPr>
              <a:t>Streamlit</a:t>
            </a:r>
            <a:r>
              <a:rPr lang="en-IN" sz="2400" dirty="0">
                <a:ea typeface="+mn-lt"/>
                <a:cs typeface="+mn-lt"/>
              </a:rPr>
              <a:t> for a simple and interactive web interface.</a:t>
            </a:r>
            <a:endParaRPr lang="en-IN" altLang="en-US" sz="2800" dirty="0">
              <a:ea typeface="+mn-lt"/>
              <a:cs typeface="+mn-lt"/>
            </a:endParaRPr>
          </a:p>
          <a:p>
            <a:pPr>
              <a:buClr>
                <a:srgbClr val="CC0000"/>
              </a:buClr>
              <a:defRPr/>
            </a:pPr>
            <a:r>
              <a:rPr lang="en-IN" sz="2400" dirty="0">
                <a:ea typeface="+mn-lt"/>
                <a:cs typeface="+mn-lt"/>
              </a:rPr>
              <a:t>Users can input medical data such as glucose level, BMI, age, etc., and receive an instant prediction on whether they are likely to have diabetes.</a:t>
            </a:r>
            <a:endParaRPr lang="en-IN" altLang="en-US" sz="2800" dirty="0">
              <a:ea typeface="+mn-lt"/>
              <a:cs typeface="+mn-lt"/>
            </a:endParaRPr>
          </a:p>
          <a:p>
            <a:pPr>
              <a:buClr>
                <a:srgbClr val="CC0000"/>
              </a:buClr>
              <a:defRPr/>
            </a:pPr>
            <a:r>
              <a:rPr lang="en-IN" sz="2400" dirty="0">
                <a:ea typeface="+mn-lt"/>
                <a:cs typeface="+mn-lt"/>
              </a:rPr>
              <a:t>This solution provides an accessible, low-cost, and real-time tool to help individuals .</a:t>
            </a:r>
            <a:br>
              <a:rPr lang="en-IN" altLang="en-US" sz="2400" b="0" i="0" u="none" strike="noStrike" kern="0" cap="none" spc="0" normalizeH="0" baseline="0" noProof="0" dirty="0">
                <a:ln>
                  <a:noFill/>
                </a:ln>
                <a:effectLst/>
                <a:uLnTx/>
                <a:uFillTx/>
                <a:latin typeface="Verdana"/>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The proposed system is a web-based application that predicts the risk of diabetes using a machine learning model. Unlike traditional methods, it is fast, cost-effective, and easy to use by </a:t>
            </a:r>
            <a:r>
              <a:rPr lang="en-IN" sz="2400">
                <a:ea typeface="+mn-lt"/>
                <a:cs typeface="+mn-lt"/>
              </a:rPr>
              <a:t>anyone without medical expertise</a:t>
            </a:r>
            <a:endParaRPr lang="en-IN" altLang="en-US" sz="2800">
              <a:ea typeface="+mn-lt"/>
              <a:cs typeface="+mn-lt"/>
            </a:endParaRPr>
          </a:p>
          <a:p>
            <a:pPr>
              <a:buClr>
                <a:srgbClr val="CC0000"/>
              </a:buClr>
              <a:defRPr/>
            </a:pPr>
            <a:r>
              <a:rPr lang="en-IN" sz="2400">
                <a:ea typeface="+mn-lt"/>
                <a:cs typeface="+mn-lt"/>
              </a:rPr>
              <a:t>Data Collection</a:t>
            </a:r>
            <a:endParaRPr lang="en-IN" altLang="en-US" sz="2800">
              <a:ea typeface="+mn-lt"/>
              <a:cs typeface="+mn-lt"/>
            </a:endParaRPr>
          </a:p>
          <a:p>
            <a:pPr>
              <a:buClr>
                <a:srgbClr val="CC0000"/>
              </a:buClr>
              <a:defRPr/>
            </a:pPr>
            <a:r>
              <a:rPr lang="en-IN" sz="2400" dirty="0">
                <a:ea typeface="+mn-lt"/>
                <a:cs typeface="+mn-lt"/>
              </a:rPr>
              <a:t>Data Preprocessing</a:t>
            </a:r>
            <a:endParaRPr lang="en-IN" altLang="en-US" sz="2800" dirty="0">
              <a:ea typeface="+mn-lt"/>
              <a:cs typeface="+mn-lt"/>
            </a:endParaRPr>
          </a:p>
          <a:p>
            <a:pPr>
              <a:buClr>
                <a:srgbClr val="CC0000"/>
              </a:buClr>
              <a:defRPr/>
            </a:pPr>
            <a:r>
              <a:rPr lang="en-IN" sz="2400" dirty="0">
                <a:ea typeface="+mn-lt"/>
                <a:cs typeface="+mn-lt"/>
              </a:rPr>
              <a:t>Model Training</a:t>
            </a:r>
            <a:endParaRPr lang="en-IN" altLang="en-US" sz="2800" dirty="0">
              <a:ea typeface="+mn-lt"/>
              <a:cs typeface="+mn-lt"/>
            </a:endParaRPr>
          </a:p>
          <a:p>
            <a:pPr>
              <a:buClr>
                <a:srgbClr val="CC0000"/>
              </a:buClr>
              <a:defRPr/>
            </a:pPr>
            <a:r>
              <a:rPr lang="en-IN" sz="2400">
                <a:ea typeface="+mn-lt"/>
                <a:cs typeface="+mn-lt"/>
              </a:rPr>
              <a:t>Web Interface</a:t>
            </a:r>
            <a:endParaRPr lang="en-IN" altLang="en-US" sz="2800">
              <a:ea typeface="+mn-lt"/>
              <a:cs typeface="+mn-lt"/>
            </a:endParaRPr>
          </a:p>
          <a:p>
            <a:pPr>
              <a:buClr>
                <a:srgbClr val="CC0000"/>
              </a:buClr>
              <a:defRPr/>
            </a:pPr>
            <a:r>
              <a:rPr lang="en-IN" sz="2400" dirty="0">
                <a:ea typeface="+mn-lt"/>
                <a:cs typeface="+mn-lt"/>
              </a:rPr>
              <a:t>Prediction Output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dirty="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descr="A diagram of a data processing process">
            <a:extLst>
              <a:ext uri="{FF2B5EF4-FFF2-40B4-BE49-F238E27FC236}">
                <a16:creationId xmlns:a16="http://schemas.microsoft.com/office/drawing/2014/main" id="{1E0B097E-5EF4-375A-5DF1-363E095F67BF}"/>
              </a:ext>
            </a:extLst>
          </p:cNvPr>
          <p:cNvPicPr>
            <a:picLocks noChangeAspect="1"/>
          </p:cNvPicPr>
          <p:nvPr/>
        </p:nvPicPr>
        <p:blipFill>
          <a:blip r:embed="rId2"/>
          <a:stretch>
            <a:fillRect/>
          </a:stretch>
        </p:blipFill>
        <p:spPr>
          <a:xfrm>
            <a:off x="168348" y="2203608"/>
            <a:ext cx="11855304" cy="2450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1. User Interface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2. Data Preprocessing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3. Machine Learning Model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4. Prediction Output Module</a:t>
            </a:r>
            <a:endParaRPr lang="en-IN" altLang="en-US" sz="2400" dirty="0">
              <a:ea typeface="+mn-lt"/>
              <a:cs typeface="+mn-lt"/>
            </a:endParaRPr>
          </a:p>
          <a:p>
            <a:pPr marL="0" indent="0">
              <a:buClr>
                <a:srgbClr val="CC0000"/>
              </a:buClr>
              <a:buNone/>
              <a:defRPr/>
            </a:pPr>
            <a:endParaRPr lang="en-IN" sz="2400" dirty="0">
              <a:ea typeface="+mn-lt"/>
              <a:cs typeface="+mn-lt"/>
            </a:endParaRPr>
          </a:p>
          <a:p>
            <a:pPr>
              <a:buClr>
                <a:srgbClr val="CC0000"/>
              </a:buClr>
              <a:defRPr/>
            </a:pPr>
            <a:r>
              <a:rPr lang="en-IN" sz="2400" dirty="0">
                <a:ea typeface="+mn-lt"/>
                <a:cs typeface="+mn-lt"/>
              </a:rPr>
              <a:t>5. Backend Integration Module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IN" sz="2400" dirty="0"/>
              <a:t> 1.</a:t>
            </a:r>
            <a:r>
              <a:rPr lang="en-IN" sz="2400" b="1" dirty="0"/>
              <a:t> </a:t>
            </a:r>
            <a:r>
              <a:rPr lang="en-IN" sz="2400" dirty="0"/>
              <a:t>User Interface Module</a:t>
            </a:r>
            <a:endParaRPr lang="en-IN" altLang="en-US" sz="2400">
              <a:ea typeface="Verdana"/>
            </a:endParaRPr>
          </a:p>
          <a:p>
            <a:pPr>
              <a:buClr>
                <a:srgbClr val="CC0000"/>
              </a:buClr>
              <a:defRPr/>
            </a:pPr>
            <a:r>
              <a:rPr lang="en-IN" sz="2400" b="1" dirty="0"/>
              <a:t>Function</a:t>
            </a:r>
            <a:r>
              <a:rPr lang="en-IN" sz="2400" dirty="0"/>
              <a:t>: Takes health input from the user through </a:t>
            </a:r>
            <a:r>
              <a:rPr lang="en-IN" sz="2400" dirty="0" err="1"/>
              <a:t>Streamlit</a:t>
            </a:r>
            <a:r>
              <a:rPr lang="en-IN" sz="2400" dirty="0"/>
              <a:t>.</a:t>
            </a:r>
            <a:endParaRPr lang="en-IN" sz="2400" dirty="0">
              <a:ea typeface="Verdana"/>
            </a:endParaRPr>
          </a:p>
          <a:p>
            <a:pPr marL="0" indent="0">
              <a:buNone/>
              <a:defRPr/>
            </a:pPr>
            <a:r>
              <a:rPr lang="en-IN" sz="2400" dirty="0"/>
              <a:t>2. Data Preprocessing Module</a:t>
            </a:r>
            <a:endParaRPr lang="en-IN" sz="2400" dirty="0">
              <a:ea typeface="Verdana"/>
            </a:endParaRPr>
          </a:p>
          <a:p>
            <a:pPr>
              <a:buClr>
                <a:srgbClr val="CC0000"/>
              </a:buClr>
              <a:buFont typeface="Wingdings"/>
              <a:buChar char="o"/>
              <a:defRPr/>
            </a:pPr>
            <a:r>
              <a:rPr lang="en-IN" sz="2400" b="1" dirty="0"/>
              <a:t>Function</a:t>
            </a:r>
            <a:r>
              <a:rPr lang="en-IN" sz="2400" dirty="0"/>
              <a:t>: Formats and normalizes input data for the model.</a:t>
            </a:r>
            <a:endParaRPr lang="en-IN" sz="2400" dirty="0">
              <a:ea typeface="Verdana"/>
            </a:endParaRPr>
          </a:p>
          <a:p>
            <a:pPr>
              <a:buNone/>
              <a:defRPr/>
            </a:pPr>
            <a:r>
              <a:rPr lang="en-IN" sz="2400" dirty="0"/>
              <a:t>3. Machine Learning Model Module</a:t>
            </a:r>
            <a:endParaRPr lang="en-IN" sz="2400" dirty="0">
              <a:ea typeface="Verdana"/>
            </a:endParaRPr>
          </a:p>
          <a:p>
            <a:pPr>
              <a:buFont typeface="Wingdings"/>
              <a:buChar char="o"/>
              <a:defRPr/>
            </a:pPr>
            <a:r>
              <a:rPr lang="en-IN" sz="2400" b="1" dirty="0">
                <a:ea typeface="+mn-lt"/>
                <a:cs typeface="+mn-lt"/>
              </a:rPr>
              <a:t>Function</a:t>
            </a:r>
            <a:r>
              <a:rPr lang="en-IN" sz="2400" dirty="0">
                <a:ea typeface="+mn-lt"/>
                <a:cs typeface="+mn-lt"/>
              </a:rPr>
              <a:t>: Loads trained Random Forest model and predicts.</a:t>
            </a:r>
            <a:endParaRPr lang="en-IN" sz="2400" dirty="0">
              <a:ea typeface="Verdana"/>
            </a:endParaRPr>
          </a:p>
          <a:p>
            <a:pPr>
              <a:buNone/>
              <a:defRPr/>
            </a:pPr>
            <a:r>
              <a:rPr lang="en-IN" sz="2400" dirty="0"/>
              <a:t>4.Prediction Output Module</a:t>
            </a:r>
            <a:endParaRPr lang="en-IN" sz="2400" dirty="0">
              <a:ea typeface="Verdana"/>
            </a:endParaRPr>
          </a:p>
          <a:p>
            <a:pPr>
              <a:buFont typeface="Wingdings"/>
              <a:buChar char="o"/>
              <a:defRPr/>
            </a:pPr>
            <a:r>
              <a:rPr lang="en-IN" sz="2400" b="1" dirty="0">
                <a:ea typeface="+mn-lt"/>
                <a:cs typeface="+mn-lt"/>
              </a:rPr>
              <a:t>Function</a:t>
            </a:r>
            <a:r>
              <a:rPr lang="en-IN" sz="2400" dirty="0">
                <a:ea typeface="+mn-lt"/>
                <a:cs typeface="+mn-lt"/>
              </a:rPr>
              <a:t>: Receives result and displays it to the user.</a:t>
            </a:r>
            <a:endParaRPr lang="en-IN" sz="2400" dirty="0">
              <a:ea typeface="Verdana"/>
            </a:endParaRPr>
          </a:p>
          <a:p>
            <a:pPr>
              <a:buNone/>
              <a:defRPr/>
            </a:pPr>
            <a:r>
              <a:rPr lang="en-IN" sz="2400" dirty="0"/>
              <a:t>5. Backend Integration Module</a:t>
            </a:r>
            <a:endParaRPr lang="en-IN" sz="2400" dirty="0">
              <a:ea typeface="Verdana"/>
            </a:endParaRPr>
          </a:p>
          <a:p>
            <a:pPr>
              <a:buFont typeface="Wingdings"/>
              <a:buChar char="o"/>
              <a:defRPr/>
            </a:pPr>
            <a:r>
              <a:rPr lang="en-IN" sz="2400" b="1" dirty="0">
                <a:ea typeface="+mn-lt"/>
                <a:cs typeface="+mn-lt"/>
              </a:rPr>
              <a:t>Function</a:t>
            </a:r>
            <a:r>
              <a:rPr lang="en-IN" sz="2400" dirty="0">
                <a:ea typeface="+mn-lt"/>
                <a:cs typeface="+mn-lt"/>
              </a:rPr>
              <a:t>: Controls the flow from UI → preprocessing → model </a:t>
            </a:r>
            <a:endParaRPr lang="en-IN" sz="2400" dirty="0">
              <a:ea typeface="Verdana"/>
            </a:endParaRPr>
          </a:p>
          <a:p>
            <a:pPr marL="0" indent="0">
              <a:buNone/>
              <a:defRPr/>
            </a:pPr>
            <a:endParaRPr lang="en-IN" sz="2400" dirty="0">
              <a:ea typeface="Verdana"/>
            </a:endParaRPr>
          </a:p>
          <a:p>
            <a:pPr marL="0" indent="0">
              <a:buNone/>
              <a:defRPr/>
            </a:pPr>
            <a:endParaRPr lang="en-IN" sz="2400" dirty="0">
              <a:ea typeface="Verdana"/>
            </a:endParaRPr>
          </a:p>
          <a:p>
            <a:pPr marL="0" indent="0">
              <a:buClr>
                <a:srgbClr val="CC0000"/>
              </a:buClr>
              <a:buNone/>
              <a:defRPr/>
            </a:pPr>
            <a:endParaRPr lang="en-IN" dirty="0">
              <a:ea typeface="Verdana"/>
            </a:endParaRPr>
          </a:p>
          <a:p>
            <a:pPr>
              <a:buClr>
                <a:srgbClr val="CC0000"/>
              </a:buClr>
              <a:buFont typeface="Wingdings"/>
              <a:buChar char="o"/>
              <a:defRPr/>
            </a:pPr>
            <a:endParaRPr lang="en-IN" dirty="0">
              <a:ea typeface="Verdana"/>
            </a:endParaRPr>
          </a:p>
          <a:p>
            <a:pPr marL="0" indent="0">
              <a:buClr>
                <a:srgbClr val="CC0000"/>
              </a:buClr>
              <a:buNone/>
              <a:defRPr/>
            </a:pPr>
            <a:endParaRPr lang="en-IN" dirty="0">
              <a:ea typeface="Verdana"/>
            </a:endParaRPr>
          </a:p>
          <a:p>
            <a:pPr marL="0" indent="0">
              <a:buClr>
                <a:srgbClr val="CC0000"/>
              </a:buClr>
              <a:buNone/>
              <a:defRPr/>
            </a:pPr>
            <a:br>
              <a:rPr lang="en-IN" altLang="en-US" dirty="0"/>
            </a:br>
            <a:endParaRPr lang="en-IN" altLang="en-US"/>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27</TotalTime>
  <Words>1076</Words>
  <Application>Microsoft Office PowerPoint</Application>
  <PresentationFormat>Widescreen</PresentationFormat>
  <Paragraphs>123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Verdana</vt:lpstr>
      <vt:lpstr>Wingdings</vt:lpstr>
      <vt:lpstr>Profile</vt:lpstr>
      <vt:lpstr>PowerPoint Presentation</vt:lpstr>
      <vt:lpstr>                      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Data Flow Diagram</vt:lpstr>
      <vt:lpstr>Activity Diagram</vt:lpstr>
      <vt:lpstr>Implementation &amp; Results of Module</vt:lpstr>
      <vt:lpstr>Conclusion </vt:lpstr>
      <vt:lpstr>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JAYA SURIYAA</cp:lastModifiedBy>
  <cp:revision>298</cp:revision>
  <dcterms:created xsi:type="dcterms:W3CDTF">2023-08-03T04:32:32Z</dcterms:created>
  <dcterms:modified xsi:type="dcterms:W3CDTF">2025-05-09T06:15:38Z</dcterms:modified>
</cp:coreProperties>
</file>