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6" r:id="rId4"/>
    <p:sldId id="263" r:id="rId5"/>
    <p:sldId id="264" r:id="rId6"/>
    <p:sldId id="265" r:id="rId7"/>
    <p:sldId id="259" r:id="rId8"/>
    <p:sldId id="267"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14B6A-0221-4B82-AC78-D7F9B5178078}" v="23" dt="2020-09-06T20:04:56.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0" y="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est-driven_developmen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visualstudio/cross-platform/tools-for-cordova/debug-test/test-driven-development?view=toolsforcordova-2017#test-driven-development" TargetMode="External"/><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hyperlink" Target="https://www.tutorialspoint.com/software_testing_dictionary/code_driven_testing.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visualstudio/cross-platform/tools-for-cordova/debug-test/test-driven-development?view=toolsforcordova-2017#test-driven-development"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hizlabs.com/blog/what-is-tdd-and-its-phase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visualstudio/test/unit-test-basics?view=vs-2019"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docs.microsoft.com/en-us/visualstudio/test/unit-test-basics?view=vs-2019" TargetMode="External"/><Relationship Id="rId4" Type="http://schemas.openxmlformats.org/officeDocument/2006/relationships/hyperlink" Target="https://docs.microsoft.com/en-us/dotnet/core/testing/#what-are-unit-test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Test Driven Development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solidFill>
                  <a:schemeClr val="tx1">
                    <a:lumMod val="85000"/>
                    <a:lumOff val="15000"/>
                  </a:schemeClr>
                </a:solidFill>
                <a:latin typeface="+mj-lt"/>
              </a:rPr>
              <a:t>.net</a:t>
            </a:r>
            <a:r>
              <a:rPr lang="en-US" sz="3200" dirty="0">
                <a:solidFill>
                  <a:schemeClr val="tx1">
                    <a:lumMod val="85000"/>
                    <a:lumOff val="15000"/>
                  </a:schemeClr>
                </a:solidFill>
                <a:latin typeface="+mj-lt"/>
              </a:rPr>
              <a:t> Core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867221" y="42862"/>
            <a:ext cx="8524060" cy="4953000"/>
          </a:xfrm>
        </p:spPr>
        <p:txBody>
          <a:bodyPr anchor="ctr">
            <a:noAutofit/>
          </a:bodyPr>
          <a:lstStyle/>
          <a:p>
            <a:r>
              <a:rPr lang="en-US" sz="3600" b="1" i="1" dirty="0">
                <a:solidFill>
                  <a:schemeClr val="bg1"/>
                </a:solidFill>
              </a:rPr>
              <a:t>Test-driven development (TDD) </a:t>
            </a:r>
            <a:r>
              <a:rPr lang="en-US" sz="3600" i="1" dirty="0">
                <a:solidFill>
                  <a:schemeClr val="bg1"/>
                </a:solidFill>
              </a:rPr>
              <a:t>is a software development process that relies on the repetition of a very short development cycle.</a:t>
            </a:r>
            <a:br>
              <a:rPr lang="en-US" sz="3600" i="1" dirty="0">
                <a:solidFill>
                  <a:schemeClr val="bg1"/>
                </a:solidFill>
              </a:rPr>
            </a:br>
            <a:r>
              <a:rPr lang="en-US" sz="3600" i="1" dirty="0">
                <a:solidFill>
                  <a:schemeClr val="bg1"/>
                </a:solidFill>
              </a:rPr>
              <a:t>Requirements are turned into very specific test cases. Then the code is improved so that the tests pass. The cycle repeats. </a:t>
            </a:r>
            <a:br>
              <a:rPr lang="en-US" sz="3200" i="1" dirty="0">
                <a:solidFill>
                  <a:schemeClr val="bg1"/>
                </a:solidFill>
              </a:rPr>
            </a:br>
            <a:endParaRPr lang="en-US" sz="5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chor="ctr">
            <a:normAutofit/>
          </a:bodyPr>
          <a:lstStyle/>
          <a:p>
            <a:r>
              <a:rPr lang="en-US" dirty="0">
                <a:hlinkClick r:id="rId2"/>
              </a:rPr>
              <a:t>https://en.wikipedia.org/wiki/Test-driven_development</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hy we fight">
            <a:extLst>
              <a:ext uri="{FF2B5EF4-FFF2-40B4-BE49-F238E27FC236}">
                <a16:creationId xmlns:a16="http://schemas.microsoft.com/office/drawing/2014/main" id="{B434507A-97B0-41BF-8B13-0C7219193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657" y="109989"/>
            <a:ext cx="8824686" cy="6618516"/>
          </a:xfrm>
          <a:prstGeom prst="rect">
            <a:avLst/>
          </a:prstGeom>
          <a:noFill/>
          <a:effectLst>
            <a:glow rad="63500">
              <a:schemeClr val="accent2"/>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512032-590C-4C71-BA6B-8C520DC9A000}"/>
              </a:ext>
            </a:extLst>
          </p:cNvPr>
          <p:cNvSpPr txBox="1"/>
          <p:nvPr/>
        </p:nvSpPr>
        <p:spPr>
          <a:xfrm rot="20108767">
            <a:off x="7047110" y="1618189"/>
            <a:ext cx="1912705" cy="1107996"/>
          </a:xfrm>
          <a:prstGeom prst="rect">
            <a:avLst/>
          </a:prstGeom>
          <a:solidFill>
            <a:schemeClr val="accent1">
              <a:alpha val="86000"/>
            </a:schemeClr>
          </a:solidFill>
        </p:spPr>
        <p:txBody>
          <a:bodyPr wrap="square" rtlCol="0">
            <a:spAutoFit/>
          </a:bodyPr>
          <a:lstStyle/>
          <a:p>
            <a:r>
              <a:rPr lang="en-US" sz="6600" dirty="0">
                <a:solidFill>
                  <a:srgbClr val="FF0000"/>
                </a:solidFill>
                <a:latin typeface="Aharoni" panose="02010803020104030203" pitchFamily="2" charset="-79"/>
                <a:cs typeface="Aharoni" panose="02010803020104030203" pitchFamily="2" charset="-79"/>
              </a:rPr>
              <a:t>TEST</a:t>
            </a:r>
          </a:p>
        </p:txBody>
      </p:sp>
    </p:spTree>
    <p:extLst>
      <p:ext uri="{BB962C8B-B14F-4D97-AF65-F5344CB8AC3E}">
        <p14:creationId xmlns:p14="http://schemas.microsoft.com/office/powerpoint/2010/main" val="267212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de Driven Testing">
            <a:extLst>
              <a:ext uri="{FF2B5EF4-FFF2-40B4-BE49-F238E27FC236}">
                <a16:creationId xmlns:a16="http://schemas.microsoft.com/office/drawing/2014/main" id="{EBF2E0EF-0239-4A73-B125-441DBF30C3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90" r="6636" b="1849"/>
          <a:stretch/>
        </p:blipFill>
        <p:spPr bwMode="auto">
          <a:xfrm>
            <a:off x="7528075" y="408373"/>
            <a:ext cx="4315581" cy="629775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F04FD1-7289-4E77-91C3-C0EC9E138934}"/>
              </a:ext>
            </a:extLst>
          </p:cNvPr>
          <p:cNvSpPr>
            <a:spLocks noGrp="1"/>
          </p:cNvSpPr>
          <p:nvPr>
            <p:ph type="title"/>
          </p:nvPr>
        </p:nvSpPr>
        <p:spPr>
          <a:xfrm>
            <a:off x="348344" y="286603"/>
            <a:ext cx="7250942" cy="1450757"/>
          </a:xfrm>
        </p:spPr>
        <p:txBody>
          <a:bodyPr anchor="b">
            <a:normAutofit/>
          </a:bodyPr>
          <a:lstStyle/>
          <a:p>
            <a:r>
              <a:rPr lang="en-US" sz="4200" dirty="0">
                <a:solidFill>
                  <a:schemeClr val="tx1"/>
                </a:solidFill>
              </a:rPr>
              <a:t>Testing – Traditional Model</a:t>
            </a:r>
            <a:br>
              <a:rPr lang="en-US" sz="1900" dirty="0"/>
            </a:br>
            <a:r>
              <a:rPr lang="en-US" sz="1300" dirty="0">
                <a:hlinkClick r:id="rId3"/>
              </a:rPr>
              <a:t>https://docs.microsoft.com/en-us/visualstudio/cross-platform/tools-for-cordova/debug-test/test-driven-development?view=toolsforcordova-2017#test-driven-development</a:t>
            </a:r>
            <a:br>
              <a:rPr lang="en-US" sz="1300" dirty="0"/>
            </a:br>
            <a:r>
              <a:rPr lang="en-US" sz="1300" dirty="0">
                <a:hlinkClick r:id="rId4"/>
              </a:rPr>
              <a:t>https://www.tutorialspoint.com/software_testing_dictionary/code_driven_testing.htm</a:t>
            </a:r>
            <a:endParaRPr lang="en-US" sz="1600" dirty="0"/>
          </a:p>
        </p:txBody>
      </p:sp>
      <p:sp>
        <p:nvSpPr>
          <p:cNvPr id="3" name="Content Placeholder 2">
            <a:extLst>
              <a:ext uri="{FF2B5EF4-FFF2-40B4-BE49-F238E27FC236}">
                <a16:creationId xmlns:a16="http://schemas.microsoft.com/office/drawing/2014/main" id="{34E3CF3D-1E04-4776-AE9E-92FA53EC0408}"/>
              </a:ext>
            </a:extLst>
          </p:cNvPr>
          <p:cNvSpPr>
            <a:spLocks noGrp="1"/>
          </p:cNvSpPr>
          <p:nvPr>
            <p:ph sz="half" idx="1"/>
          </p:nvPr>
        </p:nvSpPr>
        <p:spPr>
          <a:xfrm>
            <a:off x="633413" y="1862668"/>
            <a:ext cx="6812415" cy="4516618"/>
          </a:xfrm>
        </p:spPr>
        <p:txBody>
          <a:bodyPr anchor="ctr">
            <a:normAutofit fontScale="92500" lnSpcReduction="20000"/>
          </a:bodyPr>
          <a:lstStyle/>
          <a:p>
            <a:pPr>
              <a:lnSpc>
                <a:spcPct val="100000"/>
              </a:lnSpc>
            </a:pPr>
            <a:r>
              <a:rPr lang="en-US" sz="2400" dirty="0">
                <a:solidFill>
                  <a:schemeClr val="tx1"/>
                </a:solidFill>
              </a:rPr>
              <a:t>Developers who define their role as “writing code” usually jump right into writing methods that handle different kinds of data that might get thrown at them. </a:t>
            </a:r>
          </a:p>
          <a:p>
            <a:pPr>
              <a:lnSpc>
                <a:spcPct val="100000"/>
              </a:lnSpc>
            </a:pPr>
            <a:r>
              <a:rPr lang="en-US" sz="2400" dirty="0">
                <a:solidFill>
                  <a:schemeClr val="tx1"/>
                </a:solidFill>
              </a:rPr>
              <a:t>Then they write tests. After writing a few tests, they’ll see that some of those tests still fail because of certain code cases that their methods can’t handle. They improve those methods to handle those cases, and write a few more tests, which then reveal </a:t>
            </a:r>
            <a:r>
              <a:rPr lang="en-US" sz="2400" u="sng" dirty="0">
                <a:solidFill>
                  <a:schemeClr val="tx1"/>
                </a:solidFill>
              </a:rPr>
              <a:t>additional</a:t>
            </a:r>
            <a:r>
              <a:rPr lang="en-US" sz="2400" dirty="0">
                <a:solidFill>
                  <a:schemeClr val="tx1"/>
                </a:solidFill>
              </a:rPr>
              <a:t> issues in the unit code. </a:t>
            </a:r>
          </a:p>
          <a:p>
            <a:pPr>
              <a:lnSpc>
                <a:spcPct val="100000"/>
              </a:lnSpc>
            </a:pPr>
            <a:r>
              <a:rPr lang="en-US" sz="2400" dirty="0">
                <a:solidFill>
                  <a:schemeClr val="tx1"/>
                </a:solidFill>
              </a:rPr>
              <a:t>This puts them into a pattern of bouncing back and forth between thinking about coding and thinking about data for test cases. </a:t>
            </a:r>
          </a:p>
          <a:p>
            <a:pPr>
              <a:lnSpc>
                <a:spcPct val="100000"/>
              </a:lnSpc>
            </a:pPr>
            <a:r>
              <a:rPr lang="en-US" sz="2400" dirty="0">
                <a:solidFill>
                  <a:schemeClr val="tx1"/>
                </a:solidFill>
              </a:rPr>
              <a:t>This results in missed test cases and faulty code.</a:t>
            </a:r>
          </a:p>
        </p:txBody>
      </p:sp>
    </p:spTree>
    <p:extLst>
      <p:ext uri="{BB962C8B-B14F-4D97-AF65-F5344CB8AC3E}">
        <p14:creationId xmlns:p14="http://schemas.microsoft.com/office/powerpoint/2010/main" val="357478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DD">
            <a:extLst>
              <a:ext uri="{FF2B5EF4-FFF2-40B4-BE49-F238E27FC236}">
                <a16:creationId xmlns:a16="http://schemas.microsoft.com/office/drawing/2014/main" id="{CB142BDB-3339-42E1-9A25-572D9633AB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45" t="6764" r="15264" b="3463"/>
          <a:stretch/>
        </p:blipFill>
        <p:spPr bwMode="auto">
          <a:xfrm>
            <a:off x="6812038" y="2042490"/>
            <a:ext cx="4930020" cy="470665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C7262AA-9825-4CE5-A227-CE1DCD3B59EB}"/>
              </a:ext>
            </a:extLst>
          </p:cNvPr>
          <p:cNvSpPr>
            <a:spLocks noGrp="1"/>
          </p:cNvSpPr>
          <p:nvPr>
            <p:ph sz="half" idx="1"/>
          </p:nvPr>
        </p:nvSpPr>
        <p:spPr>
          <a:xfrm>
            <a:off x="1096963" y="1877266"/>
            <a:ext cx="5597279" cy="4500282"/>
          </a:xfrm>
        </p:spPr>
        <p:txBody>
          <a:bodyPr anchor="ctr">
            <a:normAutofit lnSpcReduction="10000"/>
          </a:bodyPr>
          <a:lstStyle/>
          <a:p>
            <a:pPr marL="0" indent="0">
              <a:buNone/>
            </a:pPr>
            <a:r>
              <a:rPr lang="en-US" sz="2800" dirty="0">
                <a:solidFill>
                  <a:schemeClr val="tx1"/>
                </a:solidFill>
              </a:rPr>
              <a:t>Testing is just as important as coding, if not more so.</a:t>
            </a:r>
          </a:p>
          <a:p>
            <a:r>
              <a:rPr lang="en-US" sz="2800" dirty="0">
                <a:solidFill>
                  <a:schemeClr val="tx1"/>
                </a:solidFill>
              </a:rPr>
              <a:t>Thinking through variations of good and bad data is a </a:t>
            </a:r>
            <a:r>
              <a:rPr lang="en-US" sz="2800" u="sng" dirty="0">
                <a:solidFill>
                  <a:schemeClr val="tx1"/>
                </a:solidFill>
              </a:rPr>
              <a:t>different mental process </a:t>
            </a:r>
            <a:r>
              <a:rPr lang="en-US" sz="2800" dirty="0">
                <a:solidFill>
                  <a:schemeClr val="tx1"/>
                </a:solidFill>
              </a:rPr>
              <a:t>than thinking about how to handle those variations in code. </a:t>
            </a:r>
          </a:p>
          <a:p>
            <a:pPr lvl="1">
              <a:buFont typeface="Arial" panose="020B0604020202020204" pitchFamily="34" charset="0"/>
              <a:buChar char="•"/>
            </a:pPr>
            <a:r>
              <a:rPr lang="en-US" sz="2400" dirty="0">
                <a:solidFill>
                  <a:schemeClr val="tx1"/>
                </a:solidFill>
              </a:rPr>
              <a:t>TTD asks, “How do I challenge the unit under test to fail?” </a:t>
            </a:r>
          </a:p>
          <a:p>
            <a:pPr lvl="1">
              <a:buFont typeface="Arial" panose="020B0604020202020204" pitchFamily="34" charset="0"/>
              <a:buChar char="•"/>
            </a:pPr>
            <a:r>
              <a:rPr lang="en-US" sz="2400" dirty="0">
                <a:solidFill>
                  <a:schemeClr val="tx1"/>
                </a:solidFill>
              </a:rPr>
              <a:t>“Coding” asks “How do I write this method to work properly?”</a:t>
            </a:r>
          </a:p>
        </p:txBody>
      </p:sp>
      <p:sp>
        <p:nvSpPr>
          <p:cNvPr id="5" name="Title 1">
            <a:extLst>
              <a:ext uri="{FF2B5EF4-FFF2-40B4-BE49-F238E27FC236}">
                <a16:creationId xmlns:a16="http://schemas.microsoft.com/office/drawing/2014/main" id="{CDFEAB7A-CFC6-456E-A5B0-CB8DA28DB879}"/>
              </a:ext>
            </a:extLst>
          </p:cNvPr>
          <p:cNvSpPr>
            <a:spLocks noGrp="1"/>
          </p:cNvSpPr>
          <p:nvPr>
            <p:ph type="title"/>
          </p:nvPr>
        </p:nvSpPr>
        <p:spPr>
          <a:xfrm>
            <a:off x="1096963" y="287338"/>
            <a:ext cx="10058400" cy="1449387"/>
          </a:xfrm>
        </p:spPr>
        <p:txBody>
          <a:bodyPr anchor="b">
            <a:normAutofit/>
          </a:bodyPr>
          <a:lstStyle/>
          <a:p>
            <a:r>
              <a:rPr lang="en-US" sz="4800" dirty="0">
                <a:solidFill>
                  <a:schemeClr val="tx1"/>
                </a:solidFill>
              </a:rPr>
              <a:t>TDD – Test Driven Development</a:t>
            </a:r>
            <a:br>
              <a:rPr lang="en-US" sz="1900" dirty="0"/>
            </a:br>
            <a:r>
              <a:rPr lang="en-US" sz="1400" dirty="0">
                <a:hlinkClick r:id="rId3"/>
              </a:rPr>
              <a:t>https://docs.microsoft.com/en-us/visualstudio/cross-platform/tools-for-cordova/debug-test/test-driven-development?view=toolsforcordova-2017#test-driven-development</a:t>
            </a:r>
            <a:endParaRPr lang="en-US" sz="1900" dirty="0"/>
          </a:p>
        </p:txBody>
      </p:sp>
    </p:spTree>
    <p:extLst>
      <p:ext uri="{BB962C8B-B14F-4D97-AF65-F5344CB8AC3E}">
        <p14:creationId xmlns:p14="http://schemas.microsoft.com/office/powerpoint/2010/main" val="84238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262AA-9825-4CE5-A227-CE1DCD3B59EB}"/>
              </a:ext>
            </a:extLst>
          </p:cNvPr>
          <p:cNvSpPr>
            <a:spLocks noGrp="1"/>
          </p:cNvSpPr>
          <p:nvPr>
            <p:ph sz="half" idx="1"/>
          </p:nvPr>
        </p:nvSpPr>
        <p:spPr>
          <a:xfrm>
            <a:off x="671519" y="1891554"/>
            <a:ext cx="6056463" cy="4500282"/>
          </a:xfrm>
        </p:spPr>
        <p:txBody>
          <a:bodyPr anchor="ctr">
            <a:normAutofit fontScale="92500" lnSpcReduction="10000"/>
          </a:bodyPr>
          <a:lstStyle/>
          <a:p>
            <a:pPr marL="749808" lvl="1" indent="-457200">
              <a:buFont typeface="+mj-lt"/>
              <a:buAutoNum type="arabicPeriod"/>
            </a:pPr>
            <a:r>
              <a:rPr lang="en-US" sz="2400" u="sng" dirty="0">
                <a:solidFill>
                  <a:schemeClr val="tx1"/>
                </a:solidFill>
              </a:rPr>
              <a:t>Create a test case</a:t>
            </a:r>
            <a:r>
              <a:rPr lang="en-US" sz="2400" dirty="0">
                <a:solidFill>
                  <a:schemeClr val="tx1"/>
                </a:solidFill>
              </a:rPr>
              <a:t> - </a:t>
            </a:r>
            <a:r>
              <a:rPr lang="en-US" sz="2000" dirty="0">
                <a:solidFill>
                  <a:schemeClr val="tx1"/>
                </a:solidFill>
              </a:rPr>
              <a:t>Write a test case before writing  any code. This ensures you write the test to a methods expected functionality and the test case is not biased to show code merely works.</a:t>
            </a:r>
          </a:p>
          <a:p>
            <a:pPr marL="749808" lvl="1" indent="-457200">
              <a:buFont typeface="+mj-lt"/>
              <a:buAutoNum type="arabicPeriod"/>
            </a:pPr>
            <a:r>
              <a:rPr lang="en-US" sz="2400" u="sng" dirty="0">
                <a:solidFill>
                  <a:schemeClr val="tx1"/>
                </a:solidFill>
              </a:rPr>
              <a:t>Red </a:t>
            </a:r>
            <a:r>
              <a:rPr lang="en-US" sz="2000" u="sng" dirty="0">
                <a:solidFill>
                  <a:schemeClr val="tx1"/>
                </a:solidFill>
              </a:rPr>
              <a:t>Failure of test case</a:t>
            </a:r>
            <a:r>
              <a:rPr lang="en-US" sz="2000" dirty="0">
                <a:solidFill>
                  <a:schemeClr val="tx1"/>
                </a:solidFill>
              </a:rPr>
              <a:t> - There’s no code. You get a compile error.</a:t>
            </a:r>
          </a:p>
          <a:p>
            <a:pPr marL="749808" lvl="1" indent="-457200">
              <a:buFont typeface="+mj-lt"/>
              <a:buAutoNum type="arabicPeriod"/>
            </a:pPr>
            <a:r>
              <a:rPr lang="en-US" sz="2400" u="sng" dirty="0">
                <a:solidFill>
                  <a:schemeClr val="tx1"/>
                </a:solidFill>
              </a:rPr>
              <a:t>Green</a:t>
            </a:r>
            <a:r>
              <a:rPr lang="en-US" sz="2400" dirty="0">
                <a:solidFill>
                  <a:schemeClr val="tx1"/>
                </a:solidFill>
              </a:rPr>
              <a:t> – Write c</a:t>
            </a:r>
            <a:r>
              <a:rPr lang="en-US" sz="2000" dirty="0">
                <a:solidFill>
                  <a:schemeClr val="tx1"/>
                </a:solidFill>
              </a:rPr>
              <a:t>ode so the new test case to passes. Write only the minimum required to pass the test case. The “just enough” concept helps ensure that no extra bit of code goes in.</a:t>
            </a:r>
          </a:p>
          <a:p>
            <a:pPr marL="749808" lvl="1" indent="-457200">
              <a:buFont typeface="+mj-lt"/>
              <a:buAutoNum type="arabicPeriod"/>
            </a:pPr>
            <a:r>
              <a:rPr lang="en-US" sz="2400" u="sng" dirty="0">
                <a:solidFill>
                  <a:schemeClr val="tx1"/>
                </a:solidFill>
              </a:rPr>
              <a:t>Green</a:t>
            </a:r>
            <a:r>
              <a:rPr lang="en-US" sz="2400" dirty="0">
                <a:solidFill>
                  <a:schemeClr val="tx1"/>
                </a:solidFill>
              </a:rPr>
              <a:t> - </a:t>
            </a:r>
            <a:r>
              <a:rPr lang="en-US" sz="2000" dirty="0">
                <a:solidFill>
                  <a:schemeClr val="tx1"/>
                </a:solidFill>
              </a:rPr>
              <a:t>Ensure all old test cases still pass.</a:t>
            </a:r>
          </a:p>
          <a:p>
            <a:pPr marL="749808" lvl="1" indent="-457200">
              <a:buFont typeface="+mj-lt"/>
              <a:buAutoNum type="arabicPeriod"/>
            </a:pPr>
            <a:r>
              <a:rPr lang="en-US" sz="2400" u="sng" dirty="0">
                <a:solidFill>
                  <a:schemeClr val="tx1"/>
                </a:solidFill>
              </a:rPr>
              <a:t>Refactor the code to clean it</a:t>
            </a:r>
            <a:r>
              <a:rPr lang="en-US" sz="2400" dirty="0">
                <a:solidFill>
                  <a:schemeClr val="tx1"/>
                </a:solidFill>
              </a:rPr>
              <a:t> - </a:t>
            </a:r>
            <a:r>
              <a:rPr lang="en-US" sz="2000" dirty="0">
                <a:solidFill>
                  <a:schemeClr val="tx1"/>
                </a:solidFill>
              </a:rPr>
              <a:t>Ensure that all functionality is intact and the code is refined.</a:t>
            </a:r>
          </a:p>
          <a:p>
            <a:r>
              <a:rPr lang="en-US" sz="2000" dirty="0">
                <a:solidFill>
                  <a:schemeClr val="tx1"/>
                </a:solidFill>
              </a:rPr>
              <a:t>Repeat the cycle.</a:t>
            </a:r>
            <a:endParaRPr lang="en-US" sz="1800" dirty="0">
              <a:solidFill>
                <a:schemeClr val="tx1"/>
              </a:solidFill>
            </a:endParaRPr>
          </a:p>
        </p:txBody>
      </p:sp>
      <p:sp>
        <p:nvSpPr>
          <p:cNvPr id="5" name="Title 1">
            <a:extLst>
              <a:ext uri="{FF2B5EF4-FFF2-40B4-BE49-F238E27FC236}">
                <a16:creationId xmlns:a16="http://schemas.microsoft.com/office/drawing/2014/main" id="{CDFEAB7A-CFC6-456E-A5B0-CB8DA28DB879}"/>
              </a:ext>
            </a:extLst>
          </p:cNvPr>
          <p:cNvSpPr>
            <a:spLocks noGrp="1"/>
          </p:cNvSpPr>
          <p:nvPr>
            <p:ph type="title"/>
          </p:nvPr>
        </p:nvSpPr>
        <p:spPr>
          <a:xfrm>
            <a:off x="1096963" y="287338"/>
            <a:ext cx="10058400" cy="1449387"/>
          </a:xfrm>
        </p:spPr>
        <p:txBody>
          <a:bodyPr anchor="b">
            <a:normAutofit/>
          </a:bodyPr>
          <a:lstStyle/>
          <a:p>
            <a:r>
              <a:rPr lang="en-US" sz="4800" dirty="0">
                <a:solidFill>
                  <a:schemeClr val="tx1"/>
                </a:solidFill>
              </a:rPr>
              <a:t>TDD – Test Driven Development</a:t>
            </a:r>
            <a:br>
              <a:rPr lang="en-US" sz="1900" dirty="0"/>
            </a:br>
            <a:r>
              <a:rPr lang="en-US" sz="1400" dirty="0">
                <a:hlinkClick r:id="rId2"/>
              </a:rPr>
              <a:t>https://www.whizlabs.com/blog/what-is-tdd-and-its-phases/</a:t>
            </a:r>
            <a:endParaRPr lang="en-US" sz="1900" dirty="0"/>
          </a:p>
        </p:txBody>
      </p:sp>
      <p:pic>
        <p:nvPicPr>
          <p:cNvPr id="2" name="Picture 2" descr="TDD">
            <a:extLst>
              <a:ext uri="{FF2B5EF4-FFF2-40B4-BE49-F238E27FC236}">
                <a16:creationId xmlns:a16="http://schemas.microsoft.com/office/drawing/2014/main" id="{BDF0B59F-524C-4DEE-BF7F-8D0331B952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45" t="6764" r="15264" b="3463"/>
          <a:stretch/>
        </p:blipFill>
        <p:spPr bwMode="auto">
          <a:xfrm>
            <a:off x="6812038" y="2042490"/>
            <a:ext cx="4930020" cy="470665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83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unit testing">
            <a:extLst>
              <a:ext uri="{FF2B5EF4-FFF2-40B4-BE49-F238E27FC236}">
                <a16:creationId xmlns:a16="http://schemas.microsoft.com/office/drawing/2014/main" id="{8529E07B-BF49-4A33-8610-3BFB751A82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95"/>
          <a:stretch/>
        </p:blipFill>
        <p:spPr bwMode="auto">
          <a:xfrm>
            <a:off x="6148389" y="2258860"/>
            <a:ext cx="5819517" cy="3848923"/>
          </a:xfrm>
          <a:prstGeom prst="rect">
            <a:avLst/>
          </a:prstGeom>
          <a:solidFill>
            <a:schemeClr val="bg1"/>
          </a:solidFill>
          <a:ln w="25400">
            <a:solidFill>
              <a:schemeClr val="accent2"/>
            </a:solidFill>
          </a:ln>
          <a:effectLst/>
        </p:spPr>
      </p:pic>
      <p:sp>
        <p:nvSpPr>
          <p:cNvPr id="2" name="Title 1">
            <a:extLst>
              <a:ext uri="{FF2B5EF4-FFF2-40B4-BE49-F238E27FC236}">
                <a16:creationId xmlns:a16="http://schemas.microsoft.com/office/drawing/2014/main" id="{D7687414-A4F6-427B-BD3F-1482C5D7AC16}"/>
              </a:ext>
            </a:extLst>
          </p:cNvPr>
          <p:cNvSpPr>
            <a:spLocks noGrp="1"/>
          </p:cNvSpPr>
          <p:nvPr>
            <p:ph type="title"/>
          </p:nvPr>
        </p:nvSpPr>
        <p:spPr/>
        <p:txBody>
          <a:bodyPr>
            <a:normAutofit/>
          </a:bodyPr>
          <a:lstStyle/>
          <a:p>
            <a:r>
              <a:rPr lang="en-US" dirty="0">
                <a:solidFill>
                  <a:schemeClr val="tx1"/>
                </a:solidFill>
              </a:rPr>
              <a:t>Unit Testing</a:t>
            </a:r>
            <a:br>
              <a:rPr lang="en-US" sz="1400" dirty="0"/>
            </a:br>
            <a:r>
              <a:rPr lang="en-US" sz="1400" dirty="0">
                <a:hlinkClick r:id="rId3"/>
              </a:rPr>
              <a:t>https://docs.microsoft.com/en-us/visualstudio/test/unit-test-basics?view=vs-2019</a:t>
            </a:r>
            <a:endParaRPr lang="en-US" sz="1400" dirty="0"/>
          </a:p>
        </p:txBody>
      </p:sp>
      <p:sp>
        <p:nvSpPr>
          <p:cNvPr id="6" name="Content Placeholder 5">
            <a:extLst>
              <a:ext uri="{FF2B5EF4-FFF2-40B4-BE49-F238E27FC236}">
                <a16:creationId xmlns:a16="http://schemas.microsoft.com/office/drawing/2014/main" id="{09AEC849-1310-44F7-B1A6-CA86D71F3C21}"/>
              </a:ext>
            </a:extLst>
          </p:cNvPr>
          <p:cNvSpPr>
            <a:spLocks noGrp="1"/>
          </p:cNvSpPr>
          <p:nvPr>
            <p:ph idx="1"/>
          </p:nvPr>
        </p:nvSpPr>
        <p:spPr>
          <a:xfrm>
            <a:off x="909637" y="1925083"/>
            <a:ext cx="5133975" cy="4476137"/>
          </a:xfrm>
        </p:spPr>
        <p:txBody>
          <a:bodyPr anchor="ctr">
            <a:normAutofit fontScale="92500" lnSpcReduction="20000"/>
          </a:bodyPr>
          <a:lstStyle/>
          <a:p>
            <a:r>
              <a:rPr lang="en-US" sz="2400" dirty="0"/>
              <a:t>It's called </a:t>
            </a:r>
            <a:r>
              <a:rPr lang="en-US" sz="2400" b="1" i="1" dirty="0"/>
              <a:t>unit</a:t>
            </a:r>
            <a:r>
              <a:rPr lang="en-US" sz="2400" dirty="0"/>
              <a:t> testing because you break down the functionality of your program into discrete testable behaviors that you can test as individual </a:t>
            </a:r>
            <a:r>
              <a:rPr lang="en-US" sz="2400" b="1" i="1" dirty="0"/>
              <a:t>units</a:t>
            </a:r>
            <a:r>
              <a:rPr lang="en-US" sz="2400" dirty="0"/>
              <a:t>. </a:t>
            </a:r>
          </a:p>
          <a:p>
            <a:r>
              <a:rPr lang="en-US" sz="2400" dirty="0"/>
              <a:t>Use a </a:t>
            </a:r>
            <a:r>
              <a:rPr lang="en-US" sz="2400" b="1" i="1" dirty="0"/>
              <a:t>unit</a:t>
            </a:r>
            <a:r>
              <a:rPr lang="en-US" sz="2400" dirty="0"/>
              <a:t> testing framework to create </a:t>
            </a:r>
            <a:r>
              <a:rPr lang="en-US" sz="2400" b="1" i="1" dirty="0"/>
              <a:t>unit</a:t>
            </a:r>
            <a:r>
              <a:rPr lang="en-US" sz="2400" dirty="0"/>
              <a:t> tests, run them, and report the results of these tests. </a:t>
            </a:r>
          </a:p>
          <a:p>
            <a:r>
              <a:rPr lang="en-US" sz="2400" dirty="0"/>
              <a:t>Rerun </a:t>
            </a:r>
            <a:r>
              <a:rPr lang="en-US" sz="2400" b="1" i="1" dirty="0"/>
              <a:t>unit</a:t>
            </a:r>
            <a:r>
              <a:rPr lang="en-US" sz="2400" dirty="0"/>
              <a:t> tests when you make changes to test that your code is still working correctly. </a:t>
            </a:r>
            <a:r>
              <a:rPr lang="en-US" sz="2400" b="1" i="1" dirty="0"/>
              <a:t>Unit</a:t>
            </a:r>
            <a:r>
              <a:rPr lang="en-US" sz="2400" dirty="0"/>
              <a:t> testing has the greatest effect on the quality of your code when it's an integral part of your software development workflow.</a:t>
            </a:r>
          </a:p>
        </p:txBody>
      </p:sp>
    </p:spTree>
    <p:extLst>
      <p:ext uri="{BB962C8B-B14F-4D97-AF65-F5344CB8AC3E}">
        <p14:creationId xmlns:p14="http://schemas.microsoft.com/office/powerpoint/2010/main" val="257791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unit testing">
            <a:extLst>
              <a:ext uri="{FF2B5EF4-FFF2-40B4-BE49-F238E27FC236}">
                <a16:creationId xmlns:a16="http://schemas.microsoft.com/office/drawing/2014/main" id="{8529E07B-BF49-4A33-8610-3BFB751A82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95"/>
          <a:stretch/>
        </p:blipFill>
        <p:spPr bwMode="auto">
          <a:xfrm>
            <a:off x="5898778" y="2108202"/>
            <a:ext cx="6329082" cy="42930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687414-A4F6-427B-BD3F-1482C5D7AC16}"/>
              </a:ext>
            </a:extLst>
          </p:cNvPr>
          <p:cNvSpPr>
            <a:spLocks noGrp="1"/>
          </p:cNvSpPr>
          <p:nvPr>
            <p:ph type="title"/>
          </p:nvPr>
        </p:nvSpPr>
        <p:spPr/>
        <p:txBody>
          <a:bodyPr>
            <a:normAutofit/>
          </a:bodyPr>
          <a:lstStyle/>
          <a:p>
            <a:r>
              <a:rPr lang="en-US" dirty="0">
                <a:solidFill>
                  <a:schemeClr val="tx1"/>
                </a:solidFill>
              </a:rPr>
              <a:t>Unit Testing</a:t>
            </a:r>
            <a:br>
              <a:rPr lang="en-US" sz="4800" dirty="0"/>
            </a:br>
            <a:r>
              <a:rPr lang="en-US" sz="1400" dirty="0">
                <a:hlinkClick r:id="rId3"/>
              </a:rPr>
              <a:t>https://docs.microsoft.com/en-us/dotnet/core/testing/</a:t>
            </a:r>
            <a:br>
              <a:rPr lang="en-US" sz="1400" dirty="0"/>
            </a:br>
            <a:r>
              <a:rPr lang="en-US" sz="1400" dirty="0">
                <a:hlinkClick r:id="rId4"/>
              </a:rPr>
              <a:t>https://docs.microsoft.com/en-us/dotnet/core/testing/#what-are-unit-tests</a:t>
            </a:r>
            <a:br>
              <a:rPr lang="en-US" sz="1400" dirty="0"/>
            </a:br>
            <a:r>
              <a:rPr lang="en-US" sz="1400" dirty="0">
                <a:hlinkClick r:id="rId5"/>
              </a:rPr>
              <a:t>https://docs.microsoft.com/en-us/visualstudio/test/unit-test-basics?view=vs-2019</a:t>
            </a:r>
            <a:endParaRPr lang="en-US" sz="1400" dirty="0"/>
          </a:p>
        </p:txBody>
      </p:sp>
      <p:sp>
        <p:nvSpPr>
          <p:cNvPr id="3" name="Content Placeholder 2">
            <a:extLst>
              <a:ext uri="{FF2B5EF4-FFF2-40B4-BE49-F238E27FC236}">
                <a16:creationId xmlns:a16="http://schemas.microsoft.com/office/drawing/2014/main" id="{29366743-34B9-4CDB-9BFE-03105CC14DEB}"/>
              </a:ext>
            </a:extLst>
          </p:cNvPr>
          <p:cNvSpPr>
            <a:spLocks noGrp="1"/>
          </p:cNvSpPr>
          <p:nvPr>
            <p:ph idx="1"/>
          </p:nvPr>
        </p:nvSpPr>
        <p:spPr>
          <a:xfrm>
            <a:off x="555812" y="2108202"/>
            <a:ext cx="7377953" cy="1450758"/>
          </a:xfrm>
        </p:spPr>
        <p:txBody>
          <a:bodyPr>
            <a:normAutofit/>
          </a:bodyPr>
          <a:lstStyle/>
          <a:p>
            <a:pPr marL="0" indent="0">
              <a:buNone/>
            </a:pPr>
            <a:r>
              <a:rPr lang="en-US" sz="2400" dirty="0">
                <a:solidFill>
                  <a:schemeClr val="tx1"/>
                </a:solidFill>
              </a:rPr>
              <a:t>Automated tests are a great way to ensure an application does what’s intended. There are multiple types of tests (</a:t>
            </a:r>
            <a:r>
              <a:rPr lang="en-US" sz="2400" b="1" i="1" dirty="0">
                <a:solidFill>
                  <a:schemeClr val="tx1"/>
                </a:solidFill>
              </a:rPr>
              <a:t>integration</a:t>
            </a:r>
            <a:r>
              <a:rPr lang="en-US" sz="2400" dirty="0">
                <a:solidFill>
                  <a:schemeClr val="tx1"/>
                </a:solidFill>
              </a:rPr>
              <a:t> tests, </a:t>
            </a:r>
            <a:r>
              <a:rPr lang="en-US" sz="2400" b="1" i="1" dirty="0">
                <a:solidFill>
                  <a:schemeClr val="tx1"/>
                </a:solidFill>
              </a:rPr>
              <a:t>web</a:t>
            </a:r>
            <a:r>
              <a:rPr lang="en-US" sz="2400" dirty="0">
                <a:solidFill>
                  <a:schemeClr val="tx1"/>
                </a:solidFill>
              </a:rPr>
              <a:t> tests, </a:t>
            </a:r>
            <a:r>
              <a:rPr lang="en-US" sz="2400" b="1" i="1" dirty="0">
                <a:solidFill>
                  <a:schemeClr val="tx1"/>
                </a:solidFill>
              </a:rPr>
              <a:t>load</a:t>
            </a:r>
            <a:r>
              <a:rPr lang="en-US" sz="2400" dirty="0">
                <a:solidFill>
                  <a:schemeClr val="tx1"/>
                </a:solidFill>
              </a:rPr>
              <a:t> tests). </a:t>
            </a:r>
          </a:p>
        </p:txBody>
      </p:sp>
      <p:sp>
        <p:nvSpPr>
          <p:cNvPr id="4" name="Rectangle 3">
            <a:extLst>
              <a:ext uri="{FF2B5EF4-FFF2-40B4-BE49-F238E27FC236}">
                <a16:creationId xmlns:a16="http://schemas.microsoft.com/office/drawing/2014/main" id="{DCC72132-4338-4228-8632-5527DAD145C5}"/>
              </a:ext>
            </a:extLst>
          </p:cNvPr>
          <p:cNvSpPr/>
          <p:nvPr/>
        </p:nvSpPr>
        <p:spPr>
          <a:xfrm>
            <a:off x="385484" y="3369845"/>
            <a:ext cx="6409764" cy="2739211"/>
          </a:xfrm>
          <a:prstGeom prst="rect">
            <a:avLst/>
          </a:prstGeom>
        </p:spPr>
        <p:txBody>
          <a:bodyPr wrap="square" anchor="ctr">
            <a:spAutoFit/>
          </a:bodyPr>
          <a:lstStyle/>
          <a:p>
            <a:r>
              <a:rPr lang="en-US" sz="2800" b="1" i="1" dirty="0"/>
              <a:t>Unit</a:t>
            </a:r>
            <a:r>
              <a:rPr lang="en-US" sz="2800" dirty="0"/>
              <a:t> tests:</a:t>
            </a:r>
          </a:p>
          <a:p>
            <a:pPr lvl="1">
              <a:buFont typeface="Arial" panose="020B0604020202020204" pitchFamily="34" charset="0"/>
              <a:buChar char="•"/>
            </a:pPr>
            <a:r>
              <a:rPr lang="en-US" sz="2400" dirty="0"/>
              <a:t>primarily test methods. </a:t>
            </a:r>
          </a:p>
          <a:p>
            <a:pPr lvl="1">
              <a:buFont typeface="Arial" panose="020B0604020202020204" pitchFamily="34" charset="0"/>
              <a:buChar char="•"/>
            </a:pPr>
            <a:r>
              <a:rPr lang="en-US" sz="2400" dirty="0"/>
              <a:t>should </a:t>
            </a:r>
            <a:r>
              <a:rPr lang="en-US" sz="2400" u="sng" dirty="0"/>
              <a:t>only</a:t>
            </a:r>
            <a:r>
              <a:rPr lang="en-US" sz="2400" dirty="0"/>
              <a:t> test code within the developer’s control. </a:t>
            </a:r>
          </a:p>
          <a:p>
            <a:pPr lvl="1">
              <a:buFont typeface="Arial" panose="020B0604020202020204" pitchFamily="34" charset="0"/>
              <a:buChar char="•"/>
            </a:pPr>
            <a:r>
              <a:rPr lang="en-US" sz="2400" dirty="0"/>
              <a:t>should not test infrastructure concerns (databases, file systems, network resources).</a:t>
            </a:r>
          </a:p>
        </p:txBody>
      </p:sp>
    </p:spTree>
    <p:extLst>
      <p:ext uri="{BB962C8B-B14F-4D97-AF65-F5344CB8AC3E}">
        <p14:creationId xmlns:p14="http://schemas.microsoft.com/office/powerpoint/2010/main" val="45197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Image result for unit testing">
            <a:extLst>
              <a:ext uri="{FF2B5EF4-FFF2-40B4-BE49-F238E27FC236}">
                <a16:creationId xmlns:a16="http://schemas.microsoft.com/office/drawing/2014/main" id="{02562EA9-5018-4727-A19A-6F3D2749C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657" y="161514"/>
            <a:ext cx="7300686" cy="6534971"/>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2890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Bookman Old Style</vt:lpstr>
      <vt:lpstr>Calibri</vt:lpstr>
      <vt:lpstr>Franklin Gothic Book</vt:lpstr>
      <vt:lpstr>1_RetrospectVTI</vt:lpstr>
      <vt:lpstr>Test Driven Development</vt:lpstr>
      <vt:lpstr>Test-driven development (TDD) is a software development process that relies on the repetition of a very short development cycle. Requirements are turned into very specific test cases. Then the code is improved so that the tests pass. The cycle repeats.  </vt:lpstr>
      <vt:lpstr>PowerPoint Presentation</vt:lpstr>
      <vt:lpstr>Testing – Traditional Model https://docs.microsoft.com/en-us/visualstudio/cross-platform/tools-for-cordova/debug-test/test-driven-development?view=toolsforcordova-2017#test-driven-development https://www.tutorialspoint.com/software_testing_dictionary/code_driven_testing.htm</vt:lpstr>
      <vt:lpstr>TDD – Test Driven Development https://docs.microsoft.com/en-us/visualstudio/cross-platform/tools-for-cordova/debug-test/test-driven-development?view=toolsforcordova-2017#test-driven-development</vt:lpstr>
      <vt:lpstr>TDD – Test Driven Development https://www.whizlabs.com/blog/what-is-tdd-and-its-phases/</vt:lpstr>
      <vt:lpstr>Unit Testing https://docs.microsoft.com/en-us/visualstudio/test/unit-test-basics?view=vs-2019</vt:lpstr>
      <vt:lpstr>Unit Testing https://docs.microsoft.com/en-us/dotnet/core/testing/ https://docs.microsoft.com/en-us/dotnet/core/testing/#what-are-unit-tests https://docs.microsoft.com/en-us/visualstudio/test/unit-test-basics?view=vs-2019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2020-03-15T17:28:51Z</dcterms:created>
  <dcterms:modified xsi:type="dcterms:W3CDTF">2020-09-06T20:06:04Z</dcterms:modified>
</cp:coreProperties>
</file>