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6" r:id="rId4"/>
    <p:sldId id="267" r:id="rId5"/>
    <p:sldId id="260" r:id="rId6"/>
    <p:sldId id="262" r:id="rId7"/>
    <p:sldId id="269" r:id="rId8"/>
    <p:sldId id="263" r:id="rId9"/>
    <p:sldId id="264" r:id="rId10"/>
    <p:sldId id="268" r:id="rId11"/>
    <p:sldId id="261"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p:scale>
          <a:sx n="77" d="100"/>
          <a:sy n="77" d="100"/>
        </p:scale>
        <p:origin x="682"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F7F36-FF8D-4695-978E-1C613788A98C}"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0B04E-83EF-4DB1-A6C5-CA1CDFA4F038}" type="slidenum">
              <a:rPr lang="en-IN" smtClean="0"/>
              <a:t>‹#›</a:t>
            </a:fld>
            <a:endParaRPr lang="en-IN"/>
          </a:p>
        </p:txBody>
      </p:sp>
    </p:spTree>
    <p:extLst>
      <p:ext uri="{BB962C8B-B14F-4D97-AF65-F5344CB8AC3E}">
        <p14:creationId xmlns:p14="http://schemas.microsoft.com/office/powerpoint/2010/main" val="185087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30B04E-83EF-4DB1-A6C5-CA1CDFA4F038}" type="slidenum">
              <a:rPr lang="en-IN" smtClean="0"/>
              <a:t>5</a:t>
            </a:fld>
            <a:endParaRPr lang="en-IN"/>
          </a:p>
        </p:txBody>
      </p:sp>
    </p:spTree>
    <p:extLst>
      <p:ext uri="{BB962C8B-B14F-4D97-AF65-F5344CB8AC3E}">
        <p14:creationId xmlns:p14="http://schemas.microsoft.com/office/powerpoint/2010/main" val="188446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DDD4-6E9B-BB6F-8511-38C416964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6B3F5D-4E30-D8AF-25A0-ED0D24D00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20692B-933A-3704-6A7A-85270BD82212}"/>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5" name="Footer Placeholder 4">
            <a:extLst>
              <a:ext uri="{FF2B5EF4-FFF2-40B4-BE49-F238E27FC236}">
                <a16:creationId xmlns:a16="http://schemas.microsoft.com/office/drawing/2014/main" id="{7A61CEA0-1DAB-56A2-65FD-5BE81B1B9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6E3DC-15C3-7941-3E6A-EA8A29399AEE}"/>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202602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0477-13B0-3EB0-4868-0B4B9764D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BFF04A-2F77-68DA-2B67-A35FEA066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FF207-E070-DC40-7597-78E656099E84}"/>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5" name="Footer Placeholder 4">
            <a:extLst>
              <a:ext uri="{FF2B5EF4-FFF2-40B4-BE49-F238E27FC236}">
                <a16:creationId xmlns:a16="http://schemas.microsoft.com/office/drawing/2014/main" id="{48D4EFD4-1FCB-4DF4-A3B2-188B75B69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2C6F7-A1DE-6B5B-341C-A2B578137D0F}"/>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219389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A1B75-9C61-9A90-352A-482C54ED6D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3EEC3-DF15-6440-CAFC-055A00C34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33A44-6031-2C3A-101E-C3EAC84AACD5}"/>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5" name="Footer Placeholder 4">
            <a:extLst>
              <a:ext uri="{FF2B5EF4-FFF2-40B4-BE49-F238E27FC236}">
                <a16:creationId xmlns:a16="http://schemas.microsoft.com/office/drawing/2014/main" id="{7333CD20-048E-706D-BD91-D53EA4C76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C260F-DF99-37B7-DC95-C7B75DCAA8C6}"/>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46300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AFF4-76E7-F47E-E4EA-0963F2EE3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BCED8-55EF-062F-16C8-9EE05E53B7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E2C6B-C8E1-BDCA-F84C-1AD55C653CD1}"/>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5" name="Footer Placeholder 4">
            <a:extLst>
              <a:ext uri="{FF2B5EF4-FFF2-40B4-BE49-F238E27FC236}">
                <a16:creationId xmlns:a16="http://schemas.microsoft.com/office/drawing/2014/main" id="{E4032665-DEA9-EE49-E5D9-BF52A9AE7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98E9F-9E87-9096-3BA7-A76B94E88B4E}"/>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126251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BFBC-7501-FAB4-B91F-CE75FCC66F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A9A69D-C502-20DA-5405-1B88A2C3D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2FEA0-4FEF-0301-0313-6CFD0286FF20}"/>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5" name="Footer Placeholder 4">
            <a:extLst>
              <a:ext uri="{FF2B5EF4-FFF2-40B4-BE49-F238E27FC236}">
                <a16:creationId xmlns:a16="http://schemas.microsoft.com/office/drawing/2014/main" id="{183ABB7D-899D-47C2-8C1D-A141F1669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D35ED-2735-659F-A32E-FC8CBE51A5DE}"/>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336955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F9ED-A0FF-BAD0-693D-F0DB080637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BF5B4-494D-C766-4595-A525A78A9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A82776-7593-299F-D9C9-9B0B7526FB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E04FCF-2938-DB33-8989-9F21BC5667D5}"/>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6" name="Footer Placeholder 5">
            <a:extLst>
              <a:ext uri="{FF2B5EF4-FFF2-40B4-BE49-F238E27FC236}">
                <a16:creationId xmlns:a16="http://schemas.microsoft.com/office/drawing/2014/main" id="{A05D2B45-0012-6EF1-A7A4-9A18A2DBDA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56319B-2CB9-53F0-3C6C-C2B9585FE041}"/>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223646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7477-1A57-B521-01C5-9B437FFA7D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951F74-98A0-7FEE-38C4-C0EBFD628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3DA-3D9B-5E48-CF16-6493D6E889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C7C8C2-E632-6F0A-8AF4-B74DDD189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1BED3D-7D5C-1559-E22D-EDDF54319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59AB5B-6C7A-7C41-D9A0-B131D5C677F3}"/>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8" name="Footer Placeholder 7">
            <a:extLst>
              <a:ext uri="{FF2B5EF4-FFF2-40B4-BE49-F238E27FC236}">
                <a16:creationId xmlns:a16="http://schemas.microsoft.com/office/drawing/2014/main" id="{4200B7F9-DC31-82A9-353F-D71EF1451A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86DD91-DA7B-6611-C6D1-8F14CCBFC814}"/>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288578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CF87-C637-527E-5A35-4BCD876B2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4EF940-C3E4-272B-FC06-DAE97A77D954}"/>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4" name="Footer Placeholder 3">
            <a:extLst>
              <a:ext uri="{FF2B5EF4-FFF2-40B4-BE49-F238E27FC236}">
                <a16:creationId xmlns:a16="http://schemas.microsoft.com/office/drawing/2014/main" id="{103EB177-924A-3925-D689-EC1B8F0C46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19FAC9-6761-ACE9-5D38-AB79796561E7}"/>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355127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5C0F3-6536-FA50-9453-3DEC61DE4878}"/>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3" name="Footer Placeholder 2">
            <a:extLst>
              <a:ext uri="{FF2B5EF4-FFF2-40B4-BE49-F238E27FC236}">
                <a16:creationId xmlns:a16="http://schemas.microsoft.com/office/drawing/2014/main" id="{7228C2F8-E3BE-88DC-5CE5-3F5EAABDA3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2F1604-06B8-EE25-8CC6-79985EA5CE95}"/>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391748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ABD6-00D8-0805-42CE-E8796F121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4C2758-99C5-D135-AF7A-E85B3EC61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A3D903-C901-070F-3749-2CD604EB9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AA89E-C5B7-12F0-BB2E-9B87D6CC3D2B}"/>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6" name="Footer Placeholder 5">
            <a:extLst>
              <a:ext uri="{FF2B5EF4-FFF2-40B4-BE49-F238E27FC236}">
                <a16:creationId xmlns:a16="http://schemas.microsoft.com/office/drawing/2014/main" id="{DE0F233B-880D-904E-B4B1-E0D6DEB63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9761BA-E7E9-2672-501B-F639703B828D}"/>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70956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228C-8F4E-B563-E1A4-F1B4BE530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A22EAB-2A36-7290-62AC-5FDCDF92E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4F2CEF-35A1-0F0C-BCF1-AE4332923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09AA-3E26-E76E-BE13-FC0E602C7F00}"/>
              </a:ext>
            </a:extLst>
          </p:cNvPr>
          <p:cNvSpPr>
            <a:spLocks noGrp="1"/>
          </p:cNvSpPr>
          <p:nvPr>
            <p:ph type="dt" sz="half" idx="10"/>
          </p:nvPr>
        </p:nvSpPr>
        <p:spPr/>
        <p:txBody>
          <a:bodyPr/>
          <a:lstStyle/>
          <a:p>
            <a:fld id="{656CCCEC-8833-43D7-9209-26D922F633AD}" type="datetimeFigureOut">
              <a:rPr lang="en-IN" smtClean="0"/>
              <a:t>19-10-2024</a:t>
            </a:fld>
            <a:endParaRPr lang="en-IN"/>
          </a:p>
        </p:txBody>
      </p:sp>
      <p:sp>
        <p:nvSpPr>
          <p:cNvPr id="6" name="Footer Placeholder 5">
            <a:extLst>
              <a:ext uri="{FF2B5EF4-FFF2-40B4-BE49-F238E27FC236}">
                <a16:creationId xmlns:a16="http://schemas.microsoft.com/office/drawing/2014/main" id="{2A8EDB75-AE5E-BB29-3A24-A935F0032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FDA5A-0CD1-EF42-0183-72DC6DAF579C}"/>
              </a:ext>
            </a:extLst>
          </p:cNvPr>
          <p:cNvSpPr>
            <a:spLocks noGrp="1"/>
          </p:cNvSpPr>
          <p:nvPr>
            <p:ph type="sldNum" sz="quarter" idx="12"/>
          </p:nvPr>
        </p:nvSpPr>
        <p:spPr/>
        <p:txBody>
          <a:bodyPr/>
          <a:lstStyle/>
          <a:p>
            <a:fld id="{D26E7BFF-621F-430C-9D97-C05A10CF9BD6}" type="slidenum">
              <a:rPr lang="en-IN" smtClean="0"/>
              <a:t>‹#›</a:t>
            </a:fld>
            <a:endParaRPr lang="en-IN"/>
          </a:p>
        </p:txBody>
      </p:sp>
    </p:spTree>
    <p:extLst>
      <p:ext uri="{BB962C8B-B14F-4D97-AF65-F5344CB8AC3E}">
        <p14:creationId xmlns:p14="http://schemas.microsoft.com/office/powerpoint/2010/main" val="325559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7A1BD-8634-0C69-5BE8-79C88CDC3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2A2370-8D66-7A21-4422-C27D320C4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297BC-92B0-BA30-B9BB-C9955EFC5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CCCEC-8833-43D7-9209-26D922F633AD}" type="datetimeFigureOut">
              <a:rPr lang="en-IN" smtClean="0"/>
              <a:t>19-10-2024</a:t>
            </a:fld>
            <a:endParaRPr lang="en-IN"/>
          </a:p>
        </p:txBody>
      </p:sp>
      <p:sp>
        <p:nvSpPr>
          <p:cNvPr id="5" name="Footer Placeholder 4">
            <a:extLst>
              <a:ext uri="{FF2B5EF4-FFF2-40B4-BE49-F238E27FC236}">
                <a16:creationId xmlns:a16="http://schemas.microsoft.com/office/drawing/2014/main" id="{233B049A-826F-A55C-4ABA-754143477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BBF4C4-4CDF-8E48-1D02-E82584BB6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E7BFF-621F-430C-9D97-C05A10CF9BD6}" type="slidenum">
              <a:rPr lang="en-IN" smtClean="0"/>
              <a:t>‹#›</a:t>
            </a:fld>
            <a:endParaRPr lang="en-IN"/>
          </a:p>
        </p:txBody>
      </p:sp>
    </p:spTree>
    <p:extLst>
      <p:ext uri="{BB962C8B-B14F-4D97-AF65-F5344CB8AC3E}">
        <p14:creationId xmlns:p14="http://schemas.microsoft.com/office/powerpoint/2010/main" val="3562429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ckchain Facts: What Is It, How It Works, and Its Applications">
            <a:extLst>
              <a:ext uri="{FF2B5EF4-FFF2-40B4-BE49-F238E27FC236}">
                <a16:creationId xmlns:a16="http://schemas.microsoft.com/office/drawing/2014/main" id="{C284D319-22F6-D23C-D3D6-3DDEB6A3ABEC}"/>
              </a:ext>
            </a:extLst>
          </p:cNvPr>
          <p:cNvSpPr>
            <a:spLocks noChangeAspect="1" noChangeArrowheads="1"/>
          </p:cNvSpPr>
          <p:nvPr/>
        </p:nvSpPr>
        <p:spPr bwMode="auto">
          <a:xfrm>
            <a:off x="5876003" y="3444208"/>
            <a:ext cx="313403" cy="3134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Block Chain Technology Services at Rs 100000/month in Chennai | ID:  2852691870362">
            <a:extLst>
              <a:ext uri="{FF2B5EF4-FFF2-40B4-BE49-F238E27FC236}">
                <a16:creationId xmlns:a16="http://schemas.microsoft.com/office/drawing/2014/main" id="{8C89F5A4-196D-7588-6321-E589A0E0D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0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5C482A-28DE-A342-F5F3-117F4D9215E3}"/>
              </a:ext>
            </a:extLst>
          </p:cNvPr>
          <p:cNvSpPr txBox="1"/>
          <p:nvPr/>
        </p:nvSpPr>
        <p:spPr>
          <a:xfrm>
            <a:off x="7026965" y="5865564"/>
            <a:ext cx="5254487" cy="1077218"/>
          </a:xfrm>
          <a:prstGeom prst="rect">
            <a:avLst/>
          </a:prstGeom>
          <a:noFill/>
        </p:spPr>
        <p:txBody>
          <a:bodyPr wrap="square" rtlCol="0">
            <a:spAutoFit/>
          </a:bodyPr>
          <a:lstStyle/>
          <a:p>
            <a:pPr algn="r"/>
            <a:r>
              <a:rPr lang="en-US" sz="3200" b="1" dirty="0">
                <a:solidFill>
                  <a:schemeClr val="bg1"/>
                </a:solidFill>
                <a:highlight>
                  <a:srgbClr val="000080"/>
                </a:highlight>
                <a:latin typeface="Agency FB" panose="020B0503020202020204" pitchFamily="34" charset="0"/>
              </a:rPr>
              <a:t>SANIYA TARUNNAM-22071A67B4 </a:t>
            </a:r>
          </a:p>
          <a:p>
            <a:pPr algn="r"/>
            <a:r>
              <a:rPr lang="en-US" sz="3200" b="1" dirty="0">
                <a:solidFill>
                  <a:schemeClr val="bg1"/>
                </a:solidFill>
                <a:highlight>
                  <a:srgbClr val="000080"/>
                </a:highlight>
                <a:latin typeface="Agency FB" panose="020B0503020202020204" pitchFamily="34" charset="0"/>
              </a:rPr>
              <a:t>S.LALITHA GEETANJALI-22071a67B9</a:t>
            </a:r>
          </a:p>
        </p:txBody>
      </p:sp>
    </p:spTree>
    <p:extLst>
      <p:ext uri="{BB962C8B-B14F-4D97-AF65-F5344CB8AC3E}">
        <p14:creationId xmlns:p14="http://schemas.microsoft.com/office/powerpoint/2010/main" val="255102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20E59228-2B47-6086-59C3-CF42CC1A3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AD7E8F-816A-BEC0-409F-5B6AD1D74231}"/>
              </a:ext>
            </a:extLst>
          </p:cNvPr>
          <p:cNvSpPr txBox="1"/>
          <p:nvPr/>
        </p:nvSpPr>
        <p:spPr>
          <a:xfrm>
            <a:off x="742335" y="352358"/>
            <a:ext cx="11244256" cy="5262979"/>
          </a:xfrm>
          <a:prstGeom prst="rect">
            <a:avLst/>
          </a:prstGeom>
          <a:noFill/>
        </p:spPr>
        <p:txBody>
          <a:bodyPr wrap="square" rtlCol="0">
            <a:spAutoFit/>
          </a:bodyPr>
          <a:lstStyle/>
          <a:p>
            <a:r>
              <a:rPr lang="en-US" sz="4000" b="1" i="0" dirty="0">
                <a:solidFill>
                  <a:schemeClr val="bg1">
                    <a:lumMod val="95000"/>
                  </a:schemeClr>
                </a:solidFill>
                <a:effectLst/>
                <a:latin typeface="Agency FB" panose="020B0503020202020204" pitchFamily="34" charset="0"/>
              </a:rPr>
              <a:t>How do different industries use blockchain?</a:t>
            </a:r>
          </a:p>
          <a:p>
            <a:endParaRPr lang="en-US" sz="1400" b="1" i="0" dirty="0">
              <a:solidFill>
                <a:schemeClr val="bg1">
                  <a:lumMod val="95000"/>
                </a:schemeClr>
              </a:solidFill>
              <a:effectLst/>
              <a:latin typeface="Agency FB" panose="020B0503020202020204" pitchFamily="34" charset="0"/>
            </a:endParaRPr>
          </a:p>
          <a:p>
            <a:pPr algn="l"/>
            <a:r>
              <a:rPr lang="en-US" sz="2400" b="0" i="0" dirty="0">
                <a:solidFill>
                  <a:schemeClr val="bg1">
                    <a:lumMod val="95000"/>
                  </a:schemeClr>
                </a:solidFill>
                <a:effectLst/>
                <a:latin typeface="AmazonEmber"/>
              </a:rPr>
              <a:t>Blockchain is an emerging technology that is being adopted in innovative manner by various industries. We describe some use cases in different industries in the following subsections:</a:t>
            </a:r>
          </a:p>
          <a:p>
            <a:pPr algn="l"/>
            <a:endParaRPr lang="en-US" sz="2400" b="0" i="0" dirty="0">
              <a:solidFill>
                <a:schemeClr val="bg1">
                  <a:lumMod val="95000"/>
                </a:schemeClr>
              </a:solidFill>
              <a:effectLst/>
              <a:latin typeface="AmazonEmber"/>
            </a:endParaRPr>
          </a:p>
          <a:p>
            <a:r>
              <a:rPr lang="en-US" sz="2400" b="1" dirty="0">
                <a:solidFill>
                  <a:schemeClr val="bg1">
                    <a:lumMod val="95000"/>
                  </a:schemeClr>
                </a:solidFill>
              </a:rPr>
              <a:t>Energy</a:t>
            </a:r>
            <a:r>
              <a:rPr lang="en-US" sz="2400" dirty="0">
                <a:solidFill>
                  <a:schemeClr val="bg1">
                    <a:lumMod val="95000"/>
                  </a:schemeClr>
                </a:solidFill>
              </a:rPr>
              <a:t>: Blockchain enables peer-to-peer energy trading platforms, facilitating easier access to renewable energy for consumers and producers</a:t>
            </a:r>
          </a:p>
          <a:p>
            <a:endParaRPr lang="en-US" sz="2400" dirty="0">
              <a:solidFill>
                <a:schemeClr val="bg1">
                  <a:lumMod val="95000"/>
                </a:schemeClr>
              </a:solidFill>
            </a:endParaRPr>
          </a:p>
          <a:p>
            <a:r>
              <a:rPr lang="en-US" sz="2400" b="1" dirty="0">
                <a:solidFill>
                  <a:schemeClr val="bg1">
                    <a:lumMod val="95000"/>
                  </a:schemeClr>
                </a:solidFill>
              </a:rPr>
              <a:t>Finance</a:t>
            </a:r>
            <a:r>
              <a:rPr lang="en-US" sz="2400" dirty="0">
                <a:solidFill>
                  <a:schemeClr val="bg1">
                    <a:lumMod val="95000"/>
                  </a:schemeClr>
                </a:solidFill>
              </a:rPr>
              <a:t>: Financial institutions utilize blockchain for efficient online payments and account management. For instance, Singapore Exchange Limited improves interbank payment systems by addressing challenges like batch processing and manual transaction reconciliation.</a:t>
            </a:r>
            <a:endParaRPr lang="en-US" sz="2400" b="1" i="0" dirty="0">
              <a:solidFill>
                <a:schemeClr val="bg1">
                  <a:lumMod val="95000"/>
                </a:schemeClr>
              </a:solidFill>
              <a:effectLst/>
            </a:endParaRPr>
          </a:p>
          <a:p>
            <a:endParaRPr lang="en-IN" dirty="0"/>
          </a:p>
        </p:txBody>
      </p:sp>
    </p:spTree>
    <p:extLst>
      <p:ext uri="{BB962C8B-B14F-4D97-AF65-F5344CB8AC3E}">
        <p14:creationId xmlns:p14="http://schemas.microsoft.com/office/powerpoint/2010/main" val="174332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87A702E5-7F43-8812-1F35-643C2A925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FD3CFF-1735-98DD-1EC8-F9E2C958A11C}"/>
              </a:ext>
            </a:extLst>
          </p:cNvPr>
          <p:cNvSpPr txBox="1"/>
          <p:nvPr/>
        </p:nvSpPr>
        <p:spPr>
          <a:xfrm>
            <a:off x="571499" y="715270"/>
            <a:ext cx="11325639" cy="5016758"/>
          </a:xfrm>
          <a:prstGeom prst="rect">
            <a:avLst/>
          </a:prstGeom>
          <a:noFill/>
        </p:spPr>
        <p:txBody>
          <a:bodyPr wrap="square" rtlCol="0">
            <a:spAutoFit/>
          </a:bodyPr>
          <a:lstStyle/>
          <a:p>
            <a:pPr algn="l"/>
            <a:r>
              <a:rPr lang="en-US" sz="3200" b="1" dirty="0">
                <a:solidFill>
                  <a:schemeClr val="bg1">
                    <a:lumMod val="95000"/>
                  </a:schemeClr>
                </a:solidFill>
              </a:rPr>
              <a:t>Media and Entertainment</a:t>
            </a:r>
            <a:r>
              <a:rPr lang="en-US" sz="3200" dirty="0">
                <a:solidFill>
                  <a:schemeClr val="bg1">
                    <a:lumMod val="95000"/>
                  </a:schemeClr>
                </a:solidFill>
              </a:rPr>
              <a:t>: Blockchain systems help manage copyright data, ensuring fair compensation for artists. Sony Music Entertainment Japan enhances digital rights management efficiency through blockchain, leading to improved productivity and cost reduction.</a:t>
            </a:r>
          </a:p>
          <a:p>
            <a:pPr algn="l"/>
            <a:endParaRPr lang="en-US" sz="3200" b="0" i="0" dirty="0">
              <a:solidFill>
                <a:schemeClr val="bg1">
                  <a:lumMod val="95000"/>
                </a:schemeClr>
              </a:solidFill>
              <a:effectLst/>
              <a:latin typeface="AmazonEmber"/>
            </a:endParaRPr>
          </a:p>
          <a:p>
            <a:pPr algn="l"/>
            <a:r>
              <a:rPr lang="en-US" sz="3200" b="1" dirty="0">
                <a:solidFill>
                  <a:schemeClr val="bg1">
                    <a:lumMod val="95000"/>
                  </a:schemeClr>
                </a:solidFill>
              </a:rPr>
              <a:t>Retail</a:t>
            </a:r>
            <a:r>
              <a:rPr lang="en-US" sz="3200" dirty="0">
                <a:solidFill>
                  <a:schemeClr val="bg1">
                    <a:lumMod val="95000"/>
                  </a:schemeClr>
                </a:solidFill>
              </a:rPr>
              <a:t>: Retailers employ blockchain to trace goods from suppliers to buyers. Amazon has patented a distributed ledger system to verify the authenticity of products sold on its platform, enabling participants to document their supply chain events securely.</a:t>
            </a:r>
            <a:endParaRPr lang="en-IN" sz="2400" dirty="0">
              <a:solidFill>
                <a:schemeClr val="bg1">
                  <a:lumMod val="95000"/>
                </a:schemeClr>
              </a:solidFill>
            </a:endParaRPr>
          </a:p>
        </p:txBody>
      </p:sp>
    </p:spTree>
    <p:extLst>
      <p:ext uri="{BB962C8B-B14F-4D97-AF65-F5344CB8AC3E}">
        <p14:creationId xmlns:p14="http://schemas.microsoft.com/office/powerpoint/2010/main" val="414788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565D1E2B-78C1-84D5-4D96-F5087EAEE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767AB3-B79F-3BFA-07DF-7E1FB41F517A}"/>
              </a:ext>
            </a:extLst>
          </p:cNvPr>
          <p:cNvPicPr>
            <a:picLocks noChangeAspect="1"/>
          </p:cNvPicPr>
          <p:nvPr/>
        </p:nvPicPr>
        <p:blipFill>
          <a:blip r:embed="rId3"/>
          <a:stretch>
            <a:fillRect/>
          </a:stretch>
        </p:blipFill>
        <p:spPr>
          <a:xfrm>
            <a:off x="8666922" y="133696"/>
            <a:ext cx="4035285" cy="6426129"/>
          </a:xfrm>
          <a:prstGeom prst="rect">
            <a:avLst/>
          </a:prstGeom>
        </p:spPr>
      </p:pic>
      <p:sp>
        <p:nvSpPr>
          <p:cNvPr id="3" name="TextBox 2">
            <a:extLst>
              <a:ext uri="{FF2B5EF4-FFF2-40B4-BE49-F238E27FC236}">
                <a16:creationId xmlns:a16="http://schemas.microsoft.com/office/drawing/2014/main" id="{4426CFC2-8440-1DF5-1B1F-7373052F2C6E}"/>
              </a:ext>
            </a:extLst>
          </p:cNvPr>
          <p:cNvSpPr txBox="1"/>
          <p:nvPr/>
        </p:nvSpPr>
        <p:spPr>
          <a:xfrm>
            <a:off x="394253" y="0"/>
            <a:ext cx="8203095" cy="6740307"/>
          </a:xfrm>
          <a:prstGeom prst="rect">
            <a:avLst/>
          </a:prstGeom>
          <a:noFill/>
        </p:spPr>
        <p:txBody>
          <a:bodyPr wrap="square" rtlCol="0">
            <a:spAutoFit/>
          </a:bodyPr>
          <a:lstStyle/>
          <a:p>
            <a:r>
              <a:rPr lang="en-IN" sz="4000" b="1" dirty="0">
                <a:solidFill>
                  <a:schemeClr val="bg1">
                    <a:lumMod val="95000"/>
                  </a:schemeClr>
                </a:solidFill>
                <a:latin typeface="Agency FB" panose="020B0503020202020204" pitchFamily="34" charset="0"/>
              </a:rPr>
              <a:t>APPLICATION OF BLOCHCHAIN TECHNOLOGY</a:t>
            </a:r>
          </a:p>
          <a:p>
            <a:r>
              <a:rPr lang="en-US" sz="2800" b="1" dirty="0">
                <a:solidFill>
                  <a:schemeClr val="bg1">
                    <a:lumMod val="95000"/>
                  </a:schemeClr>
                </a:solidFill>
              </a:rPr>
              <a:t>Video/Image Sharing</a:t>
            </a:r>
            <a:r>
              <a:rPr lang="en-US" sz="2800" dirty="0">
                <a:solidFill>
                  <a:schemeClr val="bg1">
                    <a:lumMod val="95000"/>
                  </a:schemeClr>
                </a:solidFill>
              </a:rPr>
              <a:t>: Secure and distributed sharing of videos and images, ensuring privacy and reliable storage for video streaming.</a:t>
            </a:r>
          </a:p>
          <a:p>
            <a:r>
              <a:rPr lang="en-US" sz="2800" b="1" dirty="0">
                <a:solidFill>
                  <a:schemeClr val="bg1">
                    <a:lumMod val="95000"/>
                  </a:schemeClr>
                </a:solidFill>
              </a:rPr>
              <a:t>Video Integrity</a:t>
            </a:r>
            <a:r>
              <a:rPr lang="en-US" sz="2800" dirty="0">
                <a:solidFill>
                  <a:schemeClr val="bg1">
                    <a:lumMod val="95000"/>
                  </a:schemeClr>
                </a:solidFill>
              </a:rPr>
              <a:t>: Maintaining the authenticity of videos for purposes like historical record-keeping and video forensics, protecting against tampering and fake content.</a:t>
            </a:r>
            <a:br>
              <a:rPr lang="en-US" sz="2800" dirty="0">
                <a:solidFill>
                  <a:schemeClr val="bg1">
                    <a:lumMod val="95000"/>
                  </a:schemeClr>
                </a:solidFill>
              </a:rPr>
            </a:br>
            <a:r>
              <a:rPr lang="en-US" sz="2800" b="1" dirty="0">
                <a:solidFill>
                  <a:schemeClr val="bg1">
                    <a:lumMod val="95000"/>
                  </a:schemeClr>
                </a:solidFill>
              </a:rPr>
              <a:t>Video Surveillance</a:t>
            </a:r>
            <a:r>
              <a:rPr lang="en-US" sz="2800" dirty="0">
                <a:solidFill>
                  <a:schemeClr val="bg1">
                    <a:lumMod val="95000"/>
                  </a:schemeClr>
                </a:solidFill>
              </a:rPr>
              <a:t>: Enhancing public security by using blockchain to protect privacy, manage access, and secure surveillance data storage.</a:t>
            </a:r>
            <a:br>
              <a:rPr lang="en-US" sz="2800" dirty="0">
                <a:solidFill>
                  <a:schemeClr val="bg1">
                    <a:lumMod val="95000"/>
                  </a:schemeClr>
                </a:solidFill>
              </a:rPr>
            </a:br>
            <a:r>
              <a:rPr lang="en-US" sz="2800" b="1" dirty="0">
                <a:solidFill>
                  <a:schemeClr val="bg1">
                    <a:lumMod val="95000"/>
                  </a:schemeClr>
                </a:solidFill>
              </a:rPr>
              <a:t>Biometrics</a:t>
            </a:r>
            <a:r>
              <a:rPr lang="en-US" sz="2800" dirty="0">
                <a:solidFill>
                  <a:schemeClr val="bg1">
                    <a:lumMod val="95000"/>
                  </a:schemeClr>
                </a:solidFill>
              </a:rPr>
              <a:t>: Using blockchain to secure biometric data, ensuring reliable identity verification for access control in places like hospitals, schools, museums, and libraries.</a:t>
            </a:r>
            <a:endParaRPr lang="en-IN" sz="2800" b="1" dirty="0">
              <a:solidFill>
                <a:schemeClr val="bg1">
                  <a:lumMod val="95000"/>
                </a:schemeClr>
              </a:solidFill>
              <a:latin typeface="Agency FB" panose="020B0503020202020204" pitchFamily="34" charset="0"/>
            </a:endParaRPr>
          </a:p>
        </p:txBody>
      </p:sp>
    </p:spTree>
    <p:extLst>
      <p:ext uri="{BB962C8B-B14F-4D97-AF65-F5344CB8AC3E}">
        <p14:creationId xmlns:p14="http://schemas.microsoft.com/office/powerpoint/2010/main" val="20394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267304C7-C011-3B20-8551-32913092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D5F79B-AF93-D71F-ADC2-51F475DD0DA5}"/>
              </a:ext>
            </a:extLst>
          </p:cNvPr>
          <p:cNvSpPr txBox="1"/>
          <p:nvPr/>
        </p:nvSpPr>
        <p:spPr>
          <a:xfrm>
            <a:off x="255639" y="501446"/>
            <a:ext cx="11818374" cy="5693866"/>
          </a:xfrm>
          <a:prstGeom prst="rect">
            <a:avLst/>
          </a:prstGeom>
          <a:noFill/>
        </p:spPr>
        <p:txBody>
          <a:bodyPr wrap="square" rtlCol="0">
            <a:spAutoFit/>
          </a:bodyPr>
          <a:lstStyle/>
          <a:p>
            <a:r>
              <a:rPr lang="en-US" sz="4000" b="1" dirty="0">
                <a:solidFill>
                  <a:schemeClr val="bg1">
                    <a:lumMod val="95000"/>
                  </a:schemeClr>
                </a:solidFill>
                <a:latin typeface="Agency FB" panose="020B0503020202020204" pitchFamily="34" charset="0"/>
              </a:rPr>
              <a:t>CONCLUSION</a:t>
            </a:r>
          </a:p>
          <a:p>
            <a:endParaRPr lang="en-US" sz="1400" dirty="0">
              <a:solidFill>
                <a:schemeClr val="bg1">
                  <a:lumMod val="95000"/>
                </a:schemeClr>
              </a:solidFill>
              <a:latin typeface="Agency FB" panose="020B0503020202020204" pitchFamily="34" charset="0"/>
            </a:endParaRPr>
          </a:p>
          <a:p>
            <a:pPr marL="457200" indent="-457200">
              <a:buFont typeface="Arial" panose="020B0604020202020204" pitchFamily="34" charset="0"/>
              <a:buChar char="•"/>
            </a:pPr>
            <a:r>
              <a:rPr lang="en-US" sz="2800" dirty="0">
                <a:solidFill>
                  <a:schemeClr val="bg1">
                    <a:lumMod val="95000"/>
                  </a:schemeClr>
                </a:solidFill>
              </a:rPr>
              <a:t>Blockchain technology represents a transformative force across various industries, offering unparalleled security, transparency, and efficiency.</a:t>
            </a:r>
          </a:p>
          <a:p>
            <a:pPr marL="457200" indent="-457200">
              <a:buFont typeface="Arial" panose="020B0604020202020204" pitchFamily="34" charset="0"/>
              <a:buChar char="•"/>
            </a:pPr>
            <a:r>
              <a:rPr lang="en-US" sz="2800" dirty="0">
                <a:solidFill>
                  <a:schemeClr val="bg1">
                    <a:lumMod val="95000"/>
                  </a:schemeClr>
                </a:solidFill>
              </a:rPr>
              <a:t> Its decentralized nature reduces the risk of fraud and manipulation, while smart contracts automate processes, streamlining operations and minimizing costs. </a:t>
            </a:r>
          </a:p>
          <a:p>
            <a:pPr marL="457200" indent="-457200">
              <a:buFont typeface="Arial" panose="020B0604020202020204" pitchFamily="34" charset="0"/>
              <a:buChar char="•"/>
            </a:pPr>
            <a:r>
              <a:rPr lang="en-US" sz="2800" dirty="0">
                <a:solidFill>
                  <a:schemeClr val="bg1">
                    <a:lumMod val="95000"/>
                  </a:schemeClr>
                </a:solidFill>
              </a:rPr>
              <a:t>As blockchain continues to evolve, its potential applications—from finance and supply chain management to healthcare and beyond—will reshape how businesses and individuals interact. </a:t>
            </a:r>
          </a:p>
          <a:p>
            <a:pPr marL="457200" indent="-457200">
              <a:buFont typeface="Arial" panose="020B0604020202020204" pitchFamily="34" charset="0"/>
              <a:buChar char="•"/>
            </a:pPr>
            <a:r>
              <a:rPr lang="en-US" sz="2800" dirty="0">
                <a:solidFill>
                  <a:schemeClr val="bg1">
                    <a:lumMod val="95000"/>
                  </a:schemeClr>
                </a:solidFill>
              </a:rPr>
              <a:t>By fostering trust and enabling secure transactions, blockchain is poised to become a foundational technology for the future, driving innovation and creating new opportunities in an increasingly digital world.</a:t>
            </a:r>
            <a:endParaRPr lang="en-IN" sz="2800" dirty="0">
              <a:solidFill>
                <a:schemeClr val="bg1">
                  <a:lumMod val="95000"/>
                </a:schemeClr>
              </a:solidFill>
            </a:endParaRPr>
          </a:p>
        </p:txBody>
      </p:sp>
    </p:spTree>
    <p:extLst>
      <p:ext uri="{BB962C8B-B14F-4D97-AF65-F5344CB8AC3E}">
        <p14:creationId xmlns:p14="http://schemas.microsoft.com/office/powerpoint/2010/main" val="86551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70886BDD-6A78-740D-5566-6A53F4C42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F03C8E-3258-0F48-670A-8CF2EB065D3C}"/>
              </a:ext>
            </a:extLst>
          </p:cNvPr>
          <p:cNvSpPr txBox="1"/>
          <p:nvPr/>
        </p:nvSpPr>
        <p:spPr>
          <a:xfrm>
            <a:off x="626165" y="506896"/>
            <a:ext cx="11390244" cy="4924425"/>
          </a:xfrm>
          <a:prstGeom prst="rect">
            <a:avLst/>
          </a:prstGeom>
          <a:noFill/>
        </p:spPr>
        <p:txBody>
          <a:bodyPr wrap="square" rtlCol="0">
            <a:spAutoFit/>
          </a:bodyPr>
          <a:lstStyle/>
          <a:p>
            <a:pPr algn="l"/>
            <a:r>
              <a:rPr lang="en-US" sz="4000" b="1" i="0" dirty="0">
                <a:solidFill>
                  <a:schemeClr val="bg1"/>
                </a:solidFill>
                <a:effectLst/>
                <a:latin typeface="Agency FB" panose="020B0503020202020204" pitchFamily="34" charset="0"/>
              </a:rPr>
              <a:t>What is blockchain technology?</a:t>
            </a:r>
          </a:p>
          <a:p>
            <a:pPr algn="l"/>
            <a:endParaRPr lang="en-US" sz="3200" b="0" i="0" dirty="0">
              <a:solidFill>
                <a:schemeClr val="bg1"/>
              </a:solidFill>
              <a:effectLst/>
              <a:latin typeface="AmazonEmberBold"/>
            </a:endParaRPr>
          </a:p>
          <a:p>
            <a:pPr marL="285750" indent="-285750" algn="l">
              <a:buFont typeface="Arial" panose="020B0604020202020204" pitchFamily="34" charset="0"/>
              <a:buChar char="•"/>
            </a:pPr>
            <a:r>
              <a:rPr lang="en-US" sz="2400" b="0" i="0" dirty="0">
                <a:solidFill>
                  <a:schemeClr val="bg1"/>
                </a:solidFill>
                <a:effectLst/>
                <a:latin typeface="AmazonEmber"/>
              </a:rPr>
              <a:t>Blockchain technology is an advanced database mechanism that allows transparent information sharing within a business network. </a:t>
            </a:r>
          </a:p>
          <a:p>
            <a:pPr marL="285750" indent="-285750" algn="l">
              <a:buFont typeface="Arial" panose="020B0604020202020204" pitchFamily="34" charset="0"/>
              <a:buChar char="•"/>
            </a:pPr>
            <a:r>
              <a:rPr lang="en-US" sz="2400" b="0" i="0" dirty="0">
                <a:solidFill>
                  <a:schemeClr val="bg1"/>
                </a:solidFill>
                <a:effectLst/>
                <a:latin typeface="AmazonEmber"/>
              </a:rPr>
              <a:t>A blockchain database stores data in blocks that are linked together in a chain. </a:t>
            </a:r>
          </a:p>
          <a:p>
            <a:pPr marL="285750" indent="-285750" algn="l">
              <a:buFont typeface="Arial" panose="020B0604020202020204" pitchFamily="34" charset="0"/>
              <a:buChar char="•"/>
            </a:pPr>
            <a:r>
              <a:rPr lang="en-US" sz="2400" b="0" i="0" dirty="0">
                <a:solidFill>
                  <a:schemeClr val="bg1"/>
                </a:solidFill>
                <a:effectLst/>
                <a:latin typeface="AmazonEmber"/>
              </a:rPr>
              <a:t>The data is chronologically consistent because you cannot delete or modify the chain without consensus from the network. </a:t>
            </a:r>
          </a:p>
          <a:p>
            <a:pPr marL="285750" indent="-285750" algn="l">
              <a:buFont typeface="Arial" panose="020B0604020202020204" pitchFamily="34" charset="0"/>
              <a:buChar char="•"/>
            </a:pPr>
            <a:r>
              <a:rPr lang="en-US" sz="2400" b="0" i="0" dirty="0">
                <a:solidFill>
                  <a:schemeClr val="bg1"/>
                </a:solidFill>
                <a:effectLst/>
                <a:latin typeface="AmazonEmber"/>
              </a:rPr>
              <a:t>As a result, you can use blockchain technology to create an unalterable or immutable ledger for tracking orders, payments, accounts, and other transactions. </a:t>
            </a:r>
          </a:p>
          <a:p>
            <a:pPr marL="285750" indent="-285750" algn="l">
              <a:buFont typeface="Arial" panose="020B0604020202020204" pitchFamily="34" charset="0"/>
              <a:buChar char="•"/>
            </a:pPr>
            <a:r>
              <a:rPr lang="en-US" sz="2400" b="0" i="0" dirty="0">
                <a:solidFill>
                  <a:schemeClr val="bg1"/>
                </a:solidFill>
                <a:effectLst/>
                <a:latin typeface="AmazonEmber"/>
              </a:rPr>
              <a:t>The system has built-in mechanisms that prevent unauthorized transaction entries and create consistency in the shared view of these transactions.</a:t>
            </a:r>
          </a:p>
          <a:p>
            <a:endParaRPr lang="en-IN" dirty="0">
              <a:solidFill>
                <a:schemeClr val="bg1"/>
              </a:solidFill>
            </a:endParaRPr>
          </a:p>
        </p:txBody>
      </p:sp>
    </p:spTree>
    <p:extLst>
      <p:ext uri="{BB962C8B-B14F-4D97-AF65-F5344CB8AC3E}">
        <p14:creationId xmlns:p14="http://schemas.microsoft.com/office/powerpoint/2010/main" val="417090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6C7D7591-C7CC-09DD-95C1-F6C6A4638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6948D8-841E-8BA8-C7A9-609141389F7E}"/>
              </a:ext>
            </a:extLst>
          </p:cNvPr>
          <p:cNvSpPr txBox="1"/>
          <p:nvPr/>
        </p:nvSpPr>
        <p:spPr>
          <a:xfrm>
            <a:off x="308112" y="437322"/>
            <a:ext cx="12404036" cy="6586418"/>
          </a:xfrm>
          <a:prstGeom prst="rect">
            <a:avLst/>
          </a:prstGeom>
          <a:noFill/>
        </p:spPr>
        <p:txBody>
          <a:bodyPr wrap="square" rtlCol="0">
            <a:spAutoFit/>
          </a:bodyPr>
          <a:lstStyle/>
          <a:p>
            <a:r>
              <a:rPr lang="en-IN" sz="4000" b="1" i="0" dirty="0">
                <a:solidFill>
                  <a:schemeClr val="bg1"/>
                </a:solidFill>
                <a:effectLst/>
                <a:latin typeface="Agency FB" panose="020B0503020202020204" pitchFamily="34" charset="0"/>
              </a:rPr>
              <a:t>HOW DOES BLOCKCHAIN WORK?</a:t>
            </a:r>
          </a:p>
          <a:p>
            <a:endParaRPr lang="en-IN" sz="1600" b="1" i="0" dirty="0">
              <a:solidFill>
                <a:schemeClr val="bg1"/>
              </a:solidFill>
              <a:effectLst/>
              <a:latin typeface="Agency FB" panose="020B0503020202020204" pitchFamily="34" charset="0"/>
            </a:endParaRPr>
          </a:p>
          <a:p>
            <a:pPr algn="l"/>
            <a:r>
              <a:rPr lang="en-US" sz="2800" b="0" i="0" dirty="0">
                <a:solidFill>
                  <a:schemeClr val="bg1"/>
                </a:solidFill>
                <a:effectLst/>
              </a:rPr>
              <a:t>While underlying blockchain mechanisms are complex, we give a brief overview in the following steps. Blockchain software can automate most of these steps:</a:t>
            </a:r>
          </a:p>
          <a:p>
            <a:pPr algn="l"/>
            <a:endParaRPr lang="en-US" sz="2800" b="0" i="0" dirty="0">
              <a:solidFill>
                <a:schemeClr val="bg1"/>
              </a:solidFill>
              <a:effectLst/>
            </a:endParaRPr>
          </a:p>
          <a:p>
            <a:pPr algn="l"/>
            <a:r>
              <a:rPr lang="en-US" sz="2800" b="1" i="0" dirty="0">
                <a:solidFill>
                  <a:schemeClr val="bg1"/>
                </a:solidFill>
                <a:effectLst/>
              </a:rPr>
              <a:t>Step 1 – Record the transaction</a:t>
            </a:r>
          </a:p>
          <a:p>
            <a:pPr algn="l"/>
            <a:r>
              <a:rPr lang="en-US" sz="2800" b="0" i="0" dirty="0">
                <a:solidFill>
                  <a:schemeClr val="bg1"/>
                </a:solidFill>
                <a:effectLst/>
              </a:rPr>
              <a:t>A blockchain transaction shows the movement of physical or digital assets from one party to another in the blockchain network. </a:t>
            </a:r>
          </a:p>
          <a:p>
            <a:pPr algn="l"/>
            <a:endParaRPr lang="en-US" sz="2800" b="0" i="0" dirty="0">
              <a:solidFill>
                <a:schemeClr val="bg1"/>
              </a:solidFill>
              <a:effectLst/>
            </a:endParaRPr>
          </a:p>
          <a:p>
            <a:pPr algn="l"/>
            <a:r>
              <a:rPr lang="en-US" sz="2800" b="1" i="0" dirty="0">
                <a:solidFill>
                  <a:schemeClr val="bg1"/>
                </a:solidFill>
                <a:effectLst/>
              </a:rPr>
              <a:t>Step 2 – Gain consensus</a:t>
            </a:r>
          </a:p>
          <a:p>
            <a:pPr algn="l"/>
            <a:r>
              <a:rPr lang="en-US" sz="2800" b="0" i="0" dirty="0">
                <a:solidFill>
                  <a:schemeClr val="bg1"/>
                </a:solidFill>
                <a:effectLst/>
              </a:rPr>
              <a:t>Most participants on the distributed blockchain network must agree that the recorded transaction is valid. Depending on the type of network, rules of agreement can vary but are typically established at the start of the network.</a:t>
            </a:r>
          </a:p>
          <a:p>
            <a:endParaRPr lang="en-IN" sz="4000" b="1" i="0" dirty="0">
              <a:solidFill>
                <a:schemeClr val="bg1"/>
              </a:solidFill>
              <a:effectLst/>
              <a:latin typeface="Agency FB" panose="020B0503020202020204" pitchFamily="34" charset="0"/>
            </a:endParaRPr>
          </a:p>
          <a:p>
            <a:endParaRPr lang="en-IN" dirty="0">
              <a:solidFill>
                <a:schemeClr val="bg1"/>
              </a:solidFill>
            </a:endParaRPr>
          </a:p>
        </p:txBody>
      </p:sp>
    </p:spTree>
    <p:extLst>
      <p:ext uri="{BB962C8B-B14F-4D97-AF65-F5344CB8AC3E}">
        <p14:creationId xmlns:p14="http://schemas.microsoft.com/office/powerpoint/2010/main" val="270485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855C7E83-B2BB-4005-7715-BA4BB05FB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59926F-39E3-2712-D8C4-8F972F0AE529}"/>
              </a:ext>
            </a:extLst>
          </p:cNvPr>
          <p:cNvSpPr txBox="1"/>
          <p:nvPr/>
        </p:nvSpPr>
        <p:spPr>
          <a:xfrm>
            <a:off x="582561" y="597871"/>
            <a:ext cx="11277600" cy="5170646"/>
          </a:xfrm>
          <a:prstGeom prst="rect">
            <a:avLst/>
          </a:prstGeom>
          <a:noFill/>
        </p:spPr>
        <p:txBody>
          <a:bodyPr wrap="square" rtlCol="0">
            <a:spAutoFit/>
          </a:bodyPr>
          <a:lstStyle/>
          <a:p>
            <a:pPr algn="l"/>
            <a:r>
              <a:rPr lang="en-US" sz="2400" b="1" i="0" dirty="0">
                <a:solidFill>
                  <a:schemeClr val="bg1"/>
                </a:solidFill>
                <a:effectLst/>
              </a:rPr>
              <a:t>Step 3 – Link the blocks</a:t>
            </a:r>
          </a:p>
          <a:p>
            <a:pPr algn="l"/>
            <a:r>
              <a:rPr lang="en-US" sz="2400" b="0" i="0" dirty="0">
                <a:solidFill>
                  <a:schemeClr val="bg1"/>
                </a:solidFill>
                <a:effectLst/>
              </a:rPr>
              <a:t>Once the participants have reached a consensus, transactions on the blockchain are written into blocks equivalent to the pages of a ledger book. Along with the transactions, a cryptographic hash is also appended to the new block. The hash acts as a chain that links the blocks together. If the contents of the block are intentionally or unintentionally modified, the hash value changes, providing a way to detect data tampering. </a:t>
            </a:r>
          </a:p>
          <a:p>
            <a:pPr algn="l"/>
            <a:r>
              <a:rPr lang="en-US" sz="2400" b="0" i="0" dirty="0">
                <a:solidFill>
                  <a:schemeClr val="bg1"/>
                </a:solidFill>
                <a:effectLst/>
              </a:rPr>
              <a:t>Thus, the blocks and chains link securely, and you cannot edit them. Each additional block strengthens the verification of the previous block and therefore the entire blockchain. This is like stacking wooden blocks to make a tower. You can only stack blocks on top, and if you remove a block from the middle of the tower, the whole tower breaks.</a:t>
            </a:r>
          </a:p>
          <a:p>
            <a:pPr algn="l"/>
            <a:endParaRPr lang="en-US" sz="2400" b="0" i="0" dirty="0">
              <a:solidFill>
                <a:schemeClr val="bg1"/>
              </a:solidFill>
              <a:effectLst/>
            </a:endParaRPr>
          </a:p>
          <a:p>
            <a:pPr algn="l"/>
            <a:r>
              <a:rPr lang="en-US" sz="2400" b="1" i="0" dirty="0">
                <a:solidFill>
                  <a:schemeClr val="bg1"/>
                </a:solidFill>
                <a:effectLst/>
              </a:rPr>
              <a:t>Step 4 – Share the ledger</a:t>
            </a:r>
          </a:p>
          <a:p>
            <a:pPr algn="l"/>
            <a:r>
              <a:rPr lang="en-US" sz="2400" b="0" i="0" dirty="0">
                <a:solidFill>
                  <a:schemeClr val="bg1"/>
                </a:solidFill>
                <a:effectLst/>
              </a:rPr>
              <a:t>The system distributes the latest copy of the central ledger to all participants.</a:t>
            </a:r>
          </a:p>
          <a:p>
            <a:endParaRPr lang="en-IN" dirty="0"/>
          </a:p>
        </p:txBody>
      </p:sp>
    </p:spTree>
    <p:extLst>
      <p:ext uri="{BB962C8B-B14F-4D97-AF65-F5344CB8AC3E}">
        <p14:creationId xmlns:p14="http://schemas.microsoft.com/office/powerpoint/2010/main" val="66428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2244BEC-4DB5-2A7E-24D8-8F3E2B52F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D6BEDDD-B043-DD45-67D2-FFCA7A9BF2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32" y="1160268"/>
            <a:ext cx="10589341" cy="5546938"/>
          </a:xfrm>
          <a:prstGeom prst="rect">
            <a:avLst/>
          </a:prstGeom>
        </p:spPr>
      </p:pic>
      <p:sp>
        <p:nvSpPr>
          <p:cNvPr id="6" name="TextBox 5">
            <a:extLst>
              <a:ext uri="{FF2B5EF4-FFF2-40B4-BE49-F238E27FC236}">
                <a16:creationId xmlns:a16="http://schemas.microsoft.com/office/drawing/2014/main" id="{A2976C22-CF23-42FD-7A06-5D5EA1809524}"/>
              </a:ext>
            </a:extLst>
          </p:cNvPr>
          <p:cNvSpPr txBox="1"/>
          <p:nvPr/>
        </p:nvSpPr>
        <p:spPr>
          <a:xfrm>
            <a:off x="732181" y="301588"/>
            <a:ext cx="4924839" cy="707886"/>
          </a:xfrm>
          <a:prstGeom prst="rect">
            <a:avLst/>
          </a:prstGeom>
          <a:noFill/>
        </p:spPr>
        <p:txBody>
          <a:bodyPr wrap="square" rtlCol="0">
            <a:spAutoFit/>
          </a:bodyPr>
          <a:lstStyle/>
          <a:p>
            <a:r>
              <a:rPr lang="en-US" sz="4000" b="1" dirty="0">
                <a:solidFill>
                  <a:schemeClr val="bg1"/>
                </a:solidFill>
                <a:latin typeface="Agency FB" panose="020B0503020202020204" pitchFamily="34" charset="0"/>
              </a:rPr>
              <a:t>PROCESS OF BLOCKCHAIN</a:t>
            </a:r>
            <a:endParaRPr lang="en-IN" sz="40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21304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D20D1-8E2D-56D6-E9B5-54B31AEA129B}"/>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C71E68A1-582B-1C8C-3391-097C7DA1E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EA9E3A-1B8B-2DF2-D9CD-93DECE17CA6C}"/>
              </a:ext>
            </a:extLst>
          </p:cNvPr>
          <p:cNvSpPr txBox="1"/>
          <p:nvPr/>
        </p:nvSpPr>
        <p:spPr>
          <a:xfrm>
            <a:off x="414131" y="397401"/>
            <a:ext cx="11005930" cy="5632311"/>
          </a:xfrm>
          <a:prstGeom prst="rect">
            <a:avLst/>
          </a:prstGeom>
          <a:noFill/>
        </p:spPr>
        <p:txBody>
          <a:bodyPr wrap="square" rtlCol="0">
            <a:spAutoFit/>
          </a:bodyPr>
          <a:lstStyle/>
          <a:p>
            <a:r>
              <a:rPr lang="en-IN" sz="4000" dirty="0">
                <a:solidFill>
                  <a:schemeClr val="bg1">
                    <a:lumMod val="95000"/>
                  </a:schemeClr>
                </a:solidFill>
                <a:latin typeface="Agency FB" panose="020B0503020202020204" pitchFamily="34" charset="0"/>
              </a:rPr>
              <a:t>TYPES OF BLOCK CHAIN NETWORKS</a:t>
            </a:r>
          </a:p>
          <a:p>
            <a:endParaRPr lang="en-IN" sz="1200" dirty="0">
              <a:solidFill>
                <a:schemeClr val="bg1">
                  <a:lumMod val="95000"/>
                </a:schemeClr>
              </a:solidFill>
              <a:latin typeface="Agency FB" panose="020B0503020202020204" pitchFamily="34" charset="0"/>
            </a:endParaRPr>
          </a:p>
          <a:p>
            <a:r>
              <a:rPr lang="en-US" sz="2800" dirty="0">
                <a:solidFill>
                  <a:schemeClr val="bg1">
                    <a:lumMod val="95000"/>
                  </a:schemeClr>
                </a:solidFill>
              </a:rPr>
              <a:t>There are four main types of decentralized or distributed networks in the blockchain:</a:t>
            </a:r>
          </a:p>
          <a:p>
            <a:br>
              <a:rPr lang="en-IN" sz="2800" dirty="0">
                <a:solidFill>
                  <a:schemeClr val="bg1">
                    <a:lumMod val="95000"/>
                  </a:schemeClr>
                </a:solidFill>
              </a:rPr>
            </a:br>
            <a:r>
              <a:rPr lang="en-US" sz="2800" b="1" dirty="0">
                <a:solidFill>
                  <a:schemeClr val="bg1">
                    <a:lumMod val="95000"/>
                  </a:schemeClr>
                </a:solidFill>
              </a:rPr>
              <a:t>Public Blockchain Networks</a:t>
            </a:r>
            <a:r>
              <a:rPr lang="en-US" sz="2800" dirty="0">
                <a:solidFill>
                  <a:schemeClr val="bg1">
                    <a:lumMod val="95000"/>
                  </a:schemeClr>
                </a:solidFill>
              </a:rPr>
              <a:t>: These are open and permissionless networks where anyone can participate, read, and validate transactions, exemplified by cryptocurrencies like Bitcoin and Ethereum.</a:t>
            </a:r>
          </a:p>
          <a:p>
            <a:br>
              <a:rPr lang="en-US" sz="2800" dirty="0">
                <a:solidFill>
                  <a:schemeClr val="bg1">
                    <a:lumMod val="95000"/>
                  </a:schemeClr>
                </a:solidFill>
              </a:rPr>
            </a:br>
            <a:r>
              <a:rPr lang="en-US" sz="2800" b="1" dirty="0">
                <a:solidFill>
                  <a:schemeClr val="bg1">
                    <a:lumMod val="95000"/>
                  </a:schemeClr>
                </a:solidFill>
              </a:rPr>
              <a:t>Private Blockchain Networks</a:t>
            </a:r>
            <a:r>
              <a:rPr lang="en-US" sz="2800" dirty="0">
                <a:solidFill>
                  <a:schemeClr val="bg1">
                    <a:lumMod val="95000"/>
                  </a:schemeClr>
                </a:solidFill>
              </a:rPr>
              <a:t>: Controlled by a single organization, these networks restrict access and permissions, allowing only designated participants to interact with the blockchain, such as Ripple for business transactions.</a:t>
            </a:r>
          </a:p>
        </p:txBody>
      </p:sp>
    </p:spTree>
    <p:extLst>
      <p:ext uri="{BB962C8B-B14F-4D97-AF65-F5344CB8AC3E}">
        <p14:creationId xmlns:p14="http://schemas.microsoft.com/office/powerpoint/2010/main" val="7054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E47E7A2C-9F34-79EF-9CEC-5C861C544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FE3830-17D1-47C6-2C25-7CF7E2BC4803}"/>
              </a:ext>
            </a:extLst>
          </p:cNvPr>
          <p:cNvSpPr txBox="1"/>
          <p:nvPr/>
        </p:nvSpPr>
        <p:spPr>
          <a:xfrm>
            <a:off x="644386" y="407652"/>
            <a:ext cx="7525579" cy="5232202"/>
          </a:xfrm>
          <a:prstGeom prst="rect">
            <a:avLst/>
          </a:prstGeom>
          <a:noFill/>
        </p:spPr>
        <p:txBody>
          <a:bodyPr wrap="square" rtlCol="0">
            <a:spAutoFit/>
          </a:bodyPr>
          <a:lstStyle/>
          <a:p>
            <a:endParaRPr lang="en-US" sz="2800" dirty="0">
              <a:solidFill>
                <a:schemeClr val="bg1">
                  <a:lumMod val="95000"/>
                </a:schemeClr>
              </a:solidFill>
            </a:endParaRPr>
          </a:p>
          <a:p>
            <a:r>
              <a:rPr lang="en-US" sz="2400" b="1" dirty="0">
                <a:solidFill>
                  <a:schemeClr val="bg1">
                    <a:lumMod val="95000"/>
                  </a:schemeClr>
                </a:solidFill>
              </a:rPr>
              <a:t>Hybrid Blockchain Networks: </a:t>
            </a:r>
            <a:r>
              <a:rPr lang="en-US" sz="2400" dirty="0">
                <a:solidFill>
                  <a:schemeClr val="bg1">
                    <a:lumMod val="95000"/>
                  </a:schemeClr>
                </a:solidFill>
              </a:rPr>
              <a:t>Combining features of both public and private blockchains, hybrid networks allow organizations to maintain private systems while offering public access to certain data, often utilizing smart contracts for verification.</a:t>
            </a:r>
          </a:p>
          <a:p>
            <a:endParaRPr lang="en-US" sz="2400" dirty="0">
              <a:solidFill>
                <a:schemeClr val="bg1">
                  <a:lumMod val="95000"/>
                </a:schemeClr>
              </a:solidFill>
            </a:endParaRPr>
          </a:p>
          <a:p>
            <a:r>
              <a:rPr lang="en-US" sz="2400" b="1" dirty="0">
                <a:solidFill>
                  <a:schemeClr val="bg1">
                    <a:lumMod val="95000"/>
                  </a:schemeClr>
                </a:solidFill>
              </a:rPr>
              <a:t>Consortium Blockchain Networks: </a:t>
            </a:r>
            <a:r>
              <a:rPr lang="en-US" sz="2400" dirty="0">
                <a:solidFill>
                  <a:schemeClr val="bg1">
                    <a:lumMod val="95000"/>
                  </a:schemeClr>
                </a:solidFill>
              </a:rPr>
              <a:t>Governed by a group of preselected organizations, consortium blockchains distribute control and responsibility among members, making them ideal for industries where collaborative efforts are beneficial, like the Global Shipping Business Network.</a:t>
            </a:r>
            <a:endParaRPr lang="en-IN" sz="2400" dirty="0">
              <a:solidFill>
                <a:schemeClr val="bg1">
                  <a:lumMod val="95000"/>
                </a:schemeClr>
              </a:solidFill>
            </a:endParaRPr>
          </a:p>
          <a:p>
            <a:endParaRPr lang="en-IN" dirty="0"/>
          </a:p>
        </p:txBody>
      </p:sp>
      <p:pic>
        <p:nvPicPr>
          <p:cNvPr id="10" name="Picture 9">
            <a:extLst>
              <a:ext uri="{FF2B5EF4-FFF2-40B4-BE49-F238E27FC236}">
                <a16:creationId xmlns:a16="http://schemas.microsoft.com/office/drawing/2014/main" id="{9ECB505A-3543-D7AF-5693-D110115EA848}"/>
              </a:ext>
            </a:extLst>
          </p:cNvPr>
          <p:cNvPicPr>
            <a:picLocks noChangeAspect="1"/>
          </p:cNvPicPr>
          <p:nvPr/>
        </p:nvPicPr>
        <p:blipFill>
          <a:blip r:embed="rId3"/>
          <a:stretch>
            <a:fillRect/>
          </a:stretch>
        </p:blipFill>
        <p:spPr>
          <a:xfrm>
            <a:off x="8355494" y="810450"/>
            <a:ext cx="4285729" cy="4059724"/>
          </a:xfrm>
          <a:prstGeom prst="rect">
            <a:avLst/>
          </a:prstGeom>
        </p:spPr>
      </p:pic>
    </p:spTree>
    <p:extLst>
      <p:ext uri="{BB962C8B-B14F-4D97-AF65-F5344CB8AC3E}">
        <p14:creationId xmlns:p14="http://schemas.microsoft.com/office/powerpoint/2010/main" val="249659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937113D-C69A-F48F-5B08-4A4C8015E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4BBB4-16F9-B230-8A52-DE97ADB49137}"/>
              </a:ext>
            </a:extLst>
          </p:cNvPr>
          <p:cNvSpPr txBox="1"/>
          <p:nvPr/>
        </p:nvSpPr>
        <p:spPr>
          <a:xfrm>
            <a:off x="477077" y="586408"/>
            <a:ext cx="11714923" cy="5293757"/>
          </a:xfrm>
          <a:prstGeom prst="rect">
            <a:avLst/>
          </a:prstGeom>
          <a:noFill/>
        </p:spPr>
        <p:txBody>
          <a:bodyPr wrap="square" rtlCol="0">
            <a:spAutoFit/>
          </a:bodyPr>
          <a:lstStyle/>
          <a:p>
            <a:r>
              <a:rPr lang="en-US" sz="4000" b="1" dirty="0">
                <a:solidFill>
                  <a:schemeClr val="bg1"/>
                </a:solidFill>
                <a:latin typeface="Agency FB" panose="020B0503020202020204" pitchFamily="34" charset="0"/>
              </a:rPr>
              <a:t>Advantages of Blockchain Technology:</a:t>
            </a:r>
          </a:p>
          <a:p>
            <a:endParaRPr lang="en-US" b="1" dirty="0">
              <a:solidFill>
                <a:schemeClr val="bg1"/>
              </a:solidFill>
              <a:latin typeface="Agency FB" panose="020B0503020202020204" pitchFamily="34" charset="0"/>
            </a:endParaRPr>
          </a:p>
          <a:p>
            <a:pPr>
              <a:buFont typeface="+mj-lt"/>
              <a:buAutoNum type="arabicPeriod"/>
            </a:pPr>
            <a:r>
              <a:rPr lang="en-US" sz="2000" b="1" dirty="0">
                <a:solidFill>
                  <a:schemeClr val="bg1"/>
                </a:solidFill>
              </a:rPr>
              <a:t>Get Rid of Middlemen:</a:t>
            </a:r>
            <a:r>
              <a:rPr lang="en-US" sz="2000" dirty="0">
                <a:solidFill>
                  <a:schemeClr val="bg1"/>
                </a:solidFill>
              </a:rPr>
              <a:t> Eliminates the need for intermediaries, reducing costs and risks associated with trusting third parties.</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Improve Data Quality:</a:t>
            </a:r>
            <a:r>
              <a:rPr lang="en-US" sz="2000" dirty="0">
                <a:solidFill>
                  <a:schemeClr val="bg1"/>
                </a:solidFill>
              </a:rPr>
              <a:t> Enhances data integrity by filtering out low-quality information through automated verification processes.</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Protect Against Hacking Attempts:</a:t>
            </a:r>
            <a:r>
              <a:rPr lang="en-US" sz="2000" dirty="0">
                <a:solidFill>
                  <a:schemeClr val="bg1"/>
                </a:solidFill>
              </a:rPr>
              <a:t> Increases security as data is decentralized, making it difficult for cyberattacks to target a single point.</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Reduce Operational Costs:</a:t>
            </a:r>
            <a:r>
              <a:rPr lang="en-US" sz="2000" dirty="0">
                <a:solidFill>
                  <a:schemeClr val="bg1"/>
                </a:solidFill>
              </a:rPr>
              <a:t> Lowers expenses by facilitating peer-to-peer transactions without the need for centralized authority or transaction fees.</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Transparent Recording System:</a:t>
            </a:r>
            <a:r>
              <a:rPr lang="en-US" sz="2000" dirty="0">
                <a:solidFill>
                  <a:schemeClr val="bg1"/>
                </a:solidFill>
              </a:rPr>
              <a:t> Provides a public ledger of transactions that enhances transparency and accountability</a:t>
            </a:r>
            <a:r>
              <a:rPr lang="en-US" dirty="0">
                <a:solidFill>
                  <a:schemeClr val="bg1"/>
                </a:solidFill>
              </a:rPr>
              <a:t>.</a:t>
            </a:r>
          </a:p>
        </p:txBody>
      </p:sp>
    </p:spTree>
    <p:extLst>
      <p:ext uri="{BB962C8B-B14F-4D97-AF65-F5344CB8AC3E}">
        <p14:creationId xmlns:p14="http://schemas.microsoft.com/office/powerpoint/2010/main" val="59886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5196478-B70C-9D0C-5464-B942966F4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8961A0-E837-4AEC-E7CE-2400FFCD763E}"/>
              </a:ext>
            </a:extLst>
          </p:cNvPr>
          <p:cNvSpPr txBox="1"/>
          <p:nvPr/>
        </p:nvSpPr>
        <p:spPr>
          <a:xfrm>
            <a:off x="463827" y="628233"/>
            <a:ext cx="11728173" cy="5601533"/>
          </a:xfrm>
          <a:prstGeom prst="rect">
            <a:avLst/>
          </a:prstGeom>
          <a:noFill/>
        </p:spPr>
        <p:txBody>
          <a:bodyPr wrap="square" rtlCol="0">
            <a:spAutoFit/>
          </a:bodyPr>
          <a:lstStyle/>
          <a:p>
            <a:r>
              <a:rPr lang="en-US" sz="4000" b="1" dirty="0">
                <a:solidFill>
                  <a:schemeClr val="bg1"/>
                </a:solidFill>
                <a:latin typeface="Agency FB" panose="020B0503020202020204" pitchFamily="34" charset="0"/>
              </a:rPr>
              <a:t>Disadvantages of Blockchain Technology:</a:t>
            </a:r>
          </a:p>
          <a:p>
            <a:endParaRPr lang="en-US" sz="2000" b="1" dirty="0">
              <a:solidFill>
                <a:schemeClr val="bg1"/>
              </a:solidFill>
              <a:latin typeface="Agency FB" panose="020B0503020202020204" pitchFamily="34" charset="0"/>
            </a:endParaRPr>
          </a:p>
          <a:p>
            <a:pPr>
              <a:buFont typeface="+mj-lt"/>
              <a:buAutoNum type="arabicPeriod"/>
            </a:pPr>
            <a:r>
              <a:rPr lang="en-US" sz="2000" b="1" dirty="0">
                <a:solidFill>
                  <a:schemeClr val="bg1"/>
                </a:solidFill>
              </a:rPr>
              <a:t>Uncertain Regulations:</a:t>
            </a:r>
            <a:r>
              <a:rPr lang="en-US" sz="2000" dirty="0">
                <a:solidFill>
                  <a:schemeClr val="bg1"/>
                </a:solidFill>
              </a:rPr>
              <a:t> The lack of clear regulations can create mistrust and hinder widespread adoption of blockchain technology.</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Power Consumption:</a:t>
            </a:r>
            <a:r>
              <a:rPr lang="en-US" sz="2000" dirty="0">
                <a:solidFill>
                  <a:schemeClr val="bg1"/>
                </a:solidFill>
              </a:rPr>
              <a:t> High energy requirements for maintaining numerous nodes in the network can lead to significant operational costs.</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Scalability Issues:</a:t>
            </a:r>
            <a:r>
              <a:rPr lang="en-US" sz="2000" dirty="0">
                <a:solidFill>
                  <a:schemeClr val="bg1"/>
                </a:solidFill>
              </a:rPr>
              <a:t> Limited transaction processing capacity may result in congestion and increased costs during peak usage.</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Development Costs:</a:t>
            </a:r>
            <a:r>
              <a:rPr lang="en-US" sz="2000" dirty="0">
                <a:solidFill>
                  <a:schemeClr val="bg1"/>
                </a:solidFill>
              </a:rPr>
              <a:t> Initial setup and integration of blockchain systems can be expensive and resource-intensive.</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Social Resistance:</a:t>
            </a:r>
            <a:r>
              <a:rPr lang="en-US" sz="2000" dirty="0">
                <a:solidFill>
                  <a:schemeClr val="bg1"/>
                </a:solidFill>
              </a:rPr>
              <a:t> Resistance from individuals or organizations due to fears of transparency and disruption of established norms.</a:t>
            </a:r>
          </a:p>
          <a:p>
            <a:endParaRPr lang="en-IN" dirty="0"/>
          </a:p>
        </p:txBody>
      </p:sp>
    </p:spTree>
    <p:extLst>
      <p:ext uri="{BB962C8B-B14F-4D97-AF65-F5344CB8AC3E}">
        <p14:creationId xmlns:p14="http://schemas.microsoft.com/office/powerpoint/2010/main" val="2657481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1123</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AmazonEmber</vt:lpstr>
      <vt:lpstr>AmazonEmberBold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lalitha geetanjali sirigibattula</dc:creator>
  <cp:lastModifiedBy>lalitha geetanjali sirigibattula</cp:lastModifiedBy>
  <cp:revision>4</cp:revision>
  <dcterms:created xsi:type="dcterms:W3CDTF">2024-10-18T06:24:30Z</dcterms:created>
  <dcterms:modified xsi:type="dcterms:W3CDTF">2024-10-19T03:07:52Z</dcterms:modified>
</cp:coreProperties>
</file>