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b394bf20f_0_2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b394bf20f_0_2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b394bf2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b394bf2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b394bf20f_0_2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b394bf20f_0_2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41ccf3c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1ccf3c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c25fbbb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c25fbbb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b394bf20f_0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b394bf20f_0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b394bf20f_0_2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b394bf20f_0_2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b394bf20f_0_2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b394bf20f_0_2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b394bf20f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b394bf20f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b394bf20f_0_2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b394bf20f_0_2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b394bf20f_0_2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b394bf20f_0_2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b394bf20f_0_2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b394bf20f_0_2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tT7ZSJL_6SbNm_zySzy0QX1DkWUw6k2N/view" TargetMode="Externa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google.com/search/howsearchworks/" TargetMode="External"/><Relationship Id="rId4" Type="http://schemas.openxmlformats.org/officeDocument/2006/relationships/hyperlink" Target="https://www.youtube.com/watch?v=0eKVizvYSUQ" TargetMode="External"/><Relationship Id="rId5" Type="http://schemas.openxmlformats.org/officeDocument/2006/relationships/hyperlink" Target="https://stackoverflow.com/questions/5834808/designing-a-web-crawler" TargetMode="External"/><Relationship Id="rId6" Type="http://schemas.openxmlformats.org/officeDocument/2006/relationships/hyperlink" Target="https://github.com/google/cityhas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6.png"/><Relationship Id="rId7"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1.png"/><Relationship Id="rId8"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89450"/>
            <a:ext cx="8520600" cy="8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a:t>
            </a:r>
            <a:endParaRPr/>
          </a:p>
        </p:txBody>
      </p:sp>
      <p:sp>
        <p:nvSpPr>
          <p:cNvPr id="55" name="Google Shape;55;p13"/>
          <p:cNvSpPr txBox="1"/>
          <p:nvPr>
            <p:ph idx="1" type="subTitle"/>
          </p:nvPr>
        </p:nvSpPr>
        <p:spPr>
          <a:xfrm>
            <a:off x="0" y="1516575"/>
            <a:ext cx="9144000" cy="5919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4C90F6"/>
                </a:solidFill>
              </a:rPr>
              <a:t>s</a:t>
            </a:r>
            <a:r>
              <a:rPr b="1" lang="en" sz="3000">
                <a:solidFill>
                  <a:srgbClr val="ED4D3C"/>
                </a:solidFill>
              </a:rPr>
              <a:t>e</a:t>
            </a:r>
            <a:r>
              <a:rPr b="1" lang="en" sz="3000">
                <a:solidFill>
                  <a:srgbClr val="FBC403"/>
                </a:solidFill>
              </a:rPr>
              <a:t>a</a:t>
            </a:r>
            <a:r>
              <a:rPr b="1" lang="en" sz="3000">
                <a:solidFill>
                  <a:srgbClr val="4C90F6"/>
                </a:solidFill>
              </a:rPr>
              <a:t>r</a:t>
            </a:r>
            <a:r>
              <a:rPr b="1" lang="en" sz="3000">
                <a:solidFill>
                  <a:srgbClr val="3BB15D"/>
                </a:solidFill>
              </a:rPr>
              <a:t>c</a:t>
            </a:r>
            <a:r>
              <a:rPr b="1" lang="en" sz="3000">
                <a:solidFill>
                  <a:srgbClr val="ED4D3C"/>
                </a:solidFill>
              </a:rPr>
              <a:t>h</a:t>
            </a:r>
            <a:r>
              <a:rPr b="1" lang="en" sz="3000">
                <a:solidFill>
                  <a:srgbClr val="FBC403"/>
                </a:solidFill>
              </a:rPr>
              <a:t>B</a:t>
            </a:r>
            <a:r>
              <a:rPr b="1" lang="en" sz="3000">
                <a:solidFill>
                  <a:srgbClr val="4C90F6"/>
                </a:solidFill>
              </a:rPr>
              <a:t>a</a:t>
            </a:r>
            <a:r>
              <a:rPr b="1" lang="en" sz="3000">
                <a:solidFill>
                  <a:srgbClr val="ED4D3C"/>
                </a:solidFill>
              </a:rPr>
              <a:t>y</a:t>
            </a:r>
            <a:endParaRPr b="1" sz="3000">
              <a:solidFill>
                <a:srgbClr val="ED4D3C"/>
              </a:solidFill>
            </a:endParaRPr>
          </a:p>
        </p:txBody>
      </p:sp>
      <p:sp>
        <p:nvSpPr>
          <p:cNvPr id="56" name="Google Shape;56;p13"/>
          <p:cNvSpPr txBox="1"/>
          <p:nvPr/>
        </p:nvSpPr>
        <p:spPr>
          <a:xfrm>
            <a:off x="150" y="2672676"/>
            <a:ext cx="4572000" cy="17793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600" u="sng">
                <a:solidFill>
                  <a:schemeClr val="dk1"/>
                </a:solidFill>
              </a:rPr>
              <a:t>PRESENTED BY</a:t>
            </a:r>
            <a:endParaRPr b="1" sz="1600" u="sng">
              <a:solidFill>
                <a:schemeClr val="dk1"/>
              </a:solidFill>
            </a:endParaRPr>
          </a:p>
          <a:p>
            <a:pPr indent="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b="1" lang="en" sz="1500">
                <a:solidFill>
                  <a:schemeClr val="dk1"/>
                </a:solidFill>
              </a:rPr>
              <a:t>A</a:t>
            </a:r>
            <a:r>
              <a:rPr b="1" lang="en" sz="1500">
                <a:solidFill>
                  <a:schemeClr val="dk1"/>
                </a:solidFill>
              </a:rPr>
              <a:t>kash Sen</a:t>
            </a:r>
            <a:endParaRPr b="1" sz="1500">
              <a:solidFill>
                <a:schemeClr val="dk1"/>
              </a:solidFill>
            </a:endParaRPr>
          </a:p>
          <a:p>
            <a:pPr indent="457200" lvl="0" marL="0" rtl="0" algn="l">
              <a:spcBef>
                <a:spcPts val="0"/>
              </a:spcBef>
              <a:spcAft>
                <a:spcPts val="0"/>
              </a:spcAft>
              <a:buNone/>
            </a:pPr>
            <a:r>
              <a:rPr b="1" lang="en" sz="1500">
                <a:solidFill>
                  <a:schemeClr val="dk1"/>
                </a:solidFill>
              </a:rPr>
              <a:t>Anubhuti Deshmukh</a:t>
            </a:r>
            <a:endParaRPr b="1" sz="1500">
              <a:solidFill>
                <a:schemeClr val="dk1"/>
              </a:solidFill>
            </a:endParaRPr>
          </a:p>
          <a:p>
            <a:pPr indent="457200" lvl="0" marL="0" rtl="0" algn="l">
              <a:spcBef>
                <a:spcPts val="0"/>
              </a:spcBef>
              <a:spcAft>
                <a:spcPts val="0"/>
              </a:spcAft>
              <a:buNone/>
            </a:pPr>
            <a:r>
              <a:rPr b="1" lang="en" sz="1500">
                <a:solidFill>
                  <a:schemeClr val="dk1"/>
                </a:solidFill>
              </a:rPr>
              <a:t>Aswin Suresh</a:t>
            </a:r>
            <a:endParaRPr b="1" sz="1500">
              <a:solidFill>
                <a:schemeClr val="dk1"/>
              </a:solidFill>
            </a:endParaRPr>
          </a:p>
          <a:p>
            <a:pPr indent="457200" lvl="0" marL="0" rtl="0" algn="l">
              <a:spcBef>
                <a:spcPts val="0"/>
              </a:spcBef>
              <a:spcAft>
                <a:spcPts val="0"/>
              </a:spcAft>
              <a:buNone/>
            </a:pPr>
            <a:r>
              <a:rPr b="1" lang="en" sz="1500">
                <a:solidFill>
                  <a:schemeClr val="dk1"/>
                </a:solidFill>
              </a:rPr>
              <a:t>Ashutosh Kumar Soni</a:t>
            </a:r>
            <a:endParaRPr b="1" sz="1500">
              <a:solidFill>
                <a:schemeClr val="dk1"/>
              </a:solidFill>
            </a:endParaRPr>
          </a:p>
          <a:p>
            <a:pPr indent="457200" lvl="0" marL="0" rtl="0" algn="l">
              <a:spcBef>
                <a:spcPts val="0"/>
              </a:spcBef>
              <a:spcAft>
                <a:spcPts val="0"/>
              </a:spcAft>
              <a:buNone/>
            </a:pPr>
            <a:r>
              <a:rPr b="1" lang="en" sz="1500">
                <a:solidFill>
                  <a:schemeClr val="dk1"/>
                </a:solidFill>
              </a:rPr>
              <a:t>Ayaan Ahmed</a:t>
            </a:r>
            <a:endParaRPr b="1" sz="1500">
              <a:solidFill>
                <a:schemeClr val="dk1"/>
              </a:solidFill>
            </a:endParaRPr>
          </a:p>
          <a:p>
            <a:pPr indent="457200" lvl="0" marL="0" rtl="0" algn="l">
              <a:spcBef>
                <a:spcPts val="0"/>
              </a:spcBef>
              <a:spcAft>
                <a:spcPts val="0"/>
              </a:spcAft>
              <a:buNone/>
            </a:pPr>
            <a:r>
              <a:t/>
            </a:r>
            <a:endParaRPr b="1" sz="1500">
              <a:solidFill>
                <a:schemeClr val="dk1"/>
              </a:solidFill>
            </a:endParaRPr>
          </a:p>
          <a:p>
            <a:pPr indent="45720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a:solidFill>
                <a:schemeClr val="dk1"/>
              </a:solidFill>
            </a:endParaRPr>
          </a:p>
        </p:txBody>
      </p:sp>
      <p:sp>
        <p:nvSpPr>
          <p:cNvPr id="57" name="Google Shape;57;p13"/>
          <p:cNvSpPr txBox="1"/>
          <p:nvPr/>
        </p:nvSpPr>
        <p:spPr>
          <a:xfrm>
            <a:off x="4572150" y="2672675"/>
            <a:ext cx="4572000" cy="1779300"/>
          </a:xfrm>
          <a:prstGeom prst="rect">
            <a:avLst/>
          </a:prstGeom>
          <a:noFill/>
          <a:ln>
            <a:noFill/>
          </a:ln>
        </p:spPr>
        <p:txBody>
          <a:bodyPr anchorCtr="0" anchor="t" bIns="91425" lIns="91425" spcFirstLastPara="1" rIns="91425" wrap="square" tIns="91425">
            <a:noAutofit/>
          </a:bodyPr>
          <a:lstStyle/>
          <a:p>
            <a:pPr indent="457200" lvl="0" marL="1828800" rtl="0" algn="l">
              <a:spcBef>
                <a:spcPts val="0"/>
              </a:spcBef>
              <a:spcAft>
                <a:spcPts val="0"/>
              </a:spcAft>
              <a:buNone/>
            </a:pPr>
            <a:r>
              <a:rPr b="1" lang="en" sz="1600" u="sng">
                <a:solidFill>
                  <a:schemeClr val="dk1"/>
                </a:solidFill>
              </a:rPr>
              <a:t>GUIDED BY</a:t>
            </a:r>
            <a:endParaRPr b="1" sz="1600" u="sng">
              <a:solidFill>
                <a:schemeClr val="dk1"/>
              </a:solidFill>
            </a:endParaRPr>
          </a:p>
          <a:p>
            <a:pPr indent="0" lvl="0" marL="0" rtl="0" algn="l">
              <a:spcBef>
                <a:spcPts val="0"/>
              </a:spcBef>
              <a:spcAft>
                <a:spcPts val="0"/>
              </a:spcAft>
              <a:buNone/>
            </a:pPr>
            <a:r>
              <a:t/>
            </a:r>
            <a:endParaRPr u="sng">
              <a:solidFill>
                <a:schemeClr val="dk1"/>
              </a:solidFill>
            </a:endParaRPr>
          </a:p>
          <a:p>
            <a:pPr indent="0" lvl="0" marL="2286000" rtl="0" algn="l">
              <a:spcBef>
                <a:spcPts val="0"/>
              </a:spcBef>
              <a:spcAft>
                <a:spcPts val="0"/>
              </a:spcAft>
              <a:buNone/>
            </a:pPr>
            <a:r>
              <a:rPr b="1" lang="en" sz="1500">
                <a:solidFill>
                  <a:schemeClr val="dk1"/>
                </a:solidFill>
              </a:rPr>
              <a:t>Mr. Prageet Bajpai</a:t>
            </a:r>
            <a:endParaRPr b="1" sz="1500">
              <a:solidFill>
                <a:schemeClr val="dk1"/>
              </a:solidFill>
            </a:endParaRPr>
          </a:p>
        </p:txBody>
      </p:sp>
      <p:sp>
        <p:nvSpPr>
          <p:cNvPr id="58" name="Google Shape;58;p13"/>
          <p:cNvSpPr txBox="1"/>
          <p:nvPr/>
        </p:nvSpPr>
        <p:spPr>
          <a:xfrm>
            <a:off x="150" y="2108475"/>
            <a:ext cx="9144000" cy="396300"/>
          </a:xfrm>
          <a:prstGeom prst="rect">
            <a:avLst/>
          </a:prstGeom>
          <a:solidFill>
            <a:schemeClr val="dk1"/>
          </a:solid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Web search engine</a:t>
            </a:r>
            <a:endParaRPr b="1"/>
          </a:p>
        </p:txBody>
      </p:sp>
      <p:sp>
        <p:nvSpPr>
          <p:cNvPr id="59" name="Google Shape;59;p13"/>
          <p:cNvSpPr txBox="1"/>
          <p:nvPr/>
        </p:nvSpPr>
        <p:spPr>
          <a:xfrm>
            <a:off x="2718900" y="4451975"/>
            <a:ext cx="3706500" cy="5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Project link</a:t>
            </a:r>
            <a:endParaRPr b="1">
              <a:solidFill>
                <a:schemeClr val="dk1"/>
              </a:solidFill>
            </a:endParaRPr>
          </a:p>
          <a:p>
            <a:pPr indent="0" lvl="0" marL="0" rtl="0" algn="ctr">
              <a:spcBef>
                <a:spcPts val="0"/>
              </a:spcBef>
              <a:spcAft>
                <a:spcPts val="0"/>
              </a:spcAft>
              <a:buNone/>
            </a:pPr>
            <a:r>
              <a:rPr lang="en">
                <a:solidFill>
                  <a:schemeClr val="dk1"/>
                </a:solidFill>
              </a:rPr>
              <a:t>www.github.com/2207akash/searchbay</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WORKING IN A NUTSHELL</a:t>
            </a:r>
            <a:endParaRPr b="1"/>
          </a:p>
        </p:txBody>
      </p:sp>
      <p:sp>
        <p:nvSpPr>
          <p:cNvPr id="123" name="Google Shape;123;p22"/>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36550" lvl="0" marL="457200" rtl="0" algn="l">
              <a:spcBef>
                <a:spcPts val="10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The HTML document is parsed and corresponding links are fetched by hunting down all the HTML tags that are either image, video, or a simple link.</a:t>
            </a:r>
            <a:endParaRPr sz="1700">
              <a:solidFill>
                <a:schemeClr val="dk1"/>
              </a:solidFill>
              <a:latin typeface="Calibri"/>
              <a:ea typeface="Calibri"/>
              <a:cs typeface="Calibri"/>
              <a:sym typeface="Calibri"/>
            </a:endParaRPr>
          </a:p>
          <a:p>
            <a:pPr indent="-336550" lvl="0" marL="457200" rtl="0" algn="l">
              <a:lnSpc>
                <a:spcPct val="100000"/>
              </a:lnSpc>
              <a:spcBef>
                <a:spcPts val="16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Tags like &lt;title&gt;, &lt;description&gt;, &lt;img&gt;, &lt;video&gt; are looked up and stored in the database so as to display the results when required. </a:t>
            </a:r>
            <a:r>
              <a:rPr lang="en" sz="1700">
                <a:solidFill>
                  <a:schemeClr val="dk1"/>
                </a:solidFill>
                <a:latin typeface="Calibri"/>
                <a:ea typeface="Calibri"/>
                <a:cs typeface="Calibri"/>
                <a:sym typeface="Calibri"/>
              </a:rPr>
              <a:t>The web crawler recursively keeps on parsing the website until all the links have been parsed and copied to the database.</a:t>
            </a:r>
            <a:endParaRPr sz="1700">
              <a:solidFill>
                <a:schemeClr val="dk1"/>
              </a:solidFill>
              <a:latin typeface="Calibri"/>
              <a:ea typeface="Calibri"/>
              <a:cs typeface="Calibri"/>
              <a:sym typeface="Calibri"/>
            </a:endParaRPr>
          </a:p>
          <a:p>
            <a:pPr indent="-336550" lvl="0" marL="457200" rtl="0" algn="l">
              <a:spcBef>
                <a:spcPts val="10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AJAX is used to dynamically update the webpage without refreshing.</a:t>
            </a:r>
            <a:endParaRPr sz="1700">
              <a:solidFill>
                <a:schemeClr val="dk1"/>
              </a:solidFill>
              <a:latin typeface="Calibri"/>
              <a:ea typeface="Calibri"/>
              <a:cs typeface="Calibri"/>
              <a:sym typeface="Calibri"/>
            </a:endParaRPr>
          </a:p>
          <a:p>
            <a:pPr indent="-336550" lvl="0" marL="457200" rtl="0" algn="l">
              <a:spcBef>
                <a:spcPts val="10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Each time a link is clicked, the database needs to be updated in-order to put that page into higher ranking of search result.</a:t>
            </a:r>
            <a:endParaRPr sz="1700">
              <a:solidFill>
                <a:schemeClr val="dk1"/>
              </a:solidFill>
              <a:latin typeface="Calibri"/>
              <a:ea typeface="Calibri"/>
              <a:cs typeface="Calibri"/>
              <a:sym typeface="Calibri"/>
            </a:endParaRPr>
          </a:p>
          <a:p>
            <a:pPr indent="-336550" lvl="0" marL="457200" rtl="0" algn="l">
              <a:spcBef>
                <a:spcPts val="1000"/>
              </a:spcBef>
              <a:spcAft>
                <a:spcPts val="1600"/>
              </a:spcAft>
              <a:buClr>
                <a:schemeClr val="dk1"/>
              </a:buClr>
              <a:buSzPts val="1700"/>
              <a:buFont typeface="Calibri"/>
              <a:buChar char="●"/>
            </a:pPr>
            <a:r>
              <a:rPr lang="en" sz="1700">
                <a:solidFill>
                  <a:schemeClr val="dk1"/>
                </a:solidFill>
                <a:latin typeface="Calibri"/>
                <a:ea typeface="Calibri"/>
                <a:cs typeface="Calibri"/>
                <a:sym typeface="Calibri"/>
              </a:rPr>
              <a:t>Results of search query are finally displayed in decreasing order of ranking.</a:t>
            </a:r>
            <a:endParaRPr sz="17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nvSpPr>
        <p:spPr>
          <a:xfrm>
            <a:off x="282025" y="228300"/>
            <a:ext cx="85545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rPr>
              <a:t>PROJECT SAMPLE</a:t>
            </a:r>
            <a:endParaRPr b="1" sz="2800">
              <a:solidFill>
                <a:schemeClr val="dk1"/>
              </a:solidFill>
            </a:endParaRPr>
          </a:p>
        </p:txBody>
      </p:sp>
      <p:pic>
        <p:nvPicPr>
          <p:cNvPr id="129" name="Google Shape;129;p23" title="searchbay-google-chrome-2020-11-15-16-45-08_ZcCi0j8a_MmFI.mp4">
            <a:hlinkClick r:id="rId3"/>
          </p:cNvPr>
          <p:cNvPicPr preferRelativeResize="0"/>
          <p:nvPr/>
        </p:nvPicPr>
        <p:blipFill>
          <a:blip r:embed="rId4">
            <a:alphaModFix/>
          </a:blip>
          <a:stretch>
            <a:fillRect/>
          </a:stretch>
        </p:blipFill>
        <p:spPr>
          <a:xfrm>
            <a:off x="1153088" y="1141500"/>
            <a:ext cx="6837832" cy="369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Scope of work in future:</a:t>
            </a:r>
            <a:endParaRPr b="1"/>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The ranking of the web pages could be made effective with the help of technologies like ML and AI, which would highly improve the ranking of web pages to deliver the requirements of the user.</a:t>
            </a:r>
            <a:endParaRPr sz="1700">
              <a:solidFill>
                <a:schemeClr val="dk1"/>
              </a:solidFill>
              <a:latin typeface="Calibri"/>
              <a:ea typeface="Calibri"/>
              <a:cs typeface="Calibri"/>
              <a:sym typeface="Calibri"/>
            </a:endParaRPr>
          </a:p>
          <a:p>
            <a:pPr indent="-336550" lvl="0" marL="457200" rtl="0" algn="l">
              <a:spcBef>
                <a:spcPts val="10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The user interface can be made more interactive.</a:t>
            </a:r>
            <a:endParaRPr sz="1700">
              <a:solidFill>
                <a:schemeClr val="dk1"/>
              </a:solidFill>
              <a:latin typeface="Calibri"/>
              <a:ea typeface="Calibri"/>
              <a:cs typeface="Calibri"/>
              <a:sym typeface="Calibri"/>
            </a:endParaRPr>
          </a:p>
          <a:p>
            <a:pPr indent="-336550" lvl="0" marL="457200" rtl="0" algn="l">
              <a:spcBef>
                <a:spcPts val="10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May use voice recognition to add feature like ‘searching by voice’.</a:t>
            </a:r>
            <a:endParaRPr sz="1700">
              <a:solidFill>
                <a:schemeClr val="dk1"/>
              </a:solidFill>
              <a:latin typeface="Calibri"/>
              <a:ea typeface="Calibri"/>
              <a:cs typeface="Calibri"/>
              <a:sym typeface="Calibri"/>
            </a:endParaRPr>
          </a:p>
          <a:p>
            <a:pPr indent="-336550" lvl="0" marL="457200" rtl="0" algn="l">
              <a:spcBef>
                <a:spcPts val="10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May add optional search patterns in the beginning of query to search for specific type of content that the user wants to search for.</a:t>
            </a:r>
            <a:endParaRPr sz="1700">
              <a:solidFill>
                <a:schemeClr val="dk1"/>
              </a:solidFill>
              <a:latin typeface="Calibri"/>
              <a:ea typeface="Calibri"/>
              <a:cs typeface="Calibri"/>
              <a:sym typeface="Calibri"/>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E.g Query: site::google</a:t>
            </a:r>
            <a:endParaRPr sz="1700">
              <a:solidFill>
                <a:schemeClr val="dk1"/>
              </a:solidFill>
              <a:latin typeface="Calibri"/>
              <a:ea typeface="Calibri"/>
              <a:cs typeface="Calibri"/>
              <a:sym typeface="Calibri"/>
            </a:endParaRPr>
          </a:p>
          <a:p>
            <a:pPr indent="-336550" lvl="2" marL="13716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This should search for all content that contain “google” as a term in the query and are of type website (excluding image/video links)</a:t>
            </a:r>
            <a:endParaRPr sz="17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311700" y="4215650"/>
            <a:ext cx="8520600" cy="687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800">
                <a:solidFill>
                  <a:schemeClr val="dk1"/>
                </a:solidFill>
              </a:rPr>
              <a:t>THANK YOU</a:t>
            </a:r>
            <a:endParaRPr b="1" sz="2800">
              <a:solidFill>
                <a:schemeClr val="dk1"/>
              </a:solidFill>
            </a:endParaRPr>
          </a:p>
        </p:txBody>
      </p:sp>
      <p:sp>
        <p:nvSpPr>
          <p:cNvPr id="141" name="Google Shape;141;p25"/>
          <p:cNvSpPr txBox="1"/>
          <p:nvPr/>
        </p:nvSpPr>
        <p:spPr>
          <a:xfrm>
            <a:off x="311700" y="510300"/>
            <a:ext cx="37977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rPr>
              <a:t>References:</a:t>
            </a:r>
            <a:endParaRPr b="1" sz="2800">
              <a:solidFill>
                <a:schemeClr val="dk1"/>
              </a:solidFill>
            </a:endParaRPr>
          </a:p>
        </p:txBody>
      </p:sp>
      <p:sp>
        <p:nvSpPr>
          <p:cNvPr id="142" name="Google Shape;142;p25"/>
          <p:cNvSpPr txBox="1"/>
          <p:nvPr/>
        </p:nvSpPr>
        <p:spPr>
          <a:xfrm>
            <a:off x="311700" y="1197600"/>
            <a:ext cx="8071200" cy="2736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How Google search works?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u="sng">
                <a:solidFill>
                  <a:schemeClr val="hlink"/>
                </a:solidFill>
                <a:latin typeface="Calibri"/>
                <a:ea typeface="Calibri"/>
                <a:cs typeface="Calibri"/>
                <a:sym typeface="Calibri"/>
                <a:hlinkClick r:id="rId3"/>
              </a:rPr>
              <a:t>https://www.google.com/search/howsearchworks/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u="sng">
                <a:solidFill>
                  <a:schemeClr val="hlink"/>
                </a:solidFill>
                <a:latin typeface="Calibri"/>
                <a:ea typeface="Calibri"/>
                <a:cs typeface="Calibri"/>
                <a:sym typeface="Calibri"/>
                <a:hlinkClick r:id="rId4"/>
              </a:rPr>
              <a:t>https://www.youtube.com/watch?v=0eKVizvYSUQ</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Stackoverflow</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u="sng">
                <a:solidFill>
                  <a:schemeClr val="hlink"/>
                </a:solidFill>
                <a:latin typeface="Calibri"/>
                <a:ea typeface="Calibri"/>
                <a:cs typeface="Calibri"/>
                <a:sym typeface="Calibri"/>
                <a:hlinkClick r:id="rId5"/>
              </a:rPr>
              <a:t>https://stackoverflow.com/questions/5834808/designing-a-web-crawler</a:t>
            </a: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Github/google</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u="sng">
                <a:solidFill>
                  <a:schemeClr val="hlink"/>
                </a:solidFill>
                <a:latin typeface="Calibri"/>
                <a:ea typeface="Calibri"/>
                <a:cs typeface="Calibri"/>
                <a:sym typeface="Calibri"/>
                <a:hlinkClick r:id="rId6"/>
              </a:rPr>
              <a:t>https://github.com/google/cityhash</a:t>
            </a: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182175" y="518975"/>
            <a:ext cx="8776200" cy="69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t>Index:</a:t>
            </a:r>
            <a:endParaRPr b="1" sz="2800"/>
          </a:p>
        </p:txBody>
      </p:sp>
      <p:sp>
        <p:nvSpPr>
          <p:cNvPr id="65" name="Google Shape;65;p14"/>
          <p:cNvSpPr txBox="1"/>
          <p:nvPr>
            <p:ph idx="1" type="subTitle"/>
          </p:nvPr>
        </p:nvSpPr>
        <p:spPr>
          <a:xfrm>
            <a:off x="311700" y="1423525"/>
            <a:ext cx="8520600" cy="3343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Product Features</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Hardware/Software Requirements</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Technologies used</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The web crawler</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Ideology / working</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Scope of work in future</a:t>
            </a: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References</a:t>
            </a:r>
            <a:endParaRPr sz="19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24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 / Product features:</a:t>
            </a:r>
            <a:endParaRPr b="1"/>
          </a:p>
        </p:txBody>
      </p:sp>
      <p:sp>
        <p:nvSpPr>
          <p:cNvPr id="71" name="Google Shape;71;p15"/>
          <p:cNvSpPr txBox="1"/>
          <p:nvPr>
            <p:ph idx="1" type="body"/>
          </p:nvPr>
        </p:nvSpPr>
        <p:spPr>
          <a:xfrm>
            <a:off x="311700" y="896875"/>
            <a:ext cx="8520600" cy="39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This application can be used to search through the web for information (including text, links, images or videos) on a particular term</a:t>
            </a:r>
            <a:endParaRPr>
              <a:solidFill>
                <a:schemeClr val="dk1"/>
              </a:solidFill>
              <a:latin typeface="Calibri"/>
              <a:ea typeface="Calibri"/>
              <a:cs typeface="Calibri"/>
              <a:sym typeface="Calibri"/>
            </a:endParaRPr>
          </a:p>
          <a:p>
            <a:pPr indent="-342900" lvl="0" marL="457200" rtl="0" algn="l">
              <a:spcBef>
                <a:spcPts val="1600"/>
              </a:spcBef>
              <a:spcAft>
                <a:spcPts val="0"/>
              </a:spcAft>
              <a:buClr>
                <a:schemeClr val="dk1"/>
              </a:buClr>
              <a:buSzPts val="1800"/>
              <a:buFont typeface="Calibri"/>
              <a:buChar char="●"/>
            </a:pPr>
            <a:r>
              <a:rPr lang="en">
                <a:solidFill>
                  <a:schemeClr val="dk1"/>
                </a:solidFill>
                <a:latin typeface="Calibri"/>
                <a:ea typeface="Calibri"/>
                <a:cs typeface="Calibri"/>
                <a:sym typeface="Calibri"/>
              </a:rPr>
              <a:t>Stores the content links such as website URLs, images and text into the database by recursively crawling through websites</a:t>
            </a:r>
            <a:endParaRPr>
              <a:solidFill>
                <a:schemeClr val="dk1"/>
              </a:solidFill>
              <a:latin typeface="Calibri"/>
              <a:ea typeface="Calibri"/>
              <a:cs typeface="Calibri"/>
              <a:sym typeface="Calibri"/>
            </a:endParaRPr>
          </a:p>
          <a:p>
            <a:pPr indent="-342900" lvl="0" marL="457200" rtl="0" algn="l">
              <a:spcBef>
                <a:spcPts val="1000"/>
              </a:spcBef>
              <a:spcAft>
                <a:spcPts val="0"/>
              </a:spcAft>
              <a:buClr>
                <a:schemeClr val="dk1"/>
              </a:buClr>
              <a:buSzPts val="1800"/>
              <a:buFont typeface="Calibri"/>
              <a:buChar char="●"/>
            </a:pPr>
            <a:r>
              <a:rPr lang="en">
                <a:solidFill>
                  <a:schemeClr val="dk1"/>
                </a:solidFill>
                <a:latin typeface="Calibri"/>
                <a:ea typeface="Calibri"/>
                <a:cs typeface="Calibri"/>
                <a:sym typeface="Calibri"/>
              </a:rPr>
              <a:t>Supports textual web search</a:t>
            </a:r>
            <a:endParaRPr>
              <a:solidFill>
                <a:schemeClr val="dk1"/>
              </a:solidFill>
              <a:latin typeface="Calibri"/>
              <a:ea typeface="Calibri"/>
              <a:cs typeface="Calibri"/>
              <a:sym typeface="Calibri"/>
            </a:endParaRPr>
          </a:p>
          <a:p>
            <a:pPr indent="-342900" lvl="0" marL="457200" rtl="0" algn="l">
              <a:spcBef>
                <a:spcPts val="1000"/>
              </a:spcBef>
              <a:spcAft>
                <a:spcPts val="0"/>
              </a:spcAft>
              <a:buClr>
                <a:schemeClr val="dk1"/>
              </a:buClr>
              <a:buSzPts val="1800"/>
              <a:buFont typeface="Calibri"/>
              <a:buChar char="●"/>
            </a:pPr>
            <a:r>
              <a:rPr lang="en">
                <a:solidFill>
                  <a:schemeClr val="dk1"/>
                </a:solidFill>
                <a:latin typeface="Calibri"/>
                <a:ea typeface="Calibri"/>
                <a:cs typeface="Calibri"/>
                <a:sym typeface="Calibri"/>
              </a:rPr>
              <a:t>Uses regular expressions to find the patterns in the search</a:t>
            </a:r>
            <a:endParaRPr>
              <a:solidFill>
                <a:schemeClr val="dk1"/>
              </a:solidFill>
              <a:latin typeface="Calibri"/>
              <a:ea typeface="Calibri"/>
              <a:cs typeface="Calibri"/>
              <a:sym typeface="Calibri"/>
            </a:endParaRPr>
          </a:p>
          <a:p>
            <a:pPr indent="-342900" lvl="0" marL="457200" rtl="0" algn="l">
              <a:spcBef>
                <a:spcPts val="1000"/>
              </a:spcBef>
              <a:spcAft>
                <a:spcPts val="0"/>
              </a:spcAft>
              <a:buClr>
                <a:schemeClr val="dk1"/>
              </a:buClr>
              <a:buSzPts val="1800"/>
              <a:buFont typeface="Calibri"/>
              <a:buChar char="●"/>
            </a:pPr>
            <a:r>
              <a:rPr lang="en">
                <a:solidFill>
                  <a:schemeClr val="dk1"/>
                </a:solidFill>
                <a:latin typeface="Calibri"/>
                <a:ea typeface="Calibri"/>
                <a:cs typeface="Calibri"/>
                <a:sym typeface="Calibri"/>
              </a:rPr>
              <a:t>Ranks </a:t>
            </a:r>
            <a:r>
              <a:rPr lang="en">
                <a:solidFill>
                  <a:schemeClr val="dk1"/>
                </a:solidFill>
                <a:latin typeface="Calibri"/>
                <a:ea typeface="Calibri"/>
                <a:cs typeface="Calibri"/>
                <a:sym typeface="Calibri"/>
              </a:rPr>
              <a:t>web pages</a:t>
            </a:r>
            <a:r>
              <a:rPr lang="en">
                <a:solidFill>
                  <a:schemeClr val="dk1"/>
                </a:solidFill>
                <a:latin typeface="Calibri"/>
                <a:ea typeface="Calibri"/>
                <a:cs typeface="Calibri"/>
                <a:sym typeface="Calibri"/>
              </a:rPr>
              <a:t> on the basis of most visited websites</a:t>
            </a:r>
            <a:endParaRPr>
              <a:solidFill>
                <a:schemeClr val="dk1"/>
              </a:solidFill>
              <a:latin typeface="Calibri"/>
              <a:ea typeface="Calibri"/>
              <a:cs typeface="Calibri"/>
              <a:sym typeface="Calibri"/>
            </a:endParaRPr>
          </a:p>
          <a:p>
            <a:pPr indent="-342900" lvl="0" marL="457200" rtl="0" algn="l">
              <a:spcBef>
                <a:spcPts val="1000"/>
              </a:spcBef>
              <a:spcAft>
                <a:spcPts val="0"/>
              </a:spcAft>
              <a:buClr>
                <a:schemeClr val="dk1"/>
              </a:buClr>
              <a:buSzPts val="1800"/>
              <a:buFont typeface="Calibri"/>
              <a:buChar char="●"/>
            </a:pPr>
            <a:r>
              <a:rPr lang="en">
                <a:solidFill>
                  <a:schemeClr val="dk1"/>
                </a:solidFill>
                <a:latin typeface="Calibri"/>
                <a:ea typeface="Calibri"/>
                <a:cs typeface="Calibri"/>
                <a:sym typeface="Calibri"/>
              </a:rPr>
              <a:t>Flexible and easy to use interface</a:t>
            </a:r>
            <a:endParaRPr>
              <a:solidFill>
                <a:schemeClr val="dk1"/>
              </a:solidFill>
              <a:latin typeface="Calibri"/>
              <a:ea typeface="Calibri"/>
              <a:cs typeface="Calibri"/>
              <a:sym typeface="Calibri"/>
            </a:endParaRPr>
          </a:p>
          <a:p>
            <a:pPr indent="-342900" lvl="0" marL="457200" rtl="0" algn="l">
              <a:spcBef>
                <a:spcPts val="1000"/>
              </a:spcBef>
              <a:spcAft>
                <a:spcPts val="1600"/>
              </a:spcAft>
              <a:buClr>
                <a:schemeClr val="dk1"/>
              </a:buClr>
              <a:buSzPts val="1800"/>
              <a:buFont typeface="Calibri"/>
              <a:buChar char="●"/>
            </a:pPr>
            <a:r>
              <a:rPr lang="en">
                <a:solidFill>
                  <a:schemeClr val="dk1"/>
                </a:solidFill>
                <a:latin typeface="Calibri"/>
                <a:ea typeface="Calibri"/>
                <a:cs typeface="Calibri"/>
                <a:sym typeface="Calibri"/>
              </a:rPr>
              <a:t>Supports tab feature for people with vision/sight issues</a:t>
            </a:r>
            <a:endParaRPr>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Hardware / </a:t>
            </a:r>
            <a:r>
              <a:rPr b="1" lang="en"/>
              <a:t>Software requirements:</a:t>
            </a:r>
            <a:endParaRPr b="1"/>
          </a:p>
          <a:p>
            <a:pPr indent="0" lvl="0" marL="0" rtl="0" algn="l">
              <a:spcBef>
                <a:spcPts val="0"/>
              </a:spcBef>
              <a:spcAft>
                <a:spcPts val="0"/>
              </a:spcAft>
              <a:buNone/>
            </a:pPr>
            <a:r>
              <a:t/>
            </a:r>
            <a:endParaRPr b="1"/>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b="1" lang="en" sz="1700">
                <a:solidFill>
                  <a:schemeClr val="dk1"/>
                </a:solidFill>
              </a:rPr>
              <a:t>OS:</a:t>
            </a:r>
            <a:r>
              <a:rPr lang="en" sz="1700">
                <a:solidFill>
                  <a:schemeClr val="dk1"/>
                </a:solidFill>
              </a:rPr>
              <a:t> </a:t>
            </a:r>
            <a:endParaRPr sz="1700">
              <a:solidFill>
                <a:schemeClr val="dk1"/>
              </a:solidFill>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Windows 7 (or above)</a:t>
            </a:r>
            <a:endParaRPr sz="1700">
              <a:solidFill>
                <a:schemeClr val="dk1"/>
              </a:solidFill>
              <a:latin typeface="Calibri"/>
              <a:ea typeface="Calibri"/>
              <a:cs typeface="Calibri"/>
              <a:sym typeface="Calibri"/>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Linux </a:t>
            </a:r>
            <a:endParaRPr sz="1700">
              <a:solidFill>
                <a:schemeClr val="dk1"/>
              </a:solidFill>
              <a:latin typeface="Calibri"/>
              <a:ea typeface="Calibri"/>
              <a:cs typeface="Calibri"/>
              <a:sym typeface="Calibri"/>
            </a:endParaRPr>
          </a:p>
          <a:p>
            <a:pPr indent="-342900" lvl="0" marL="457200" rtl="0" algn="l">
              <a:spcBef>
                <a:spcPts val="1000"/>
              </a:spcBef>
              <a:spcAft>
                <a:spcPts val="0"/>
              </a:spcAft>
              <a:buClr>
                <a:schemeClr val="dk1"/>
              </a:buClr>
              <a:buSzPts val="1800"/>
              <a:buChar char="●"/>
            </a:pPr>
            <a:r>
              <a:rPr b="1" lang="en" sz="1700">
                <a:solidFill>
                  <a:schemeClr val="dk1"/>
                </a:solidFill>
              </a:rPr>
              <a:t>Browser:</a:t>
            </a:r>
            <a:r>
              <a:rPr lang="en">
                <a:solidFill>
                  <a:schemeClr val="dk1"/>
                </a:solidFill>
              </a:rPr>
              <a:t> </a:t>
            </a:r>
            <a:endParaRPr>
              <a:solidFill>
                <a:schemeClr val="dk1"/>
              </a:solidFill>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Google Chrome</a:t>
            </a:r>
            <a:endParaRPr sz="1700">
              <a:solidFill>
                <a:schemeClr val="dk1"/>
              </a:solidFill>
              <a:latin typeface="Calibri"/>
              <a:ea typeface="Calibri"/>
              <a:cs typeface="Calibri"/>
              <a:sym typeface="Calibri"/>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Microsoft Edge</a:t>
            </a:r>
            <a:endParaRPr sz="1700">
              <a:solidFill>
                <a:schemeClr val="dk1"/>
              </a:solidFill>
              <a:latin typeface="Calibri"/>
              <a:ea typeface="Calibri"/>
              <a:cs typeface="Calibri"/>
              <a:sym typeface="Calibri"/>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Internet Explorer 8 (or above)</a:t>
            </a:r>
            <a:endParaRPr sz="1700">
              <a:solidFill>
                <a:schemeClr val="dk1"/>
              </a:solidFill>
              <a:latin typeface="Calibri"/>
              <a:ea typeface="Calibri"/>
              <a:cs typeface="Calibri"/>
              <a:sym typeface="Calibri"/>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Mozilla Firefox</a:t>
            </a:r>
            <a:endParaRPr sz="1700">
              <a:solidFill>
                <a:schemeClr val="dk1"/>
              </a:solidFill>
              <a:latin typeface="Calibri"/>
              <a:ea typeface="Calibri"/>
              <a:cs typeface="Calibri"/>
              <a:sym typeface="Calibri"/>
            </a:endParaRPr>
          </a:p>
        </p:txBody>
      </p:sp>
      <p:pic>
        <p:nvPicPr>
          <p:cNvPr id="78" name="Google Shape;78;p16"/>
          <p:cNvPicPr preferRelativeResize="0"/>
          <p:nvPr/>
        </p:nvPicPr>
        <p:blipFill>
          <a:blip r:embed="rId3">
            <a:alphaModFix/>
          </a:blip>
          <a:stretch>
            <a:fillRect/>
          </a:stretch>
        </p:blipFill>
        <p:spPr>
          <a:xfrm>
            <a:off x="6901925" y="1122825"/>
            <a:ext cx="860301" cy="1042774"/>
          </a:xfrm>
          <a:prstGeom prst="rect">
            <a:avLst/>
          </a:prstGeom>
          <a:noFill/>
          <a:ln>
            <a:noFill/>
          </a:ln>
        </p:spPr>
      </p:pic>
      <p:pic>
        <p:nvPicPr>
          <p:cNvPr id="79" name="Google Shape;79;p16"/>
          <p:cNvPicPr preferRelativeResize="0"/>
          <p:nvPr/>
        </p:nvPicPr>
        <p:blipFill>
          <a:blip r:embed="rId4">
            <a:alphaModFix/>
          </a:blip>
          <a:stretch>
            <a:fillRect/>
          </a:stretch>
        </p:blipFill>
        <p:spPr>
          <a:xfrm>
            <a:off x="5351650" y="1182150"/>
            <a:ext cx="983449" cy="983450"/>
          </a:xfrm>
          <a:prstGeom prst="rect">
            <a:avLst/>
          </a:prstGeom>
          <a:noFill/>
          <a:ln>
            <a:noFill/>
          </a:ln>
        </p:spPr>
      </p:pic>
      <p:pic>
        <p:nvPicPr>
          <p:cNvPr id="80" name="Google Shape;80;p16"/>
          <p:cNvPicPr preferRelativeResize="0"/>
          <p:nvPr/>
        </p:nvPicPr>
        <p:blipFill rotWithShape="1">
          <a:blip r:embed="rId5">
            <a:alphaModFix/>
          </a:blip>
          <a:srcRect b="-6575" l="0" r="-6575" t="0"/>
          <a:stretch/>
        </p:blipFill>
        <p:spPr>
          <a:xfrm>
            <a:off x="5349600" y="3102200"/>
            <a:ext cx="987552" cy="987552"/>
          </a:xfrm>
          <a:prstGeom prst="rect">
            <a:avLst/>
          </a:prstGeom>
          <a:noFill/>
          <a:ln>
            <a:noFill/>
          </a:ln>
        </p:spPr>
      </p:pic>
      <p:pic>
        <p:nvPicPr>
          <p:cNvPr id="81" name="Google Shape;81;p16"/>
          <p:cNvPicPr preferRelativeResize="0"/>
          <p:nvPr/>
        </p:nvPicPr>
        <p:blipFill>
          <a:blip r:embed="rId6">
            <a:alphaModFix/>
          </a:blip>
          <a:stretch>
            <a:fillRect/>
          </a:stretch>
        </p:blipFill>
        <p:spPr>
          <a:xfrm>
            <a:off x="6492050" y="3104250"/>
            <a:ext cx="860300" cy="860300"/>
          </a:xfrm>
          <a:prstGeom prst="rect">
            <a:avLst/>
          </a:prstGeom>
          <a:noFill/>
          <a:ln>
            <a:noFill/>
          </a:ln>
        </p:spPr>
      </p:pic>
      <p:pic>
        <p:nvPicPr>
          <p:cNvPr id="82" name="Google Shape;82;p16"/>
          <p:cNvPicPr preferRelativeResize="0"/>
          <p:nvPr/>
        </p:nvPicPr>
        <p:blipFill>
          <a:blip r:embed="rId7">
            <a:alphaModFix/>
          </a:blip>
          <a:stretch>
            <a:fillRect/>
          </a:stretch>
        </p:blipFill>
        <p:spPr>
          <a:xfrm>
            <a:off x="7614424" y="3104250"/>
            <a:ext cx="860299" cy="9113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Technologies used:</a:t>
            </a:r>
            <a:endParaRPr b="1"/>
          </a:p>
        </p:txBody>
      </p:sp>
      <p:sp>
        <p:nvSpPr>
          <p:cNvPr id="88" name="Google Shape;88;p17"/>
          <p:cNvSpPr txBox="1"/>
          <p:nvPr>
            <p:ph idx="1" type="body"/>
          </p:nvPr>
        </p:nvSpPr>
        <p:spPr>
          <a:xfrm>
            <a:off x="311700" y="1152475"/>
            <a:ext cx="8520600" cy="354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700">
                <a:solidFill>
                  <a:schemeClr val="dk1"/>
                </a:solidFill>
              </a:rPr>
              <a:t>Frontend:</a:t>
            </a:r>
            <a:r>
              <a:rPr lang="en">
                <a:solidFill>
                  <a:schemeClr val="dk1"/>
                </a:solidFill>
              </a:rPr>
              <a:t> </a:t>
            </a:r>
            <a:endParaRPr>
              <a:solidFill>
                <a:schemeClr val="dk1"/>
              </a:solidFill>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HTML</a:t>
            </a:r>
            <a:endParaRPr sz="1700">
              <a:solidFill>
                <a:schemeClr val="dk1"/>
              </a:solidFill>
              <a:latin typeface="Calibri"/>
              <a:ea typeface="Calibri"/>
              <a:cs typeface="Calibri"/>
              <a:sym typeface="Calibri"/>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CSS</a:t>
            </a:r>
            <a:endParaRPr sz="1700">
              <a:solidFill>
                <a:schemeClr val="dk1"/>
              </a:solidFill>
              <a:latin typeface="Calibri"/>
              <a:ea typeface="Calibri"/>
              <a:cs typeface="Calibri"/>
              <a:sym typeface="Calibri"/>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JS </a:t>
            </a:r>
            <a:endParaRPr sz="1700">
              <a:solidFill>
                <a:schemeClr val="dk1"/>
              </a:solidFill>
              <a:latin typeface="Calibri"/>
              <a:ea typeface="Calibri"/>
              <a:cs typeface="Calibri"/>
              <a:sym typeface="Calibri"/>
            </a:endParaRPr>
          </a:p>
          <a:p>
            <a:pPr indent="-336550" lvl="0" marL="457200" rtl="0" algn="l">
              <a:spcBef>
                <a:spcPts val="1000"/>
              </a:spcBef>
              <a:spcAft>
                <a:spcPts val="0"/>
              </a:spcAft>
              <a:buClr>
                <a:schemeClr val="dk1"/>
              </a:buClr>
              <a:buSzPts val="1700"/>
              <a:buChar char="●"/>
            </a:pPr>
            <a:r>
              <a:rPr b="1" lang="en" sz="1700">
                <a:solidFill>
                  <a:schemeClr val="dk1"/>
                </a:solidFill>
              </a:rPr>
              <a:t>Backend:</a:t>
            </a:r>
            <a:r>
              <a:rPr lang="en" sz="1700">
                <a:solidFill>
                  <a:schemeClr val="dk1"/>
                </a:solidFill>
              </a:rPr>
              <a:t> </a:t>
            </a:r>
            <a:endParaRPr sz="1700">
              <a:solidFill>
                <a:schemeClr val="dk1"/>
              </a:solidFill>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PHP</a:t>
            </a:r>
            <a:endParaRPr sz="1700">
              <a:solidFill>
                <a:schemeClr val="dk1"/>
              </a:solidFill>
              <a:latin typeface="Calibri"/>
              <a:ea typeface="Calibri"/>
              <a:cs typeface="Calibri"/>
              <a:sym typeface="Calibri"/>
            </a:endParaRPr>
          </a:p>
          <a:p>
            <a:pPr indent="-342900" lvl="0" marL="457200" rtl="0" algn="l">
              <a:spcBef>
                <a:spcPts val="1000"/>
              </a:spcBef>
              <a:spcAft>
                <a:spcPts val="0"/>
              </a:spcAft>
              <a:buClr>
                <a:schemeClr val="dk1"/>
              </a:buClr>
              <a:buSzPts val="1800"/>
              <a:buChar char="●"/>
            </a:pPr>
            <a:r>
              <a:rPr b="1" lang="en" sz="1700">
                <a:solidFill>
                  <a:schemeClr val="dk1"/>
                </a:solidFill>
              </a:rPr>
              <a:t>Other tools/technologies:</a:t>
            </a:r>
            <a:r>
              <a:rPr lang="en">
                <a:solidFill>
                  <a:schemeClr val="dk1"/>
                </a:solidFill>
              </a:rPr>
              <a:t> </a:t>
            </a:r>
            <a:endParaRPr>
              <a:solidFill>
                <a:schemeClr val="dk1"/>
              </a:solidFill>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AJAX</a:t>
            </a:r>
            <a:endParaRPr sz="1700">
              <a:solidFill>
                <a:schemeClr val="dk1"/>
              </a:solidFill>
              <a:latin typeface="Calibri"/>
              <a:ea typeface="Calibri"/>
              <a:cs typeface="Calibri"/>
              <a:sym typeface="Calibri"/>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jQuery</a:t>
            </a:r>
            <a:endParaRPr sz="1700">
              <a:solidFill>
                <a:schemeClr val="dk1"/>
              </a:solidFill>
              <a:latin typeface="Calibri"/>
              <a:ea typeface="Calibri"/>
              <a:cs typeface="Calibri"/>
              <a:sym typeface="Calibri"/>
            </a:endParaRPr>
          </a:p>
          <a:p>
            <a:pPr indent="-336550" lvl="1" marL="9144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MySQL</a:t>
            </a:r>
            <a:endParaRPr sz="1700">
              <a:solidFill>
                <a:schemeClr val="dk1"/>
              </a:solidFill>
              <a:latin typeface="Calibri"/>
              <a:ea typeface="Calibri"/>
              <a:cs typeface="Calibri"/>
              <a:sym typeface="Calibri"/>
            </a:endParaRPr>
          </a:p>
        </p:txBody>
      </p:sp>
      <p:pic>
        <p:nvPicPr>
          <p:cNvPr id="89" name="Google Shape;89;p17"/>
          <p:cNvPicPr preferRelativeResize="0"/>
          <p:nvPr/>
        </p:nvPicPr>
        <p:blipFill>
          <a:blip r:embed="rId3">
            <a:alphaModFix/>
          </a:blip>
          <a:stretch>
            <a:fillRect/>
          </a:stretch>
        </p:blipFill>
        <p:spPr>
          <a:xfrm>
            <a:off x="4410825" y="1235525"/>
            <a:ext cx="743150" cy="743150"/>
          </a:xfrm>
          <a:prstGeom prst="rect">
            <a:avLst/>
          </a:prstGeom>
          <a:noFill/>
          <a:ln>
            <a:noFill/>
          </a:ln>
        </p:spPr>
      </p:pic>
      <p:pic>
        <p:nvPicPr>
          <p:cNvPr id="90" name="Google Shape;90;p17"/>
          <p:cNvPicPr preferRelativeResize="0"/>
          <p:nvPr/>
        </p:nvPicPr>
        <p:blipFill>
          <a:blip r:embed="rId4">
            <a:alphaModFix/>
          </a:blip>
          <a:stretch>
            <a:fillRect/>
          </a:stretch>
        </p:blipFill>
        <p:spPr>
          <a:xfrm>
            <a:off x="5449601" y="1235525"/>
            <a:ext cx="530305" cy="743151"/>
          </a:xfrm>
          <a:prstGeom prst="rect">
            <a:avLst/>
          </a:prstGeom>
          <a:noFill/>
          <a:ln>
            <a:noFill/>
          </a:ln>
        </p:spPr>
      </p:pic>
      <p:pic>
        <p:nvPicPr>
          <p:cNvPr id="91" name="Google Shape;91;p17"/>
          <p:cNvPicPr preferRelativeResize="0"/>
          <p:nvPr/>
        </p:nvPicPr>
        <p:blipFill>
          <a:blip r:embed="rId5">
            <a:alphaModFix/>
          </a:blip>
          <a:stretch>
            <a:fillRect/>
          </a:stretch>
        </p:blipFill>
        <p:spPr>
          <a:xfrm>
            <a:off x="6372300" y="1327350"/>
            <a:ext cx="651325" cy="651325"/>
          </a:xfrm>
          <a:prstGeom prst="rect">
            <a:avLst/>
          </a:prstGeom>
          <a:noFill/>
          <a:ln>
            <a:noFill/>
          </a:ln>
        </p:spPr>
      </p:pic>
      <p:pic>
        <p:nvPicPr>
          <p:cNvPr id="92" name="Google Shape;92;p17"/>
          <p:cNvPicPr preferRelativeResize="0"/>
          <p:nvPr/>
        </p:nvPicPr>
        <p:blipFill>
          <a:blip r:embed="rId6">
            <a:alphaModFix/>
          </a:blip>
          <a:stretch>
            <a:fillRect/>
          </a:stretch>
        </p:blipFill>
        <p:spPr>
          <a:xfrm>
            <a:off x="4487875" y="2336750"/>
            <a:ext cx="1492024" cy="805750"/>
          </a:xfrm>
          <a:prstGeom prst="rect">
            <a:avLst/>
          </a:prstGeom>
          <a:noFill/>
          <a:ln>
            <a:noFill/>
          </a:ln>
        </p:spPr>
      </p:pic>
      <p:pic>
        <p:nvPicPr>
          <p:cNvPr id="93" name="Google Shape;93;p17"/>
          <p:cNvPicPr preferRelativeResize="0"/>
          <p:nvPr/>
        </p:nvPicPr>
        <p:blipFill>
          <a:blip r:embed="rId7">
            <a:alphaModFix/>
          </a:blip>
          <a:stretch>
            <a:fillRect/>
          </a:stretch>
        </p:blipFill>
        <p:spPr>
          <a:xfrm>
            <a:off x="6372300" y="2413965"/>
            <a:ext cx="1449907" cy="651326"/>
          </a:xfrm>
          <a:prstGeom prst="rect">
            <a:avLst/>
          </a:prstGeom>
          <a:noFill/>
          <a:ln>
            <a:noFill/>
          </a:ln>
        </p:spPr>
      </p:pic>
      <p:pic>
        <p:nvPicPr>
          <p:cNvPr id="94" name="Google Shape;94;p17"/>
          <p:cNvPicPr preferRelativeResize="0"/>
          <p:nvPr/>
        </p:nvPicPr>
        <p:blipFill>
          <a:blip r:embed="rId8">
            <a:alphaModFix/>
          </a:blip>
          <a:stretch>
            <a:fillRect/>
          </a:stretch>
        </p:blipFill>
        <p:spPr>
          <a:xfrm>
            <a:off x="6372300" y="3500600"/>
            <a:ext cx="1062200" cy="106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Role of Web crawler:</a:t>
            </a:r>
            <a:endParaRPr b="1">
              <a:solidFill>
                <a:srgbClr val="000000"/>
              </a:solidFill>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Recursively search for web links and data relevant to the user’s search and catch up all images, videos and related links to the database.</a:t>
            </a:r>
            <a:endParaRPr>
              <a:solidFill>
                <a:srgbClr val="000000"/>
              </a:solidFill>
              <a:latin typeface="Calibri"/>
              <a:ea typeface="Calibri"/>
              <a:cs typeface="Calibri"/>
              <a:sym typeface="Calibri"/>
            </a:endParaRPr>
          </a:p>
          <a:p>
            <a:pPr indent="0" lvl="0" marL="0" rtl="0" algn="l">
              <a:spcBef>
                <a:spcPts val="1600"/>
              </a:spcBef>
              <a:spcAft>
                <a:spcPts val="0"/>
              </a:spcAft>
              <a:buNone/>
            </a:pPr>
            <a:r>
              <a:t/>
            </a:r>
            <a:endParaRPr sz="2000">
              <a:solidFill>
                <a:srgbClr val="000000"/>
              </a:solidFill>
              <a:latin typeface="Calibri"/>
              <a:ea typeface="Calibri"/>
              <a:cs typeface="Calibri"/>
              <a:sym typeface="Calibri"/>
            </a:endParaRPr>
          </a:p>
          <a:p>
            <a:pPr indent="457200" lvl="0" marL="457200" rtl="0" algn="l">
              <a:spcBef>
                <a:spcPts val="1600"/>
              </a:spcBef>
              <a:spcAft>
                <a:spcPts val="0"/>
              </a:spcAft>
              <a:buNone/>
            </a:pPr>
            <a:r>
              <a:t/>
            </a:r>
            <a:endParaRPr sz="2000">
              <a:solidFill>
                <a:srgbClr val="000000"/>
              </a:solidFill>
              <a:latin typeface="Calibri"/>
              <a:ea typeface="Calibri"/>
              <a:cs typeface="Calibri"/>
              <a:sym typeface="Calibri"/>
            </a:endParaRPr>
          </a:p>
          <a:p>
            <a:pPr indent="0" lvl="0" marL="0" rtl="0" algn="ctr">
              <a:spcBef>
                <a:spcPts val="1600"/>
              </a:spcBef>
              <a:spcAft>
                <a:spcPts val="0"/>
              </a:spcAft>
              <a:buNone/>
            </a:pPr>
            <a:r>
              <a:rPr i="1" lang="en" sz="1900">
                <a:solidFill>
                  <a:srgbClr val="000000"/>
                </a:solidFill>
                <a:latin typeface="Calibri"/>
                <a:ea typeface="Calibri"/>
                <a:cs typeface="Calibri"/>
                <a:sym typeface="Calibri"/>
              </a:rPr>
              <a:t>Here’s a little sight to demonstrate what the web crawler does</a:t>
            </a:r>
            <a:endParaRPr i="1" sz="1900">
              <a:solidFill>
                <a:srgbClr val="000000"/>
              </a:solidFill>
              <a:latin typeface="Calibri"/>
              <a:ea typeface="Calibri"/>
              <a:cs typeface="Calibri"/>
              <a:sym typeface="Calibri"/>
            </a:endParaRPr>
          </a:p>
          <a:p>
            <a:pPr indent="457200" lvl="0" marL="457200" rtl="0" algn="ctr">
              <a:spcBef>
                <a:spcPts val="1600"/>
              </a:spcBef>
              <a:spcAft>
                <a:spcPts val="1600"/>
              </a:spcAft>
              <a:buNone/>
            </a:pPr>
            <a:r>
              <a:t/>
            </a:r>
            <a:endParaRPr sz="2000">
              <a:solidFill>
                <a:srgbClr val="000000"/>
              </a:solidFill>
              <a:latin typeface="Calibri"/>
              <a:ea typeface="Calibri"/>
              <a:cs typeface="Calibri"/>
              <a:sym typeface="Calibri"/>
            </a:endParaRPr>
          </a:p>
        </p:txBody>
      </p:sp>
      <p:sp>
        <p:nvSpPr>
          <p:cNvPr id="101" name="Google Shape;101;p18"/>
          <p:cNvSpPr/>
          <p:nvPr/>
        </p:nvSpPr>
        <p:spPr>
          <a:xfrm>
            <a:off x="4249650" y="3679675"/>
            <a:ext cx="644700" cy="778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8"/>
          <p:cNvPicPr preferRelativeResize="0"/>
          <p:nvPr/>
        </p:nvPicPr>
        <p:blipFill rotWithShape="1">
          <a:blip r:embed="rId3">
            <a:alphaModFix amt="27000"/>
          </a:blip>
          <a:srcRect b="37363" l="44211" r="3429" t="10278"/>
          <a:stretch/>
        </p:blipFill>
        <p:spPr>
          <a:xfrm>
            <a:off x="6" y="0"/>
            <a:ext cx="9143994"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0" y="0"/>
            <a:ext cx="9144001" cy="5140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0" y="0"/>
            <a:ext cx="9144001" cy="51409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0" y="0"/>
            <a:ext cx="9144001" cy="51409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