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59" r:id="rId5"/>
    <p:sldId id="262" r:id="rId6"/>
    <p:sldId id="260" r:id="rId7"/>
    <p:sldId id="261" r:id="rId8"/>
    <p:sldId id="25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6E6"/>
    <a:srgbClr val="1E7CC4"/>
    <a:srgbClr val="7ABD53"/>
    <a:srgbClr val="000000"/>
    <a:srgbClr val="021555"/>
    <a:srgbClr val="0020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94660"/>
  </p:normalViewPr>
  <p:slideViewPr>
    <p:cSldViewPr snapToGrid="0">
      <p:cViewPr>
        <p:scale>
          <a:sx n="66" d="100"/>
          <a:sy n="66" d="100"/>
        </p:scale>
        <p:origin x="612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Company</a:t>
            </a:r>
            <a:r>
              <a:rPr lang="en-US" baseline="0" dirty="0"/>
              <a:t> Growth</a:t>
            </a:r>
            <a:endParaRPr lang="en-IN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CR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2018-19</c:v>
                </c:pt>
                <c:pt idx="1">
                  <c:v>2019-20</c:v>
                </c:pt>
                <c:pt idx="2">
                  <c:v>2020-21</c:v>
                </c:pt>
                <c:pt idx="3">
                  <c:v>2021-22</c:v>
                </c:pt>
                <c:pt idx="4">
                  <c:v>2022-23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24.1</c:v>
                </c:pt>
                <c:pt idx="1">
                  <c:v>20.9</c:v>
                </c:pt>
                <c:pt idx="2">
                  <c:v>22.8</c:v>
                </c:pt>
                <c:pt idx="3">
                  <c:v>28.9</c:v>
                </c:pt>
                <c:pt idx="4">
                  <c:v>41.1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B90-4237-AF0B-AC59FAFF1ED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2018-19</c:v>
                </c:pt>
                <c:pt idx="1">
                  <c:v>2019-20</c:v>
                </c:pt>
                <c:pt idx="2">
                  <c:v>2020-21</c:v>
                </c:pt>
                <c:pt idx="3">
                  <c:v>2021-22</c:v>
                </c:pt>
                <c:pt idx="4">
                  <c:v>2022-23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B90-4237-AF0B-AC59FAFF1ED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2018-19</c:v>
                </c:pt>
                <c:pt idx="1">
                  <c:v>2019-20</c:v>
                </c:pt>
                <c:pt idx="2">
                  <c:v>2020-21</c:v>
                </c:pt>
                <c:pt idx="3">
                  <c:v>2021-22</c:v>
                </c:pt>
                <c:pt idx="4">
                  <c:v>2022-23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B90-4237-AF0B-AC59FAFF1E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hiLowLines>
          <c:spPr>
            <a:ln w="9525" cap="flat" cmpd="sng" algn="ctr">
              <a:solidFill>
                <a:schemeClr val="tx1">
                  <a:lumMod val="75000"/>
                  <a:lumOff val="25000"/>
                </a:schemeClr>
              </a:solidFill>
              <a:round/>
            </a:ln>
            <a:effectLst/>
          </c:spPr>
        </c:hiLowLines>
        <c:smooth val="0"/>
        <c:axId val="1118339776"/>
        <c:axId val="1118323456"/>
      </c:lineChart>
      <c:catAx>
        <c:axId val="111833977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dirty="0"/>
                  <a:t>Year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18323456"/>
        <c:crosses val="autoZero"/>
        <c:auto val="1"/>
        <c:lblAlgn val="ctr"/>
        <c:lblOffset val="100"/>
        <c:noMultiLvlLbl val="0"/>
      </c:catAx>
      <c:valAx>
        <c:axId val="11183234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Amount</a:t>
                </a:r>
                <a:r>
                  <a:rPr lang="en-US" baseline="0" dirty="0"/>
                  <a:t> in CR</a:t>
                </a:r>
                <a:endParaRPr lang="en-IN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183397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2018-19</c:v>
                </c:pt>
                <c:pt idx="1">
                  <c:v>2019-20</c:v>
                </c:pt>
                <c:pt idx="2">
                  <c:v>2020-21</c:v>
                </c:pt>
                <c:pt idx="3">
                  <c:v>2021-22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24.1</c:v>
                </c:pt>
                <c:pt idx="1">
                  <c:v>20.9</c:v>
                </c:pt>
                <c:pt idx="2">
                  <c:v>22.8</c:v>
                </c:pt>
                <c:pt idx="3">
                  <c:v>28.9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158-402F-B13E-A2DFB4B10AC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2018-19</c:v>
                </c:pt>
                <c:pt idx="1">
                  <c:v>2019-20</c:v>
                </c:pt>
                <c:pt idx="2">
                  <c:v>2020-21</c:v>
                </c:pt>
                <c:pt idx="3">
                  <c:v>2021-22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1-8158-402F-B13E-A2DFB4B10AC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2018-19</c:v>
                </c:pt>
                <c:pt idx="1">
                  <c:v>2019-20</c:v>
                </c:pt>
                <c:pt idx="2">
                  <c:v>2020-21</c:v>
                </c:pt>
                <c:pt idx="3">
                  <c:v>2021-22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2-8158-402F-B13E-A2DFB4B10AC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00"/>
        <c:axId val="117642847"/>
        <c:axId val="117638047"/>
      </c:barChart>
      <c:catAx>
        <c:axId val="11764284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Year</a:t>
                </a:r>
                <a:endParaRPr lang="en-IN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7638047"/>
        <c:crosses val="autoZero"/>
        <c:auto val="1"/>
        <c:lblAlgn val="ctr"/>
        <c:lblOffset val="100"/>
        <c:noMultiLvlLbl val="0"/>
      </c:catAx>
      <c:valAx>
        <c:axId val="11763804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dirty="0"/>
                  <a:t>Amount in CR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764284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980E0-FBC9-48F9-7374-F53409CA5B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90E90D-E3AB-F2FB-DF61-952AA975E6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BDEF4E-E736-C7E5-547A-BD4B62AA5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06D2A-21FF-4647-86E4-0E6DA2C8711E}" type="datetimeFigureOut">
              <a:rPr lang="en-IN" smtClean="0"/>
              <a:t>09-08-2025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9005B7-E401-4FDF-E6C2-628574F34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6585BF-0898-942B-73B6-CD5B672B9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819FA-E20A-4ABC-9BA3-8A8DE61DF6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3193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C0E8E-3ABF-4439-BBED-3D8CCDC92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A453A3-0B3C-EA98-1730-30F8291B97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B6A6BA-508C-F227-52FB-74BCCDF02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06D2A-21FF-4647-86E4-0E6DA2C8711E}" type="datetimeFigureOut">
              <a:rPr lang="en-IN" smtClean="0"/>
              <a:t>09-08-2025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E5967F-71EB-6B56-02FD-5E54DD4C1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687BD0-3273-B275-BCD7-F6ADA6FEC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819FA-E20A-4ABC-9BA3-8A8DE61DF6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4274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43B4E3-951F-0024-0F22-3E3F5F0406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1BFA88-EA18-4C74-4B89-7010838316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C54E6C-689E-C441-B2D7-3C59B1030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06D2A-21FF-4647-86E4-0E6DA2C8711E}" type="datetimeFigureOut">
              <a:rPr lang="en-IN" smtClean="0"/>
              <a:t>09-08-2025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8E3066-108C-9023-632F-E8D2D76FF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DA6282-EFE3-3011-ECA6-DE73122C4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819FA-E20A-4ABC-9BA3-8A8DE61DF6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0082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6DBD7-DB15-8F9F-B2C8-848AEFB55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1B5AAC-2328-B8A0-DA30-3D897908C1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E32720-C5B5-3AEF-3B67-28D309903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06D2A-21FF-4647-86E4-0E6DA2C8711E}" type="datetimeFigureOut">
              <a:rPr lang="en-IN" smtClean="0"/>
              <a:t>09-08-2025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7F89D1-4BD1-23B2-502A-E30D061DD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95B1B8-EB15-75DB-151B-625C4D7EC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819FA-E20A-4ABC-9BA3-8A8DE61DF6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5528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6D5DE-664C-6407-10A4-E9FEED1F8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5D7EDE-F3EB-E872-67C0-135BC6B2A5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AF8807-6BE1-3994-5816-5910024ED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06D2A-21FF-4647-86E4-0E6DA2C8711E}" type="datetimeFigureOut">
              <a:rPr lang="en-IN" smtClean="0"/>
              <a:t>09-08-2025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64693D-D93E-FF7D-B201-CD54D2906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07F5CE-4F5D-DC81-BA63-B1D4FA7B0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819FA-E20A-4ABC-9BA3-8A8DE61DF6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1579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E864B-786E-BEF4-84FF-22CD20B09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271AF9-1DB8-F0D8-5F4D-A5F1D8DED7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9AF7EF-F73D-EFDA-C166-7D98C81BF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A09AD5-5F64-B7ED-8D52-F91C247CB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06D2A-21FF-4647-86E4-0E6DA2C8711E}" type="datetimeFigureOut">
              <a:rPr lang="en-IN" smtClean="0"/>
              <a:t>09-08-2025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BAEF8D-93CF-526D-AF4A-69F207A65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6CA0FF-0C51-EFC2-6EDB-0244A1E30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819FA-E20A-4ABC-9BA3-8A8DE61DF6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8114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A9CCA-0B36-BA2B-740D-CC2E73B60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83AB35-5010-723A-30D1-CFB9C85E49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6DB9EC-E946-276E-6460-CE5B931B1A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8B96B7-0EFF-BCA0-D083-CB47366118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D35016-34EF-9D7D-AAA6-12532978CB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6903DD-476E-050E-6CE3-B3B8DB956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06D2A-21FF-4647-86E4-0E6DA2C8711E}" type="datetimeFigureOut">
              <a:rPr lang="en-IN" smtClean="0"/>
              <a:t>09-08-2025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640AE6-8DDB-B5CE-E3AD-973C7E2F1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E7D6E6-685B-4DF7-3F5E-47AEBDDAC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819FA-E20A-4ABC-9BA3-8A8DE61DF6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0915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88BD9-CA23-72BC-46CB-182443873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DD6AEC-5223-170F-2E40-6A8C475E4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06D2A-21FF-4647-86E4-0E6DA2C8711E}" type="datetimeFigureOut">
              <a:rPr lang="en-IN" smtClean="0"/>
              <a:t>09-08-2025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F5302B-A176-DC04-819A-0FF0C068B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F05D93-2FB5-5723-1872-0ADAF6895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819FA-E20A-4ABC-9BA3-8A8DE61DF6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0520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107C21-379E-9C09-7BE3-5B38EA632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06D2A-21FF-4647-86E4-0E6DA2C8711E}" type="datetimeFigureOut">
              <a:rPr lang="en-IN" smtClean="0"/>
              <a:t>09-08-2025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9F3C62-829C-E659-EAAA-3558B29C5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2E7BDA-C7C1-077D-74A9-7AF45708D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819FA-E20A-4ABC-9BA3-8A8DE61DF6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1991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53BAD-15BD-E782-4696-4EED08A48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24F675-A31B-3D8A-7EDD-9DA4A946E7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50144D-9C4A-FBB1-274A-65AF4E0CEA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5143EA-0BA3-E381-4988-992D3F8B0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06D2A-21FF-4647-86E4-0E6DA2C8711E}" type="datetimeFigureOut">
              <a:rPr lang="en-IN" smtClean="0"/>
              <a:t>09-08-2025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B4A434-3F4C-EE79-59B0-402A19E5A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5C8065-8C8F-B15D-AF72-8E25E0297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819FA-E20A-4ABC-9BA3-8A8DE61DF6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6952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1A9D7-2281-1A99-C38D-B1A58F73B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602A2A-676B-A41A-F2A3-2CF29C4743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4EB817-DE71-4D25-856D-F71F4EABC0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6B476C-F5E5-9C7E-3DF2-CB9895360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06D2A-21FF-4647-86E4-0E6DA2C8711E}" type="datetimeFigureOut">
              <a:rPr lang="en-IN" smtClean="0"/>
              <a:t>09-08-2025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B84278-0C7D-15E8-98D1-B7E8ECFA3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58E18A-E176-C1C6-1882-D879A30DB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819FA-E20A-4ABC-9BA3-8A8DE61DF6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1681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EBD7C1-3FD5-7B16-719D-B12D02BDB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9F2FBA-30DD-EBBE-34BC-85E32B9C8C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64A21B-5085-6D1D-81A4-35B3857139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2D06D2A-21FF-4647-86E4-0E6DA2C8711E}" type="datetimeFigureOut">
              <a:rPr lang="en-IN" smtClean="0"/>
              <a:t>09-08-2025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0810D2-D3E6-A26A-1922-821E6E14A9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043DE8-939B-0530-CF06-C61AB33A5C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F3819FA-E20A-4ABC-9BA3-8A8DE61DF6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0527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Relationship Id="rId9" Type="http://schemas.openxmlformats.org/officeDocument/2006/relationships/image" Target="../media/image1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ue and green logo&#10;&#10;AI-generated content may be incorrect.">
            <a:extLst>
              <a:ext uri="{FF2B5EF4-FFF2-40B4-BE49-F238E27FC236}">
                <a16:creationId xmlns:a16="http://schemas.microsoft.com/office/drawing/2014/main" id="{2B70E7D0-7549-A0C9-9764-AF61C21413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4012" y="1081447"/>
            <a:ext cx="3683977" cy="368397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EA7C11C-765A-9842-41AE-112A4178FDEC}"/>
              </a:ext>
            </a:extLst>
          </p:cNvPr>
          <p:cNvSpPr txBox="1"/>
          <p:nvPr/>
        </p:nvSpPr>
        <p:spPr>
          <a:xfrm>
            <a:off x="1938452" y="4709863"/>
            <a:ext cx="83150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err="1">
                <a:solidFill>
                  <a:srgbClr val="7ABD5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Eidiko</a:t>
            </a:r>
            <a:r>
              <a:rPr lang="en-IN" sz="2400" b="1" dirty="0">
                <a:solidFill>
                  <a:srgbClr val="7ABD5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Leading digital and integration service provider</a:t>
            </a:r>
          </a:p>
        </p:txBody>
      </p:sp>
    </p:spTree>
    <p:extLst>
      <p:ext uri="{BB962C8B-B14F-4D97-AF65-F5344CB8AC3E}">
        <p14:creationId xmlns:p14="http://schemas.microsoft.com/office/powerpoint/2010/main" val="2593203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99EDB-8524-FC49-2B67-10E828EFA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rgbClr val="021555"/>
                </a:solidFill>
              </a:rPr>
              <a:t>INTRODUCTION</a:t>
            </a:r>
            <a:endParaRPr lang="en-IN" b="1" dirty="0">
              <a:solidFill>
                <a:srgbClr val="021555"/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6AC6CC8-2DF4-F527-CAA0-5ECFD0708F2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453005"/>
            <a:ext cx="9276899" cy="44319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ABD53"/>
                </a:solidFill>
                <a:effectLst/>
                <a:latin typeface="Arial" panose="020B0604020202020204" pitchFamily="34" charset="0"/>
              </a:rPr>
              <a:t>Name: 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EIDIKO Systems Integrators Private Limited.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rgbClr val="7ABD53"/>
              </a:solidFill>
              <a:effectLst/>
              <a:latin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ABD53"/>
                </a:solidFill>
                <a:effectLst/>
                <a:latin typeface="Arial" panose="020B0604020202020204" pitchFamily="34" charset="0"/>
              </a:rPr>
              <a:t>Founded: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December 10, 2010, </a:t>
            </a:r>
            <a:r>
              <a:rPr lang="en-IN" sz="2400" dirty="0" err="1"/>
              <a:t>Maggari</a:t>
            </a:r>
            <a:r>
              <a:rPr lang="en-IN" sz="2400" dirty="0"/>
              <a:t> Srinivas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rgbClr val="7ABD53"/>
              </a:solidFill>
              <a:effectLst/>
              <a:latin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ABD53"/>
                </a:solidFill>
                <a:effectLst/>
                <a:latin typeface="Arial" panose="020B0604020202020204" pitchFamily="34" charset="0"/>
              </a:rPr>
              <a:t>Nature of Business: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EIDIKO is a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private IT services and consulting company</a:t>
            </a:r>
            <a:r>
              <a:rPr lang="en-US" altLang="en-US" sz="2400" dirty="0">
                <a:latin typeface="Arial" panose="020B0604020202020204" pitchFamily="34" charset="0"/>
              </a:rPr>
              <a:t>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</a:t>
            </a:r>
            <a:r>
              <a:rPr lang="en-IN" sz="2400" dirty="0"/>
              <a:t>it delivers secure, scalable solutions across cloud,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IN" sz="2400" dirty="0"/>
              <a:t>	security, and content management domains.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8" name="Graphic 17" descr="An organic shape">
            <a:extLst>
              <a:ext uri="{FF2B5EF4-FFF2-40B4-BE49-F238E27FC236}">
                <a16:creationId xmlns:a16="http://schemas.microsoft.com/office/drawing/2014/main" id="{A17261A6-9468-6D30-9F70-C1729F592D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05025" y="3672205"/>
            <a:ext cx="4572000" cy="4572000"/>
          </a:xfrm>
          <a:prstGeom prst="rect">
            <a:avLst/>
          </a:prstGeom>
        </p:spPr>
      </p:pic>
      <p:pic>
        <p:nvPicPr>
          <p:cNvPr id="19" name="Graphic 18" descr="An organic shape">
            <a:extLst>
              <a:ext uri="{FF2B5EF4-FFF2-40B4-BE49-F238E27FC236}">
                <a16:creationId xmlns:a16="http://schemas.microsoft.com/office/drawing/2014/main" id="{3E6D1A9B-FD83-703D-0627-D0E0FD5C13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762763" y="-2286000"/>
            <a:ext cx="4572000" cy="4572000"/>
          </a:xfrm>
          <a:prstGeom prst="rect">
            <a:avLst/>
          </a:prstGeom>
        </p:spPr>
      </p:pic>
      <p:pic>
        <p:nvPicPr>
          <p:cNvPr id="20" name="Graphic 19" descr="An organic shape">
            <a:extLst>
              <a:ext uri="{FF2B5EF4-FFF2-40B4-BE49-F238E27FC236}">
                <a16:creationId xmlns:a16="http://schemas.microsoft.com/office/drawing/2014/main" id="{4214C04A-2F08-28BE-5F9C-9A1C35CC4C8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-1190124" y="4668996"/>
            <a:ext cx="4572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0666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97A8E-B017-E549-81E2-C76B188DE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21555"/>
                </a:solidFill>
              </a:rPr>
              <a:t>COMPANY PRESENCE</a:t>
            </a:r>
            <a:endParaRPr lang="en-IN" b="1" dirty="0">
              <a:solidFill>
                <a:srgbClr val="021555"/>
              </a:solidFill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E8A5419-815B-2C59-81B0-711AA2FDE0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9057368"/>
              </p:ext>
            </p:extLst>
          </p:nvPr>
        </p:nvGraphicFramePr>
        <p:xfrm>
          <a:off x="838200" y="2459566"/>
          <a:ext cx="10934700" cy="141120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612716">
                  <a:extLst>
                    <a:ext uri="{9D8B030D-6E8A-4147-A177-3AD203B41FA5}">
                      <a16:colId xmlns:a16="http://schemas.microsoft.com/office/drawing/2014/main" val="728861638"/>
                    </a:ext>
                  </a:extLst>
                </a:gridCol>
                <a:gridCol w="3801570">
                  <a:extLst>
                    <a:ext uri="{9D8B030D-6E8A-4147-A177-3AD203B41FA5}">
                      <a16:colId xmlns:a16="http://schemas.microsoft.com/office/drawing/2014/main" val="2336104053"/>
                    </a:ext>
                  </a:extLst>
                </a:gridCol>
                <a:gridCol w="4520414">
                  <a:extLst>
                    <a:ext uri="{9D8B030D-6E8A-4147-A177-3AD203B41FA5}">
                      <a16:colId xmlns:a16="http://schemas.microsoft.com/office/drawing/2014/main" val="1812608615"/>
                    </a:ext>
                  </a:extLst>
                </a:gridCol>
              </a:tblGrid>
              <a:tr h="334618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City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State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Details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9595563"/>
                  </a:ext>
                </a:extLst>
              </a:tr>
              <a:tr h="405364">
                <a:tc>
                  <a:txBody>
                    <a:bodyPr/>
                    <a:lstStyle/>
                    <a:p>
                      <a:r>
                        <a:rPr lang="en-IN" dirty="0"/>
                        <a:t>Mumbai</a:t>
                      </a:r>
                      <a:endParaRPr lang="en-IN" dirty="0">
                        <a:solidFill>
                          <a:srgbClr val="7ABD53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Maharashtra</a:t>
                      </a:r>
                      <a:endParaRPr lang="en-IN" dirty="0">
                        <a:solidFill>
                          <a:srgbClr val="7ABD53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Regional Office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5192348"/>
                  </a:ext>
                </a:extLst>
              </a:tr>
              <a:tr h="585581">
                <a:tc>
                  <a:txBody>
                    <a:bodyPr/>
                    <a:lstStyle/>
                    <a:p>
                      <a:r>
                        <a:rPr lang="en-IN" dirty="0"/>
                        <a:t>Hyderabad</a:t>
                      </a:r>
                      <a:endParaRPr lang="en-IN" dirty="0">
                        <a:solidFill>
                          <a:srgbClr val="7ABD53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Telangana</a:t>
                      </a:r>
                      <a:endParaRPr lang="en-IN" dirty="0">
                        <a:solidFill>
                          <a:srgbClr val="7ABD53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Headquarters – Gachibowli, MJR Magnifique</a:t>
                      </a:r>
                    </a:p>
                    <a:p>
                      <a:endParaRPr lang="en-IN" dirty="0">
                        <a:solidFill>
                          <a:srgbClr val="7ABD53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670416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AE8AEAF-9662-97B4-E517-C8476C8CC7BC}"/>
              </a:ext>
            </a:extLst>
          </p:cNvPr>
          <p:cNvSpPr txBox="1"/>
          <p:nvPr/>
        </p:nvSpPr>
        <p:spPr>
          <a:xfrm>
            <a:off x="838200" y="1844294"/>
            <a:ext cx="12153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7ABD53"/>
                </a:solidFill>
              </a:rPr>
              <a:t>In India</a:t>
            </a:r>
            <a:endParaRPr lang="en-IN" sz="2400" b="1" dirty="0">
              <a:solidFill>
                <a:srgbClr val="7ABD53"/>
              </a:solidFill>
            </a:endParaRP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CF96E6CD-114A-C2D7-52F4-B36D8AD10E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300" y="4024377"/>
            <a:ext cx="241604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7ABD53"/>
                </a:solidFill>
                <a:effectLst/>
                <a:latin typeface="Arial" panose="020B0604020202020204" pitchFamily="34" charset="0"/>
              </a:rPr>
              <a:t>International Offices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7ABD53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7ABD53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2EC6B788-7A24-090B-7093-E6E5481799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6975885"/>
              </p:ext>
            </p:extLst>
          </p:nvPr>
        </p:nvGraphicFramePr>
        <p:xfrm>
          <a:off x="838200" y="4639648"/>
          <a:ext cx="11023599" cy="14833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3478669249"/>
                    </a:ext>
                  </a:extLst>
                </a:gridCol>
                <a:gridCol w="3886200">
                  <a:extLst>
                    <a:ext uri="{9D8B030D-6E8A-4147-A177-3AD203B41FA5}">
                      <a16:colId xmlns:a16="http://schemas.microsoft.com/office/drawing/2014/main" val="3388743078"/>
                    </a:ext>
                  </a:extLst>
                </a:gridCol>
                <a:gridCol w="4546599">
                  <a:extLst>
                    <a:ext uri="{9D8B030D-6E8A-4147-A177-3AD203B41FA5}">
                      <a16:colId xmlns:a16="http://schemas.microsoft.com/office/drawing/2014/main" val="1583261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City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Country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Details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28427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Charlotte, NC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United States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US Operations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71890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London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United Kingdom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UK Presence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98520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Dubai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United Arab Emirates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Middle East Operations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82387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4106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Building outline">
            <a:extLst>
              <a:ext uri="{FF2B5EF4-FFF2-40B4-BE49-F238E27FC236}">
                <a16:creationId xmlns:a16="http://schemas.microsoft.com/office/drawing/2014/main" id="{87836648-FB47-3F9C-4AA8-154FE72B52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64300" y="736600"/>
            <a:ext cx="6248400" cy="6248400"/>
          </a:xfrm>
        </p:spPr>
      </p:pic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266CE972-FBE0-5556-75A9-E5FD4EBEE54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64307612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95739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FDD39C9D-4655-9C54-A1AE-FF822A21504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14741388"/>
              </p:ext>
            </p:extLst>
          </p:nvPr>
        </p:nvGraphicFramePr>
        <p:xfrm>
          <a:off x="2032000" y="719667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325867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93183-001F-7E4F-7D60-C9854E812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21555"/>
                </a:solidFill>
              </a:rPr>
              <a:t>Key Projects.</a:t>
            </a:r>
            <a:endParaRPr lang="en-IN" b="1" dirty="0">
              <a:solidFill>
                <a:srgbClr val="021555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8651EB-47E7-6DC1-9FF7-6E513BD0B5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1823700" cy="5772151"/>
          </a:xfrm>
        </p:spPr>
        <p:txBody>
          <a:bodyPr>
            <a:normAutofit/>
          </a:bodyPr>
          <a:lstStyle/>
          <a:p>
            <a:r>
              <a:rPr lang="en-IN" sz="2000" dirty="0"/>
              <a:t>🔗 </a:t>
            </a:r>
            <a:r>
              <a:rPr lang="en-IN" sz="2000" b="1" dirty="0">
                <a:solidFill>
                  <a:srgbClr val="7ABD53"/>
                </a:solidFill>
              </a:rPr>
              <a:t>Connecting Systems (Integration)</a:t>
            </a:r>
          </a:p>
          <a:p>
            <a:pPr marL="0" indent="0">
              <a:buNone/>
            </a:pPr>
            <a:r>
              <a:rPr lang="en-IN" sz="2000" dirty="0"/>
              <a:t>	</a:t>
            </a:r>
            <a:r>
              <a:rPr lang="en-IN" sz="1800" i="1" dirty="0"/>
              <a:t>They make different apps and systems talk to each other.</a:t>
            </a:r>
          </a:p>
          <a:p>
            <a:r>
              <a:rPr lang="en-IN" sz="2000" dirty="0"/>
              <a:t>🚀 </a:t>
            </a:r>
            <a:r>
              <a:rPr lang="en-IN" sz="2000" b="1" dirty="0">
                <a:solidFill>
                  <a:srgbClr val="7ABD53"/>
                </a:solidFill>
              </a:rPr>
              <a:t>Automating Work (DevOps &amp; Cloud)</a:t>
            </a:r>
          </a:p>
          <a:p>
            <a:pPr marL="0" indent="0">
              <a:buNone/>
            </a:pPr>
            <a:r>
              <a:rPr lang="en-IN" sz="2000" dirty="0"/>
              <a:t>	</a:t>
            </a:r>
            <a:r>
              <a:rPr lang="en-IN" sz="1800" i="1" dirty="0"/>
              <a:t>They set up tools that automatically test and launch software.</a:t>
            </a:r>
          </a:p>
          <a:p>
            <a:r>
              <a:rPr lang="en-IN" sz="2000" dirty="0"/>
              <a:t>🌐 </a:t>
            </a:r>
            <a:r>
              <a:rPr lang="en-IN" sz="2000" b="1" dirty="0">
                <a:solidFill>
                  <a:srgbClr val="7ABD53"/>
                </a:solidFill>
              </a:rPr>
              <a:t>Managing APIs (Digital Gateways)</a:t>
            </a:r>
          </a:p>
          <a:p>
            <a:pPr marL="0" indent="0">
              <a:buNone/>
            </a:pPr>
            <a:r>
              <a:rPr lang="en-IN" sz="2000" dirty="0"/>
              <a:t>	</a:t>
            </a:r>
            <a:r>
              <a:rPr lang="en-IN" sz="1800" i="1" dirty="0"/>
              <a:t>They build secure “digital doors” (called APIs) so apps can share data safely.</a:t>
            </a:r>
          </a:p>
          <a:p>
            <a:r>
              <a:rPr lang="en-IN" sz="2000" dirty="0"/>
              <a:t>🔒 </a:t>
            </a:r>
            <a:r>
              <a:rPr lang="en-IN" sz="2000" b="1" dirty="0">
                <a:solidFill>
                  <a:srgbClr val="7ABD53"/>
                </a:solidFill>
              </a:rPr>
              <a:t>Keeping Data Safe (Security)</a:t>
            </a:r>
          </a:p>
          <a:p>
            <a:pPr marL="0" indent="0">
              <a:buNone/>
            </a:pPr>
            <a:r>
              <a:rPr lang="en-IN" sz="2000" dirty="0"/>
              <a:t>	</a:t>
            </a:r>
            <a:r>
              <a:rPr lang="en-IN" sz="1800" i="1" dirty="0"/>
              <a:t>They help protect sensitive info like customer details and passwords.</a:t>
            </a:r>
          </a:p>
          <a:p>
            <a:r>
              <a:rPr lang="en-IN" sz="2000" dirty="0"/>
              <a:t>📁 </a:t>
            </a:r>
            <a:r>
              <a:rPr lang="en-IN" sz="2000" b="1" dirty="0">
                <a:solidFill>
                  <a:srgbClr val="7ABD53"/>
                </a:solidFill>
              </a:rPr>
              <a:t>Handling Documents (Content Management)</a:t>
            </a:r>
          </a:p>
          <a:p>
            <a:pPr marL="0" indent="0">
              <a:buNone/>
            </a:pPr>
            <a:r>
              <a:rPr lang="en-IN" sz="2000" dirty="0"/>
              <a:t>	</a:t>
            </a:r>
            <a:r>
              <a:rPr lang="en-IN" sz="1800" i="1" dirty="0"/>
              <a:t>They create systems to store, search, and manage documents easily.</a:t>
            </a:r>
          </a:p>
          <a:p>
            <a:r>
              <a:rPr lang="en-IN" sz="2000" dirty="0"/>
              <a:t>📱 </a:t>
            </a:r>
            <a:r>
              <a:rPr lang="en-IN" sz="2000" b="1" dirty="0">
                <a:solidFill>
                  <a:srgbClr val="7ABD53"/>
                </a:solidFill>
              </a:rPr>
              <a:t>Mobile &amp; Team Tools</a:t>
            </a:r>
          </a:p>
          <a:p>
            <a:pPr marL="0" indent="0">
              <a:buNone/>
            </a:pPr>
            <a:r>
              <a:rPr lang="en-IN" sz="2000" dirty="0"/>
              <a:t>	</a:t>
            </a:r>
            <a:r>
              <a:rPr lang="en-IN" sz="1800" i="1" dirty="0"/>
              <a:t>They build mobile apps and tools that help teams work together better.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50786946"/>
      </p:ext>
    </p:extLst>
  </p:cSld>
  <p:clrMapOvr>
    <a:masterClrMapping/>
  </p:clrMapOvr>
  <p:transition spd="slow">
    <p:cover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oup of logos of various brands&#10;&#10;AI-generated content may be incorrect.">
            <a:extLst>
              <a:ext uri="{FF2B5EF4-FFF2-40B4-BE49-F238E27FC236}">
                <a16:creationId xmlns:a16="http://schemas.microsoft.com/office/drawing/2014/main" id="{7AD521A7-7E5B-AC63-A4A6-5072050495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0900" y="1870693"/>
            <a:ext cx="10071100" cy="341837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08EA3F1-59CF-DE05-101D-8432F9923D3E}"/>
              </a:ext>
            </a:extLst>
          </p:cNvPr>
          <p:cNvSpPr/>
          <p:nvPr/>
        </p:nvSpPr>
        <p:spPr>
          <a:xfrm>
            <a:off x="0" y="1092200"/>
            <a:ext cx="431800" cy="5003800"/>
          </a:xfrm>
          <a:prstGeom prst="rect">
            <a:avLst/>
          </a:prstGeom>
          <a:solidFill>
            <a:srgbClr val="02155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273245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phic 12" descr="An organic shape">
            <a:extLst>
              <a:ext uri="{FF2B5EF4-FFF2-40B4-BE49-F238E27FC236}">
                <a16:creationId xmlns:a16="http://schemas.microsoft.com/office/drawing/2014/main" id="{33DDD910-AECB-B436-543D-BC0C093203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305687" y="3851143"/>
            <a:ext cx="4572000" cy="4572000"/>
          </a:xfrm>
          <a:prstGeom prst="rect">
            <a:avLst/>
          </a:prstGeom>
        </p:spPr>
      </p:pic>
      <p:pic>
        <p:nvPicPr>
          <p:cNvPr id="15" name="Graphic 14" descr="An organic shape">
            <a:extLst>
              <a:ext uri="{FF2B5EF4-FFF2-40B4-BE49-F238E27FC236}">
                <a16:creationId xmlns:a16="http://schemas.microsoft.com/office/drawing/2014/main" id="{4BAE4895-2423-4902-E09D-8A6C4409E6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186580" y="-2286000"/>
            <a:ext cx="4572000" cy="4572000"/>
          </a:xfrm>
          <a:prstGeom prst="rect">
            <a:avLst/>
          </a:prstGeom>
        </p:spPr>
      </p:pic>
      <p:pic>
        <p:nvPicPr>
          <p:cNvPr id="17" name="Graphic 16" descr="An organic shape">
            <a:extLst>
              <a:ext uri="{FF2B5EF4-FFF2-40B4-BE49-F238E27FC236}">
                <a16:creationId xmlns:a16="http://schemas.microsoft.com/office/drawing/2014/main" id="{1BB0F405-C7E3-094E-366E-A9E3B8EF449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733615" y="2651125"/>
            <a:ext cx="4572000" cy="4572000"/>
          </a:xfrm>
          <a:prstGeom prst="rect">
            <a:avLst/>
          </a:prstGeom>
        </p:spPr>
      </p:pic>
      <p:pic>
        <p:nvPicPr>
          <p:cNvPr id="11" name="Graphic 10" descr="An organic shape">
            <a:extLst>
              <a:ext uri="{FF2B5EF4-FFF2-40B4-BE49-F238E27FC236}">
                <a16:creationId xmlns:a16="http://schemas.microsoft.com/office/drawing/2014/main" id="{D245D73E-8934-51B9-010E-BBA425020A6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-1483168" y="-1920875"/>
            <a:ext cx="4572000" cy="4572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BD556E8-49BA-A369-D0D8-F13EBCF5F166}"/>
              </a:ext>
            </a:extLst>
          </p:cNvPr>
          <p:cNvSpPr txBox="1"/>
          <p:nvPr/>
        </p:nvSpPr>
        <p:spPr>
          <a:xfrm>
            <a:off x="1911350" y="2105561"/>
            <a:ext cx="836930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0" b="1" dirty="0">
                <a:solidFill>
                  <a:srgbClr val="1E7CC4"/>
                </a:solidFill>
              </a:rPr>
              <a:t>THANKS</a:t>
            </a:r>
            <a:endParaRPr lang="en-IN" sz="16600" b="1" dirty="0">
              <a:solidFill>
                <a:srgbClr val="1E7CC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54717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240</Words>
  <Application>Microsoft Office PowerPoint</Application>
  <PresentationFormat>Widescreen</PresentationFormat>
  <Paragraphs>54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 Theme</vt:lpstr>
      <vt:lpstr>PowerPoint Presentation</vt:lpstr>
      <vt:lpstr>INTRODUCTION</vt:lpstr>
      <vt:lpstr>COMPANY PRESENCE</vt:lpstr>
      <vt:lpstr>PowerPoint Presentation</vt:lpstr>
      <vt:lpstr>PowerPoint Presentation</vt:lpstr>
      <vt:lpstr>Key Projects.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Mayur Kadam</dc:creator>
  <cp:lastModifiedBy>Mayur Kadam</cp:lastModifiedBy>
  <cp:revision>2</cp:revision>
  <dcterms:created xsi:type="dcterms:W3CDTF">2025-08-09T09:14:55Z</dcterms:created>
  <dcterms:modified xsi:type="dcterms:W3CDTF">2025-08-09T11:34:04Z</dcterms:modified>
</cp:coreProperties>
</file>