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05" r:id="rId5"/>
    <p:sldId id="296" r:id="rId6"/>
    <p:sldId id="306" r:id="rId7"/>
    <p:sldId id="259" r:id="rId8"/>
    <p:sldId id="311" r:id="rId9"/>
    <p:sldId id="312" r:id="rId10"/>
    <p:sldId id="314" r:id="rId11"/>
    <p:sldId id="307" r:id="rId12"/>
    <p:sldId id="308" r:id="rId13"/>
    <p:sldId id="309" r:id="rId14"/>
    <p:sldId id="315" r:id="rId15"/>
    <p:sldId id="294" r:id="rId16"/>
    <p:sldId id="313" r:id="rId17"/>
    <p:sldId id="310"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87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3</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1E9C-4A65-A8F3-E9D1E444F69B}"/>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1E9C-4A65-A8F3-E9D1E444F69B}"/>
            </c:ext>
          </c:extLst>
        </c:ser>
        <c:ser>
          <c:idx val="2"/>
          <c:order val="2"/>
          <c:tx>
            <c:strRef>
              <c:f>Sheet1!$D$1</c:f>
              <c:strCache>
                <c:ptCount val="1"/>
                <c:pt idx="0">
                  <c:v>Series 1</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1E9C-4A65-A8F3-E9D1E444F69B}"/>
            </c:ext>
          </c:extLst>
        </c:ser>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crossAx val="1111706704"/>
        <c:crosses val="autoZero"/>
        <c:auto val="1"/>
        <c:lblAlgn val="ctr"/>
        <c:lblOffset val="100"/>
        <c:noMultiLvlLbl val="0"/>
      </c:catAx>
      <c:valAx>
        <c:axId val="1111706704"/>
        <c:scaling>
          <c:orientation val="minMax"/>
        </c:scaling>
        <c:delete val="0"/>
        <c:axPos val="l"/>
        <c:majorGridlines>
          <c:spPr>
            <a:ln w="9525" cap="flat" cmpd="sng" algn="ctr">
              <a:solidFill>
                <a:schemeClr val="tx1">
                  <a:lumMod val="15000"/>
                  <a:lumOff val="85000"/>
                </a:schemeClr>
              </a:solidFill>
              <a:round/>
            </a:ln>
            <a:effectLst/>
          </c:spPr>
        </c:majorGridlines>
        <c:numFmt formatCode="_(* #,##0.0_);_(* \(#,##0.0\);_(* &quot;-&quot;??_);_(@_)"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a:solidFill>
          <a:schemeClr val="bg1">
            <a:alpha val="90000"/>
          </a:schemeClr>
        </a:solidFill>
        <a:ln>
          <a:noFill/>
        </a:ln>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a:solidFill>
          <a:schemeClr val="accent2"/>
        </a:solidFill>
        <a:ln>
          <a:noFill/>
        </a:ln>
      </dgm:spPr>
      <dgm:t>
        <a:bodyPr/>
        <a:lstStyle/>
        <a:p>
          <a:pPr rtl="0"/>
          <a:r>
            <a:rPr lang="en-US" sz="2000" dirty="0">
              <a:latin typeface="Baskerville Old Face" panose="02020602080505020303" pitchFamily="18" charset="77"/>
              <a:ea typeface="Baskerville" panose="02020502070401020303" pitchFamily="18" charset="0"/>
            </a:rPr>
            <a:t>Planning</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Synergize scalable e-commerce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Marketing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a:solidFill>
          <a:schemeClr val="bg1">
            <a:lumMod val="95000"/>
            <a:alpha val="90000"/>
          </a:schemeClr>
        </a:solidFill>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Disseminate standardized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Coordinate e-business applications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a:solidFill>
          <a:schemeClr val="bg1">
            <a:lumMod val="95000"/>
            <a:alpha val="90000"/>
          </a:schemeClr>
        </a:solidFill>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Foster holistically superior methodologies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Launch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custLinFactNeighborY="-56478">
        <dgm:presLayoutVars>
          <dgm:chMax val="0"/>
          <dgm:chPref val="0"/>
        </dgm:presLayoutVars>
      </dgm:prSet>
      <dgm:spPr/>
    </dgm:pt>
    <dgm:pt modelId="{22359DD7-1BFB-4900-BAE6-6084F2F57988}" type="pres">
      <dgm:prSet presAssocID="{73D947E0-108F-4D20-A71E-3CF329F97212}" presName="desTx" presStyleLbl="alignAccFollowNode1" presStyleIdx="0" presStyleCnt="5" custScaleY="173526" custLinFactNeighborY="13200">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custLinFactNeighborY="-56478">
        <dgm:presLayoutVars>
          <dgm:chMax val="0"/>
          <dgm:chPref val="0"/>
        </dgm:presLayoutVars>
      </dgm:prSet>
      <dgm:spPr/>
    </dgm:pt>
    <dgm:pt modelId="{4FEB85EB-D046-4CDB-8A62-BBCE260C4490}" type="pres">
      <dgm:prSet presAssocID="{B1AFA1AF-0FF8-45B3-A6D0-0E255A2F637D}" presName="desTx" presStyleLbl="alignAccFollowNode1" presStyleIdx="1" presStyleCnt="5" custScaleY="173526" custLinFactNeighborY="13200">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custLinFactNeighborY="-56478">
        <dgm:presLayoutVars>
          <dgm:chMax val="0"/>
          <dgm:chPref val="0"/>
        </dgm:presLayoutVars>
      </dgm:prSet>
      <dgm:spPr/>
    </dgm:pt>
    <dgm:pt modelId="{6B5FE59C-B471-448A-AA7A-B526DCC4D4CA}" type="pres">
      <dgm:prSet presAssocID="{E9682B4F-0217-4B50-923E-C104AA24290F}" presName="desTx" presStyleLbl="alignAccFollowNode1" presStyleIdx="2" presStyleCnt="5" custScaleY="173526" custLinFactNeighborY="13200">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custLinFactNeighborY="-56478">
        <dgm:presLayoutVars>
          <dgm:chMax val="0"/>
          <dgm:chPref val="0"/>
        </dgm:presLayoutVars>
      </dgm:prSet>
      <dgm:spPr/>
    </dgm:pt>
    <dgm:pt modelId="{C42A8BDE-B838-475D-AFDE-17B60D744AB6}" type="pres">
      <dgm:prSet presAssocID="{4F85505A-81B6-4FDA-A144-900B71DAD946}" presName="desTx" presStyleLbl="alignAccFollowNode1" presStyleIdx="3" presStyleCnt="5" custScaleY="173526" custLinFactNeighborY="13200">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custLinFactNeighborY="-56478">
        <dgm:presLayoutVars>
          <dgm:chMax val="0"/>
          <dgm:chPref val="0"/>
        </dgm:presLayoutVars>
      </dgm:prSet>
      <dgm:spPr/>
    </dgm:pt>
    <dgm:pt modelId="{C8429E68-36DD-4F6A-A2F4-7CCDADCEFAD1}" type="pres">
      <dgm:prSet presAssocID="{A2322D3A-7AC2-4C5C-9D7E-EAB2313D47D4}" presName="desTx" presStyleLbl="alignAccFollowNode1" presStyleIdx="4" presStyleCnt="5" custScaleX="99917" custScaleY="173186" custLinFactNeighborY="13200">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DF1ABFB3-B399-406F-91BD-DCDF9A38526B}">
      <dgm:prSet phldrT="[Tex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gm:t>
    </dgm:pt>
    <dgm:pt modelId="{78CB0E27-958C-4066-A189-8B36505E8204}" type="parTrans" cxnId="{15319551-A9EA-462E-845B-E5251E84291F}">
      <dgm:prSet/>
      <dgm:spPr/>
      <dgm:t>
        <a:bodyPr/>
        <a:lstStyle/>
        <a:p>
          <a:endParaRPr lang="en-US"/>
        </a:p>
      </dgm:t>
    </dgm:pt>
    <dgm:pt modelId="{70E4A1D3-514E-4327-991D-5CC9C6B41885}" type="sibTrans" cxnId="{15319551-A9EA-462E-845B-E5251E84291F}">
      <dgm:prSet/>
      <dgm:spPr/>
      <dgm:t>
        <a:bodyPr/>
        <a:lstStyle/>
        <a:p>
          <a:endParaRPr lang="en-US"/>
        </a:p>
      </dgm:t>
    </dgm:pt>
    <dgm:pt modelId="{58FF46FB-368D-4E9C-A650-0513B8879DA8}">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Sep 20XX</a:t>
          </a:r>
        </a:p>
      </dgm:t>
    </dgm:pt>
    <dgm:pt modelId="{11DFA284-5E99-474D-BF05-364A45269DC7}" type="parTrans" cxnId="{C5645B39-CB65-4A0A-B369-E455C3B827C3}">
      <dgm:prSet/>
      <dgm:spPr/>
      <dgm:t>
        <a:bodyPr/>
        <a:lstStyle/>
        <a:p>
          <a:endParaRPr lang="en-US"/>
        </a:p>
      </dgm:t>
    </dgm:pt>
    <dgm:pt modelId="{CFA40740-0682-470C-AD5A-CFF53CD12BD2}" type="sibTrans" cxnId="{C5645B39-CB65-4A0A-B369-E455C3B827C3}">
      <dgm:prSet/>
      <dgm:spPr/>
      <dgm:t>
        <a:bodyPr/>
        <a:lstStyle/>
        <a:p>
          <a:endParaRPr lang="en-US"/>
        </a:p>
      </dgm:t>
    </dgm:pt>
    <dgm:pt modelId="{9A875394-CA1E-4432-AEEB-9054FCFF5E0E}">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Synergize scalable e-commerce</a:t>
          </a:r>
        </a:p>
      </dgm:t>
    </dgm:pt>
    <dgm:pt modelId="{FCC92BDD-6EA3-421D-9DA8-7D3A12D003B6}" type="parTrans" cxnId="{B659504B-18E4-4D89-A17C-34ABB280AE52}">
      <dgm:prSet/>
      <dgm:spPr/>
      <dgm:t>
        <a:bodyPr/>
        <a:lstStyle/>
        <a:p>
          <a:endParaRPr lang="en-US"/>
        </a:p>
      </dgm:t>
    </dgm:pt>
    <dgm:pt modelId="{0314452B-82A0-42F4-9551-DF00CFFC3580}" type="sibTrans" cxnId="{B659504B-18E4-4D89-A17C-34ABB280AE52}">
      <dgm:prSet/>
      <dgm:spPr/>
      <dgm:t>
        <a:bodyPr/>
        <a:lstStyle/>
        <a:p>
          <a:endParaRPr lang="en-US"/>
        </a:p>
      </dgm:t>
    </dgm:pt>
    <dgm:pt modelId="{D05E1923-5021-40F7-B4EF-E582E23A699D}">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Nov 20XX</a:t>
          </a:r>
        </a:p>
      </dgm:t>
    </dgm:pt>
    <dgm:pt modelId="{FD6C5CD2-9CED-4BE6-89CD-A5A5CCE63B3E}" type="parTrans" cxnId="{72C4D6D9-419A-42C1-A76D-84599F65BB08}">
      <dgm:prSet/>
      <dgm:spPr/>
      <dgm:t>
        <a:bodyPr/>
        <a:lstStyle/>
        <a:p>
          <a:endParaRPr lang="en-US"/>
        </a:p>
      </dgm:t>
    </dgm:pt>
    <dgm:pt modelId="{F020958C-EF86-4274-85F9-318F2792F7B6}" type="sibTrans" cxnId="{72C4D6D9-419A-42C1-A76D-84599F65BB08}">
      <dgm:prSet/>
      <dgm:spPr/>
      <dgm:t>
        <a:bodyPr/>
        <a:lstStyle/>
        <a:p>
          <a:endParaRPr lang="en-US"/>
        </a:p>
      </dgm:t>
    </dgm:pt>
    <dgm:pt modelId="{579089A8-5362-4BA4-9163-D19228C1808F}">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Disseminate standardized metrics</a:t>
          </a:r>
        </a:p>
      </dgm:t>
    </dgm:pt>
    <dgm:pt modelId="{FB2DEB6E-B29F-4E51-960A-23ECC62EBF38}" type="parTrans" cxnId="{4876CF51-F110-4E25-8FD4-08D25B4B0AB8}">
      <dgm:prSet/>
      <dgm:spPr/>
      <dgm:t>
        <a:bodyPr/>
        <a:lstStyle/>
        <a:p>
          <a:endParaRPr lang="en-US"/>
        </a:p>
      </dgm:t>
    </dgm:pt>
    <dgm:pt modelId="{1C5328B1-AC18-4CF7-A034-BB0592F4A2A1}" type="sibTrans" cxnId="{4876CF51-F110-4E25-8FD4-08D25B4B0AB8}">
      <dgm:prSet/>
      <dgm:spPr/>
      <dgm:t>
        <a:bodyPr/>
        <a:lstStyle/>
        <a:p>
          <a:endParaRPr lang="en-US"/>
        </a:p>
      </dgm:t>
    </dgm:pt>
    <dgm:pt modelId="{FA8F44BD-C8C7-462C-9756-1EC498E86842}">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 Jan 20XX</a:t>
          </a:r>
        </a:p>
      </dgm:t>
    </dgm:pt>
    <dgm:pt modelId="{F47063EE-4B58-4EDE-A4F2-A4BD81B82F21}" type="parTrans" cxnId="{0D51BD2E-4619-469B-B233-EBAC3D4D0BA6}">
      <dgm:prSet/>
      <dgm:spPr/>
      <dgm:t>
        <a:bodyPr/>
        <a:lstStyle/>
        <a:p>
          <a:endParaRPr lang="en-US"/>
        </a:p>
      </dgm:t>
    </dgm:pt>
    <dgm:pt modelId="{8C8A9736-03DA-4B1C-A590-10B4AD89452B}" type="sibTrans" cxnId="{0D51BD2E-4619-469B-B233-EBAC3D4D0BA6}">
      <dgm:prSet/>
      <dgm:spPr/>
      <dgm:t>
        <a:bodyPr/>
        <a:lstStyle/>
        <a:p>
          <a:endParaRPr lang="en-US"/>
        </a:p>
      </dgm:t>
    </dgm:pt>
    <dgm:pt modelId="{EFEB4D61-3A9C-4140-977F-3C3F5C9EE9D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Coordinate e-business applications</a:t>
          </a:r>
        </a:p>
      </dgm:t>
    </dgm:pt>
    <dgm:pt modelId="{57D352E4-0431-4F68-B8F1-61BFA34799AA}" type="parTrans" cxnId="{1B32EF2C-9DB5-4504-A9DA-B4956CC00208}">
      <dgm:prSet/>
      <dgm:spPr/>
      <dgm:t>
        <a:bodyPr/>
        <a:lstStyle/>
        <a:p>
          <a:endParaRPr lang="en-US"/>
        </a:p>
      </dgm:t>
    </dgm:pt>
    <dgm:pt modelId="{0ECC32B6-1E7C-4AA4-9DBF-D69B7C5E64A9}" type="sibTrans" cxnId="{1B32EF2C-9DB5-4504-A9DA-B4956CC00208}">
      <dgm:prSet/>
      <dgm:spPr/>
      <dgm:t>
        <a:bodyPr/>
        <a:lstStyle/>
        <a:p>
          <a:endParaRPr lang="en-US"/>
        </a:p>
      </dgm:t>
    </dgm:pt>
    <dgm:pt modelId="{8BAB5E6F-A65E-41DB-A296-0818B0E49F7C}">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Mar 20XX</a:t>
          </a:r>
        </a:p>
      </dgm:t>
    </dgm:pt>
    <dgm:pt modelId="{886842C6-3EFC-4BE7-B417-415595758830}" type="parTrans" cxnId="{66B49C6C-FAFD-47B4-BF22-05A295C23D4E}">
      <dgm:prSet/>
      <dgm:spPr/>
      <dgm:t>
        <a:bodyPr/>
        <a:lstStyle/>
        <a:p>
          <a:endParaRPr lang="en-US"/>
        </a:p>
      </dgm:t>
    </dgm:pt>
    <dgm:pt modelId="{B407F4C3-8FC9-4E91-A0EC-6B33713CC9A5}" type="sibTrans" cxnId="{66B49C6C-FAFD-47B4-BF22-05A295C23D4E}">
      <dgm:prSet/>
      <dgm:spPr/>
      <dgm:t>
        <a:bodyPr/>
        <a:lstStyle/>
        <a:p>
          <a:endParaRPr lang="en-US"/>
        </a:p>
      </dgm:t>
    </dgm:pt>
    <dgm:pt modelId="{332BC85C-1CF3-4F8F-ACB7-5B6D53744AE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Foster holistically superior methodologies</a:t>
          </a:r>
        </a:p>
      </dgm:t>
    </dgm:pt>
    <dgm:pt modelId="{99F218FD-90FE-450E-A368-B3E3677E74E8}" type="parTrans" cxnId="{2617C475-F537-46A6-ADE1-4EB764853601}">
      <dgm:prSet/>
      <dgm:spPr/>
      <dgm:t>
        <a:bodyPr/>
        <a:lstStyle/>
        <a:p>
          <a:endParaRPr lang="en-US"/>
        </a:p>
      </dgm:t>
    </dgm:pt>
    <dgm:pt modelId="{8D1CC686-B05C-4470-A959-236CC9C8BB70}" type="sibTrans" cxnId="{2617C475-F537-46A6-ADE1-4EB764853601}">
      <dgm:prSet/>
      <dgm:spPr/>
      <dgm:t>
        <a:bodyPr/>
        <a:lstStyle/>
        <a:p>
          <a:endParaRPr lang="en-US"/>
        </a:p>
      </dgm:t>
    </dgm:pt>
    <dgm:pt modelId="{8B9AF88A-E1F7-4D3A-905F-87228D6A8655}">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May 20XX</a:t>
          </a:r>
        </a:p>
      </dgm:t>
    </dgm:pt>
    <dgm:pt modelId="{933A8FED-7B84-4ED0-B6AA-2EE26A89B8EA}" type="parTrans" cxnId="{E1474FF3-8E3C-4B30-985C-CE88BA0FE324}">
      <dgm:prSet/>
      <dgm:spPr/>
      <dgm:t>
        <a:bodyPr/>
        <a:lstStyle/>
        <a:p>
          <a:endParaRPr lang="en-US"/>
        </a:p>
      </dgm:t>
    </dgm:pt>
    <dgm:pt modelId="{F11DD6EC-352C-4A0E-84AA-FEBE2F06BCF9}" type="sibTrans" cxnId="{E1474FF3-8E3C-4B30-985C-CE88BA0FE324}">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custLinFactNeighborY="0"/>
      <dgm:spPr>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1"/>
        </a:solidFill>
        <a:ln>
          <a:solidFill>
            <a:srgbClr val="4F5945"/>
          </a:solidFill>
        </a:ln>
      </dgm:spPr>
    </dgm:pt>
    <dgm:pt modelId="{5B7FC7CF-F58D-48D5-8BCC-38D6EE87890B}" type="pres">
      <dgm:prSet presAssocID="{58FF46FB-368D-4E9C-A650-0513B8879DA8}" presName="Ellipse" presStyleLbl="fgAcc1" presStyleIdx="1" presStyleCnt="6"/>
      <dgm:spPr>
        <a:solidFill>
          <a:schemeClr val="tx2">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1"/>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dgm:pt>
    <dgm:pt modelId="{B1A1A837-F261-404B-A808-B2F4154CE8A2}" type="pres">
      <dgm:prSet presAssocID="{D05E1923-5021-40F7-B4EF-E582E23A699D}" presName="Ellipse" presStyleLbl="fgAcc1" presStyleIdx="2" presStyleCnt="6"/>
      <dgm:spPr>
        <a:solidFill>
          <a:schemeClr val="tx2">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1">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1"/>
        </a:solidFill>
        <a:ln>
          <a:solidFill>
            <a:schemeClr val="accent1"/>
          </a:solidFill>
        </a:ln>
      </dgm:spPr>
    </dgm:pt>
    <dgm:pt modelId="{5D519322-C1DD-47AE-92C0-13575134BC76}" type="pres">
      <dgm:prSet presAssocID="{FA8F44BD-C8C7-462C-9756-1EC498E86842}" presName="Ellipse" presStyleLbl="fgAcc1" presStyleIdx="3" presStyleCnt="6"/>
      <dgm:spPr>
        <a:solidFill>
          <a:srgbClr val="CCD8D6">
            <a:alpha val="90000"/>
          </a:srgb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1"/>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dgm:pt>
    <dgm:pt modelId="{515AAB83-BD07-4B9E-9A3B-858C0B126F9C}" type="pres">
      <dgm:prSet presAssocID="{8BAB5E6F-A65E-41DB-A296-0818B0E49F7C}" presName="Ellipse" presStyleLbl="fgAcc1" presStyleIdx="4" presStyleCnt="6"/>
      <dgm:spPr>
        <a:solidFill>
          <a:schemeClr val="tx2">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1">
              <a:hueOff val="0"/>
              <a:satOff val="0"/>
              <a:lumOff val="0"/>
              <a:alphaOff val="0"/>
            </a:schemeClr>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1"/>
        </a:solidFill>
        <a:ln>
          <a:solidFill>
            <a:schemeClr val="accent1"/>
          </a:solidFill>
        </a:ln>
      </dgm:spPr>
    </dgm:pt>
    <dgm:pt modelId="{A22B1C16-7FF0-4DBE-B32E-E43FEB1E2EAC}" type="pres">
      <dgm:prSet presAssocID="{8B9AF88A-E1F7-4D3A-905F-87228D6A8655}" presName="Ellipse" presStyleLbl="fgAcc1" presStyleIdx="5" presStyleCnt="6"/>
      <dgm:spPr>
        <a:solidFill>
          <a:srgbClr val="CCD8D6">
            <a:alpha val="90000"/>
          </a:srgb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1">
              <a:hueOff val="0"/>
              <a:satOff val="0"/>
              <a:lumOff val="0"/>
              <a:alphaOff val="0"/>
            </a:schemeClr>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Planning</a:t>
          </a:r>
        </a:p>
      </dsp:txBody>
      <dsp:txXfrm>
        <a:off x="8634" y="81501"/>
        <a:ext cx="2013350" cy="604005"/>
      </dsp:txXfrm>
    </dsp:sp>
    <dsp:sp modelId="{22359DD7-1BFB-4900-BAE6-6084F2F57988}">
      <dsp:nvSpPr>
        <dsp:cNvPr id="0" name=""/>
        <dsp:cNvSpPr/>
      </dsp:nvSpPr>
      <dsp:spPr>
        <a:xfrm>
          <a:off x="8634" y="677889"/>
          <a:ext cx="2013350" cy="256829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Synergize scalable e-commerce</a:t>
          </a:r>
        </a:p>
      </dsp:txBody>
      <dsp:txXfrm>
        <a:off x="8634" y="677889"/>
        <a:ext cx="2013350" cy="2568297"/>
      </dsp:txXfrm>
    </dsp:sp>
    <dsp:sp modelId="{C4F84DEA-2002-4D32-8E80-70EEE05E345A}">
      <dsp:nvSpPr>
        <dsp:cNvPr id="0" name=""/>
        <dsp:cNvSpPr/>
      </dsp:nvSpPr>
      <dsp:spPr>
        <a:xfrm>
          <a:off x="2129879"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Marketing</a:t>
          </a:r>
        </a:p>
      </dsp:txBody>
      <dsp:txXfrm>
        <a:off x="2129879" y="81501"/>
        <a:ext cx="2013350" cy="604005"/>
      </dsp:txXfrm>
    </dsp:sp>
    <dsp:sp modelId="{4FEB85EB-D046-4CDB-8A62-BBCE260C4490}">
      <dsp:nvSpPr>
        <dsp:cNvPr id="0" name=""/>
        <dsp:cNvSpPr/>
      </dsp:nvSpPr>
      <dsp:spPr>
        <a:xfrm>
          <a:off x="2129879" y="677889"/>
          <a:ext cx="2013350" cy="2568297"/>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Disseminate standardized metrics</a:t>
          </a:r>
        </a:p>
      </dsp:txBody>
      <dsp:txXfrm>
        <a:off x="2129879" y="677889"/>
        <a:ext cx="2013350" cy="2568297"/>
      </dsp:txXfrm>
    </dsp:sp>
    <dsp:sp modelId="{49B7F8FA-D256-41EF-9327-52A3551D9A60}">
      <dsp:nvSpPr>
        <dsp:cNvPr id="0" name=""/>
        <dsp:cNvSpPr/>
      </dsp:nvSpPr>
      <dsp:spPr>
        <a:xfrm>
          <a:off x="4251124"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Design</a:t>
          </a:r>
        </a:p>
      </dsp:txBody>
      <dsp:txXfrm>
        <a:off x="4251124" y="81501"/>
        <a:ext cx="2013350" cy="604005"/>
      </dsp:txXfrm>
    </dsp:sp>
    <dsp:sp modelId="{6B5FE59C-B471-448A-AA7A-B526DCC4D4CA}">
      <dsp:nvSpPr>
        <dsp:cNvPr id="0" name=""/>
        <dsp:cNvSpPr/>
      </dsp:nvSpPr>
      <dsp:spPr>
        <a:xfrm>
          <a:off x="4251124" y="677889"/>
          <a:ext cx="2013350" cy="256829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Coordinate e-business applications</a:t>
          </a:r>
        </a:p>
      </dsp:txBody>
      <dsp:txXfrm>
        <a:off x="4251124" y="677889"/>
        <a:ext cx="2013350" cy="2568297"/>
      </dsp:txXfrm>
    </dsp:sp>
    <dsp:sp modelId="{4132ECB1-6BEF-4935-AFA3-B2EAA48FDE7E}">
      <dsp:nvSpPr>
        <dsp:cNvPr id="0" name=""/>
        <dsp:cNvSpPr/>
      </dsp:nvSpPr>
      <dsp:spPr>
        <a:xfrm>
          <a:off x="6372369"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Strategy</a:t>
          </a:r>
        </a:p>
      </dsp:txBody>
      <dsp:txXfrm>
        <a:off x="6372369" y="81501"/>
        <a:ext cx="2013350" cy="604005"/>
      </dsp:txXfrm>
    </dsp:sp>
    <dsp:sp modelId="{C42A8BDE-B838-475D-AFDE-17B60D744AB6}">
      <dsp:nvSpPr>
        <dsp:cNvPr id="0" name=""/>
        <dsp:cNvSpPr/>
      </dsp:nvSpPr>
      <dsp:spPr>
        <a:xfrm>
          <a:off x="6372369" y="677889"/>
          <a:ext cx="2013350" cy="2568297"/>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Foster holistically superior methodologies</a:t>
          </a:r>
        </a:p>
      </dsp:txBody>
      <dsp:txXfrm>
        <a:off x="6372369" y="677889"/>
        <a:ext cx="2013350" cy="2568297"/>
      </dsp:txXfrm>
    </dsp:sp>
    <dsp:sp modelId="{59606EB9-9F10-4D12-A33F-A242FDCC0D0F}">
      <dsp:nvSpPr>
        <dsp:cNvPr id="0" name=""/>
        <dsp:cNvSpPr/>
      </dsp:nvSpPr>
      <dsp:spPr>
        <a:xfrm>
          <a:off x="8493615" y="82759"/>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Launch</a:t>
          </a:r>
        </a:p>
      </dsp:txBody>
      <dsp:txXfrm>
        <a:off x="8493615" y="82759"/>
        <a:ext cx="2013350" cy="604005"/>
      </dsp:txXfrm>
    </dsp:sp>
    <dsp:sp modelId="{C8429E68-36DD-4F6A-A2F4-7CCDADCEFAD1}">
      <dsp:nvSpPr>
        <dsp:cNvPr id="0" name=""/>
        <dsp:cNvSpPr/>
      </dsp:nvSpPr>
      <dsp:spPr>
        <a:xfrm>
          <a:off x="8494450" y="681663"/>
          <a:ext cx="2011679" cy="2563264"/>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sp:txBody>
      <dsp:txXfrm>
        <a:off x="8494450" y="681663"/>
        <a:ext cx="2011679" cy="25632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659731"/>
          <a:ext cx="10242550" cy="0"/>
        </a:xfrm>
        <a:prstGeom prst="line">
          <a:avLst/>
        </a:prstGeom>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51490" y="382503"/>
          <a:ext cx="244110" cy="244110"/>
        </a:xfrm>
        <a:prstGeom prst="teardrop">
          <a:avLst>
            <a:gd name="adj" fmla="val 115000"/>
          </a:avLst>
        </a:prstGeom>
        <a:solidFill>
          <a:schemeClr val="accent1"/>
        </a:solidFill>
        <a:ln w="12700" cap="flat" cmpd="sng" algn="ctr">
          <a:solidFill>
            <a:srgbClr val="4F594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78608" y="409621"/>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346157"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Synergize scalable e-commerce</a:t>
          </a:r>
        </a:p>
      </dsp:txBody>
      <dsp:txXfrm>
        <a:off x="346157" y="677170"/>
        <a:ext cx="2838997" cy="982560"/>
      </dsp:txXfrm>
    </dsp:sp>
    <dsp:sp modelId="{8E3FB235-DF38-476B-9A0E-B1E583D50944}">
      <dsp:nvSpPr>
        <dsp:cNvPr id="0" name=""/>
        <dsp:cNvSpPr/>
      </dsp:nvSpPr>
      <dsp:spPr>
        <a:xfrm>
          <a:off x="346157"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Sep 20XX</a:t>
          </a:r>
        </a:p>
      </dsp:txBody>
      <dsp:txXfrm>
        <a:off x="346157" y="331946"/>
        <a:ext cx="2838997" cy="345224"/>
      </dsp:txXfrm>
    </dsp:sp>
    <dsp:sp modelId="{9AA05CE5-209F-4AD9-BE2C-2A69F76DA8F4}">
      <dsp:nvSpPr>
        <dsp:cNvPr id="0" name=""/>
        <dsp:cNvSpPr/>
      </dsp:nvSpPr>
      <dsp:spPr>
        <a:xfrm>
          <a:off x="173545"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41953"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56541"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83659"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51208"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Disseminate standardized metrics</a:t>
          </a:r>
        </a:p>
      </dsp:txBody>
      <dsp:txXfrm>
        <a:off x="2051208" y="1659731"/>
        <a:ext cx="2838997" cy="982560"/>
      </dsp:txXfrm>
    </dsp:sp>
    <dsp:sp modelId="{223C5207-4FA2-4A6C-8F43-20BD55767C99}">
      <dsp:nvSpPr>
        <dsp:cNvPr id="0" name=""/>
        <dsp:cNvSpPr/>
      </dsp:nvSpPr>
      <dsp:spPr>
        <a:xfrm>
          <a:off x="2051208"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Nov 20XX</a:t>
          </a:r>
        </a:p>
      </dsp:txBody>
      <dsp:txXfrm>
        <a:off x="2051208" y="2642291"/>
        <a:ext cx="2838997" cy="345224"/>
      </dsp:txXfrm>
    </dsp:sp>
    <dsp:sp modelId="{4FE5EB5D-4CEF-4D0D-9394-0534E61844BE}">
      <dsp:nvSpPr>
        <dsp:cNvPr id="0" name=""/>
        <dsp:cNvSpPr/>
      </dsp:nvSpPr>
      <dsp:spPr>
        <a:xfrm>
          <a:off x="1878596"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47004"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461592"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488711"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756259"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Coordinate e-business applications</a:t>
          </a:r>
        </a:p>
      </dsp:txBody>
      <dsp:txXfrm>
        <a:off x="3756259" y="677170"/>
        <a:ext cx="2838997" cy="982560"/>
      </dsp:txXfrm>
    </dsp:sp>
    <dsp:sp modelId="{2D6C7916-1130-46A8-833B-A6278CBD2192}">
      <dsp:nvSpPr>
        <dsp:cNvPr id="0" name=""/>
        <dsp:cNvSpPr/>
      </dsp:nvSpPr>
      <dsp:spPr>
        <a:xfrm>
          <a:off x="3756259"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 Jan 20XX</a:t>
          </a:r>
        </a:p>
      </dsp:txBody>
      <dsp:txXfrm>
        <a:off x="3756259" y="331946"/>
        <a:ext cx="2838997" cy="345224"/>
      </dsp:txXfrm>
    </dsp:sp>
    <dsp:sp modelId="{4D953791-5C2F-4A75-A8F4-6ED7EAB5E015}">
      <dsp:nvSpPr>
        <dsp:cNvPr id="0" name=""/>
        <dsp:cNvSpPr/>
      </dsp:nvSpPr>
      <dsp:spPr>
        <a:xfrm>
          <a:off x="3583647"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552055"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5166643"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5193762"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461311"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Foster holistically superior methodologies</a:t>
          </a:r>
        </a:p>
      </dsp:txBody>
      <dsp:txXfrm>
        <a:off x="5461311" y="1659731"/>
        <a:ext cx="2838997" cy="982560"/>
      </dsp:txXfrm>
    </dsp:sp>
    <dsp:sp modelId="{7C1E6B4A-59F7-4018-A403-E1CCAEE78BA1}">
      <dsp:nvSpPr>
        <dsp:cNvPr id="0" name=""/>
        <dsp:cNvSpPr/>
      </dsp:nvSpPr>
      <dsp:spPr>
        <a:xfrm>
          <a:off x="5461311"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Mar 20XX</a:t>
          </a:r>
        </a:p>
      </dsp:txBody>
      <dsp:txXfrm>
        <a:off x="5461311" y="2642291"/>
        <a:ext cx="2838997" cy="345224"/>
      </dsp:txXfrm>
    </dsp:sp>
    <dsp:sp modelId="{A03C5372-D306-43AC-B406-6F8183849431}">
      <dsp:nvSpPr>
        <dsp:cNvPr id="0" name=""/>
        <dsp:cNvSpPr/>
      </dsp:nvSpPr>
      <dsp:spPr>
        <a:xfrm>
          <a:off x="5288699"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257106"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871695"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898813"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6362"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sp:txBody>
      <dsp:txXfrm>
        <a:off x="7166362" y="677170"/>
        <a:ext cx="2838997" cy="982560"/>
      </dsp:txXfrm>
    </dsp:sp>
    <dsp:sp modelId="{3FA5D5AE-9CAE-4D19-9765-BCEE62095312}">
      <dsp:nvSpPr>
        <dsp:cNvPr id="0" name=""/>
        <dsp:cNvSpPr/>
      </dsp:nvSpPr>
      <dsp:spPr>
        <a:xfrm>
          <a:off x="7166362"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May 20XX</a:t>
          </a:r>
        </a:p>
      </dsp:txBody>
      <dsp:txXfrm>
        <a:off x="7166362" y="331946"/>
        <a:ext cx="2838997" cy="345224"/>
      </dsp:txXfrm>
    </dsp:sp>
    <dsp:sp modelId="{FE6CA7EB-68EC-4E76-9051-08C4CF370101}">
      <dsp:nvSpPr>
        <dsp:cNvPr id="0" name=""/>
        <dsp:cNvSpPr/>
      </dsp:nvSpPr>
      <dsp:spPr>
        <a:xfrm>
          <a:off x="6993750" y="677170"/>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962158"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11/3/2022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Baking-goods supply</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err="1"/>
              <a:t>Javawockeez</a:t>
            </a:r>
            <a:endParaRPr lang="en-US" dirty="0"/>
          </a:p>
        </p:txBody>
      </p:sp>
      <p:sp>
        <p:nvSpPr>
          <p:cNvPr id="4" name="TextBox 3">
            <a:extLst>
              <a:ext uri="{FF2B5EF4-FFF2-40B4-BE49-F238E27FC236}">
                <a16:creationId xmlns:a16="http://schemas.microsoft.com/office/drawing/2014/main" id="{6B1CCA66-E8BD-12CB-1A68-5F3377D8EC96}"/>
              </a:ext>
            </a:extLst>
          </p:cNvPr>
          <p:cNvSpPr txBox="1"/>
          <p:nvPr/>
        </p:nvSpPr>
        <p:spPr>
          <a:xfrm>
            <a:off x="5340825" y="4502727"/>
            <a:ext cx="1510350" cy="923330"/>
          </a:xfrm>
          <a:prstGeom prst="rect">
            <a:avLst/>
          </a:prstGeom>
          <a:noFill/>
        </p:spPr>
        <p:txBody>
          <a:bodyPr wrap="none" rtlCol="0">
            <a:spAutoFit/>
          </a:bodyPr>
          <a:lstStyle/>
          <a:p>
            <a:pPr algn="ctr"/>
            <a:r>
              <a:rPr lang="en-US" dirty="0"/>
              <a:t>Aidan Shafer</a:t>
            </a:r>
          </a:p>
          <a:p>
            <a:pPr algn="ctr"/>
            <a:r>
              <a:rPr lang="en-US" dirty="0"/>
              <a:t>Chris McMillen</a:t>
            </a:r>
          </a:p>
          <a:p>
            <a:pPr algn="ctr"/>
            <a:r>
              <a:rPr lang="en-US" dirty="0"/>
              <a:t>Daniel Rivera</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rPr>
              <a:t>Plan for product launch </a:t>
            </a:r>
            <a:endParaRPr lang="en-US" dirty="0"/>
          </a:p>
        </p:txBody>
      </p:sp>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10</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1764463222"/>
              </p:ext>
            </p:extLst>
          </p:nvPr>
        </p:nvGraphicFramePr>
        <p:xfrm>
          <a:off x="838200" y="2990850"/>
          <a:ext cx="10515600" cy="3473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05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Timeline</a:t>
            </a:r>
            <a:r>
              <a:rPr lang="en-US" dirty="0">
                <a:solidFill>
                  <a:schemeClr val="accent3"/>
                </a:solidFill>
                <a:latin typeface="Baskerville Old Face" panose="02020602080505020303" pitchFamily="18" charset="77"/>
              </a:rPr>
              <a:t> </a:t>
            </a:r>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11</a:t>
            </a:fld>
            <a:endParaRPr lang="en-US" dirty="0"/>
          </a:p>
        </p:txBody>
      </p:sp>
      <p:graphicFrame>
        <p:nvGraphicFramePr>
          <p:cNvPr id="7" name="Diagram 2" descr="Timeline">
            <a:extLst>
              <a:ext uri="{FF2B5EF4-FFF2-40B4-BE49-F238E27FC236}">
                <a16:creationId xmlns:a16="http://schemas.microsoft.com/office/drawing/2014/main" id="{1A75E301-F81B-604F-0C9B-A25BF04F0642}"/>
              </a:ext>
            </a:extLst>
          </p:cNvPr>
          <p:cNvGraphicFramePr>
            <a:graphicFrameLocks noGrp="1"/>
          </p:cNvGraphicFramePr>
          <p:nvPr>
            <p:ph sz="quarter" idx="12"/>
            <p:extLst>
              <p:ext uri="{D42A27DB-BD31-4B8C-83A1-F6EECF244321}">
                <p14:modId xmlns:p14="http://schemas.microsoft.com/office/powerpoint/2010/main" val="1588025317"/>
              </p:ext>
            </p:extLst>
          </p:nvPr>
        </p:nvGraphicFramePr>
        <p:xfrm>
          <a:off x="974725" y="2614613"/>
          <a:ext cx="10242550" cy="3319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9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Areas of focus</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p:txBody>
          <a:bodyPr/>
          <a:lstStyle/>
          <a:p>
            <a:r>
              <a:rPr lang="en-US" dirty="0"/>
              <a:t>Develop winning strategies to keep ahead of the competition</a:t>
            </a:r>
          </a:p>
          <a:p>
            <a:r>
              <a:rPr lang="en-US" dirty="0"/>
              <a:t>Capitalize </a:t>
            </a:r>
            <a:r>
              <a:rPr lang="en-US"/>
              <a:t>on low-hanging </a:t>
            </a:r>
            <a:r>
              <a:rPr lang="en-US" dirty="0"/>
              <a:t>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985610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How we get there</a:t>
            </a:r>
            <a:endParaRPr lang="en-US" dirty="0"/>
          </a:p>
        </p:txBody>
      </p:sp>
      <p:sp>
        <p:nvSpPr>
          <p:cNvPr id="3" name="Text Placeholder 2">
            <a:extLst>
              <a:ext uri="{FF2B5EF4-FFF2-40B4-BE49-F238E27FC236}">
                <a16:creationId xmlns:a16="http://schemas.microsoft.com/office/drawing/2014/main" id="{E698CE0E-745C-A7EE-B0DE-4912A73B00D8}"/>
              </a:ext>
            </a:extLst>
          </p:cNvPr>
          <p:cNvSpPr>
            <a:spLocks noGrp="1"/>
          </p:cNvSpPr>
          <p:nvPr>
            <p:ph type="body" idx="1"/>
          </p:nvPr>
        </p:nvSpPr>
        <p:spPr/>
        <p:txBody>
          <a:bodyPr/>
          <a:lstStyle/>
          <a:p>
            <a:r>
              <a:rPr lang="en-US" sz="2000" dirty="0">
                <a:solidFill>
                  <a:schemeClr val="accent3"/>
                </a:solidFill>
                <a:latin typeface="Baskerville Old Face" panose="02020602080505020303" pitchFamily="18" charset="77"/>
                <a:ea typeface="Baskerville" panose="02020502070401020303" pitchFamily="18" charset="0"/>
                <a:cs typeface="+mn-lt"/>
              </a:rPr>
              <a:t>ROI</a:t>
            </a:r>
            <a:endParaRPr lang="en-US" dirty="0"/>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Envision multimedia-based expertise and cross-media growth strategies</a:t>
            </a:r>
          </a:p>
          <a:p>
            <a:r>
              <a:rPr lang="en-US" sz="1600" dirty="0">
                <a:solidFill>
                  <a:schemeClr val="accent3"/>
                </a:solidFill>
                <a:latin typeface="Gill Sans Nova Light" panose="020B0302020104020203" pitchFamily="34" charset="0"/>
                <a:ea typeface="+mn-lt"/>
                <a:cs typeface="Gill Sans Light" panose="020B0302020104020203" pitchFamily="34" charset="-79"/>
              </a:rPr>
              <a:t>Visualize quality intellectual capital</a:t>
            </a:r>
          </a:p>
          <a:p>
            <a:r>
              <a:rPr lang="en-US" sz="1600" dirty="0">
                <a:solidFill>
                  <a:schemeClr val="accent3"/>
                </a:solidFill>
                <a:latin typeface="Gill Sans Nova Light" panose="020B0302020104020203" pitchFamily="34" charset="0"/>
                <a:ea typeface="+mn-lt"/>
                <a:cs typeface="Gill Sans Light" panose="020B0302020104020203" pitchFamily="34" charset="-79"/>
              </a:rPr>
              <a:t>Engage worldwide methodologies with web-enabled technologies</a:t>
            </a:r>
          </a:p>
        </p:txBody>
      </p:sp>
      <p:sp>
        <p:nvSpPr>
          <p:cNvPr id="5" name="Text Placeholder 4">
            <a:extLst>
              <a:ext uri="{FF2B5EF4-FFF2-40B4-BE49-F238E27FC236}">
                <a16:creationId xmlns:a16="http://schemas.microsoft.com/office/drawing/2014/main" id="{8FD645B0-0A7B-7091-C8D6-E7D27FA25E51}"/>
              </a:ext>
            </a:extLst>
          </p:cNvPr>
          <p:cNvSpPr>
            <a:spLocks noGrp="1"/>
          </p:cNvSpPr>
          <p:nvPr>
            <p:ph type="body" sz="quarter" idx="3"/>
          </p:nvPr>
        </p:nvSpPr>
        <p:spPr/>
        <p:txBody>
          <a:bodyPr/>
          <a:lstStyle/>
          <a:p>
            <a:pPr marL="0" indent="0">
              <a:buFont typeface="Arial" panose="020B0604020202020204" pitchFamily="34" charset="0"/>
              <a:buNone/>
            </a:pPr>
            <a:r>
              <a:rPr lang="en-US" sz="2000" dirty="0">
                <a:solidFill>
                  <a:schemeClr val="accent3"/>
                </a:solidFill>
                <a:latin typeface="Baskerville Old Face" panose="02020602080505020303" pitchFamily="18" charset="77"/>
                <a:ea typeface="Baskerville" panose="02020502070401020303" pitchFamily="18" charset="0"/>
              </a:rPr>
              <a:t>Niche</a:t>
            </a:r>
            <a:r>
              <a:rPr lang="en-US" sz="2000" dirty="0">
                <a:solidFill>
                  <a:schemeClr val="accent3"/>
                </a:solidFill>
                <a:latin typeface="Baskerville Old Face" panose="02020602080505020303" pitchFamily="18" charset="77"/>
                <a:ea typeface="Baskerville" panose="02020502070401020303" pitchFamily="18" charset="0"/>
                <a:cs typeface="+mn-lt"/>
              </a:rPr>
              <a:t> markets</a:t>
            </a:r>
            <a:endParaRPr lang="en-US" sz="2000" dirty="0">
              <a:solidFill>
                <a:schemeClr val="accent3"/>
              </a:solidFill>
              <a:latin typeface="Baskerville Old Face" panose="02020602080505020303" pitchFamily="18" charset="77"/>
              <a:ea typeface="Baskerville" panose="02020502070401020303" pitchFamily="18" charset="0"/>
            </a:endParaRPr>
          </a:p>
        </p:txBody>
      </p:sp>
      <p:sp>
        <p:nvSpPr>
          <p:cNvPr id="6" name="Content Placeholder 5">
            <a:extLst>
              <a:ext uri="{FF2B5EF4-FFF2-40B4-BE49-F238E27FC236}">
                <a16:creationId xmlns:a16="http://schemas.microsoft.com/office/drawing/2014/main" id="{3C7B8494-23AF-BB4F-382C-D2B07675EBB6}"/>
              </a:ext>
            </a:extLst>
          </p:cNvPr>
          <p:cNvSpPr>
            <a:spLocks noGrp="1"/>
          </p:cNvSpPr>
          <p:nvPr>
            <p:ph sz="quarter" idx="4"/>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Pursue scalable customer service through sustainable strategies</a:t>
            </a:r>
          </a:p>
          <a:p>
            <a:r>
              <a:rPr lang="en-US" sz="1600" dirty="0">
                <a:solidFill>
                  <a:schemeClr val="accent3"/>
                </a:solidFill>
                <a:latin typeface="Gill Sans Nova Light" panose="020B0302020104020203" pitchFamily="34" charset="0"/>
                <a:ea typeface="+mn-lt"/>
                <a:cs typeface="Gill Sans Light" panose="020B0302020104020203" pitchFamily="34" charset="-79"/>
              </a:rPr>
              <a:t>Engage top-line web services with cutting-edge deliverables</a:t>
            </a:r>
            <a:endParaRPr lang="en-US" sz="1600" dirty="0">
              <a:solidFill>
                <a:schemeClr val="accent3"/>
              </a:solidFill>
              <a:latin typeface="Gill Sans Nova Light" panose="020B0302020104020203" pitchFamily="34" charset="0"/>
              <a:cs typeface="Gill Sans Light" panose="020B0302020104020203" pitchFamily="34" charset="-79"/>
            </a:endParaRPr>
          </a:p>
        </p:txBody>
      </p:sp>
      <p:sp>
        <p:nvSpPr>
          <p:cNvPr id="9" name="Text Placeholder 8">
            <a:extLst>
              <a:ext uri="{FF2B5EF4-FFF2-40B4-BE49-F238E27FC236}">
                <a16:creationId xmlns:a16="http://schemas.microsoft.com/office/drawing/2014/main" id="{F0CC0C3B-96FD-06F4-C3EC-91658544150B}"/>
              </a:ext>
            </a:extLst>
          </p:cNvPr>
          <p:cNvSpPr>
            <a:spLocks noGrp="1"/>
          </p:cNvSpPr>
          <p:nvPr>
            <p:ph type="body" sz="quarter" idx="13"/>
          </p:nvPr>
        </p:nvSpPr>
        <p:spPr/>
        <p:txBody>
          <a:bodyPr/>
          <a:lstStyle/>
          <a:p>
            <a:pPr marL="0" indent="0">
              <a:buNone/>
            </a:pPr>
            <a:r>
              <a:rPr lang="en-US" sz="2000" dirty="0">
                <a:solidFill>
                  <a:schemeClr val="accent3"/>
                </a:solidFill>
                <a:latin typeface="Baskerville Old Face" panose="02020602080505020303" pitchFamily="18" charset="77"/>
                <a:ea typeface="Baskerville" panose="02020502070401020303" pitchFamily="18" charset="0"/>
              </a:rPr>
              <a:t>Supply chains</a:t>
            </a:r>
          </a:p>
        </p:txBody>
      </p:sp>
      <p:sp>
        <p:nvSpPr>
          <p:cNvPr id="10" name="Content Placeholder 9">
            <a:extLst>
              <a:ext uri="{FF2B5EF4-FFF2-40B4-BE49-F238E27FC236}">
                <a16:creationId xmlns:a16="http://schemas.microsoft.com/office/drawing/2014/main" id="{6E802B29-40B6-000C-8EDD-903910D08A61}"/>
              </a:ext>
            </a:extLst>
          </p:cNvPr>
          <p:cNvSpPr>
            <a:spLocks noGrp="1"/>
          </p:cNvSpPr>
          <p:nvPr>
            <p:ph sz="quarter" idx="14"/>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Cultivate one-to-one customer service with robust ideas</a:t>
            </a:r>
            <a:endParaRPr lang="en-US" sz="1600" dirty="0">
              <a:solidFill>
                <a:schemeClr val="accent3"/>
              </a:solidFill>
              <a:latin typeface="Gill Sans Nova Light" panose="020B0302020104020203" pitchFamily="34" charset="0"/>
              <a:cs typeface="Gill Sans Light" panose="020B0302020104020203" pitchFamily="34" charset="-79"/>
            </a:endParaRPr>
          </a:p>
          <a:p>
            <a:r>
              <a:rPr lang="en-US" sz="1600" dirty="0">
                <a:solidFill>
                  <a:schemeClr val="accent3"/>
                </a:solidFill>
                <a:latin typeface="Gill Sans Nova Light" panose="020B0302020104020203" pitchFamily="34" charset="0"/>
                <a:ea typeface="+mn-lt"/>
                <a:cs typeface="Gill Sans Light" panose="020B0302020104020203" pitchFamily="34" charset="-79"/>
              </a:rPr>
              <a:t>Maximize timely deliverables for real-time schemas</a:t>
            </a:r>
            <a:endParaRPr lang="en-US" sz="1600" dirty="0">
              <a:solidFill>
                <a:schemeClr val="accent3"/>
              </a:solidFill>
              <a:latin typeface="Gill Sans Nova Light" panose="020B0302020104020203" pitchFamily="34" charset="0"/>
              <a:cs typeface="Gill Sans Light" panose="020B0302020104020203" pitchFamily="34" charset="-79"/>
            </a:endParaRPr>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13</a:t>
            </a:fld>
            <a:endParaRPr lang="en-US" dirty="0"/>
          </a:p>
        </p:txBody>
      </p:sp>
    </p:spTree>
    <p:extLst>
      <p:ext uri="{BB962C8B-B14F-4D97-AF65-F5344CB8AC3E}">
        <p14:creationId xmlns:p14="http://schemas.microsoft.com/office/powerpoint/2010/main" val="2068121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gn="ctr">
              <a:lnSpc>
                <a:spcPct val="100000"/>
              </a:lnSpc>
              <a:buNone/>
            </a:pPr>
            <a:r>
              <a:rPr lang="en-US" sz="2000" dirty="0">
                <a:solidFill>
                  <a:schemeClr val="accent3"/>
                </a:solidFill>
                <a:latin typeface="Gill Sans Nova Light" panose="020B0302020104020203" pitchFamily="34" charset="0"/>
                <a:ea typeface="+mn-lt"/>
                <a:cs typeface="Gill Sans Light" panose="020B0302020104020203" pitchFamily="34" charset="-79"/>
              </a:rPr>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Primary goals</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Areas of growth</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Timeline</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Summary</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dirty="0"/>
              <a:t>At Contoso, we empower organizations to foster collaborative </a:t>
            </a:r>
            <a:br>
              <a:rPr lang="en-US" dirty="0"/>
            </a:br>
            <a:r>
              <a:rPr lang="en-US" dirty="0"/>
              <a:t>thinking to further drive workplace innovation. By closing the </a:t>
            </a:r>
            <a:br>
              <a:rPr lang="en-US" dirty="0"/>
            </a:br>
            <a:r>
              <a:rPr lang="en-US" dirty="0"/>
              <a:t>loop and leveraging agile frameworks, we help business grow </a:t>
            </a:r>
            <a:br>
              <a:rPr lang="en-US" dirty="0"/>
            </a:br>
            <a:r>
              <a:rPr lang="en-US" dirty="0"/>
              <a:t>organically and foster a consumer-first mindset.</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p:txBody>
          <a:bodyPr/>
          <a:lstStyle/>
          <a:p>
            <a:r>
              <a:rPr lang="en-US" dirty="0"/>
              <a:t>Quarterly performance</a:t>
            </a:r>
          </a:p>
        </p:txBody>
      </p:sp>
      <p:graphicFrame>
        <p:nvGraphicFramePr>
          <p:cNvPr id="6" name="Content Placeholder 5" descr="Bar chart">
            <a:extLst>
              <a:ext uri="{FF2B5EF4-FFF2-40B4-BE49-F238E27FC236}">
                <a16:creationId xmlns:a16="http://schemas.microsoft.com/office/drawing/2014/main" id="{04E3C183-7D16-18CC-89F3-EFCB21A47EDD}"/>
              </a:ext>
            </a:extLst>
          </p:cNvPr>
          <p:cNvGraphicFramePr>
            <a:graphicFrameLocks noGrp="1"/>
          </p:cNvGraphicFramePr>
          <p:nvPr>
            <p:ph idx="1"/>
            <p:extLst>
              <p:ext uri="{D42A27DB-BD31-4B8C-83A1-F6EECF244321}">
                <p14:modId xmlns:p14="http://schemas.microsoft.com/office/powerpoint/2010/main" val="1356425832"/>
              </p:ext>
            </p:extLst>
          </p:nvPr>
        </p:nvGraphicFramePr>
        <p:xfrm>
          <a:off x="838200" y="1825625"/>
          <a:ext cx="10515600" cy="4370388"/>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9410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t>Areas of growth</a:t>
            </a:r>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781193736"/>
              </p:ext>
            </p:extLst>
          </p:nvPr>
        </p:nvGraphicFramePr>
        <p:xfrm>
          <a:off x="609600" y="1600200"/>
          <a:ext cx="10995948" cy="4632804"/>
        </p:xfrm>
        <a:graphic>
          <a:graphicData uri="http://schemas.openxmlformats.org/drawingml/2006/table">
            <a:tbl>
              <a:tblPr firstRow="1" bandRow="1">
                <a:tableStyleId>{5C22544A-7EE6-4342-B048-85BDC9FD1C3A}</a:tableStyleId>
              </a:tblPr>
              <a:tblGrid>
                <a:gridCol w="1532443">
                  <a:extLst>
                    <a:ext uri="{9D8B030D-6E8A-4147-A177-3AD203B41FA5}">
                      <a16:colId xmlns:a16="http://schemas.microsoft.com/office/drawing/2014/main" val="1689330750"/>
                    </a:ext>
                  </a:extLst>
                </a:gridCol>
                <a:gridCol w="2352434">
                  <a:extLst>
                    <a:ext uri="{9D8B030D-6E8A-4147-A177-3AD203B41FA5}">
                      <a16:colId xmlns:a16="http://schemas.microsoft.com/office/drawing/2014/main" val="2660631934"/>
                    </a:ext>
                  </a:extLst>
                </a:gridCol>
                <a:gridCol w="2298664">
                  <a:extLst>
                    <a:ext uri="{9D8B030D-6E8A-4147-A177-3AD203B41FA5}">
                      <a16:colId xmlns:a16="http://schemas.microsoft.com/office/drawing/2014/main" val="3909717689"/>
                    </a:ext>
                  </a:extLst>
                </a:gridCol>
                <a:gridCol w="2613217">
                  <a:extLst>
                    <a:ext uri="{9D8B030D-6E8A-4147-A177-3AD203B41FA5}">
                      <a16:colId xmlns:a16="http://schemas.microsoft.com/office/drawing/2014/main" val="1603189107"/>
                    </a:ext>
                  </a:extLst>
                </a:gridCol>
                <a:gridCol w="2199190">
                  <a:extLst>
                    <a:ext uri="{9D8B030D-6E8A-4147-A177-3AD203B41FA5}">
                      <a16:colId xmlns:a16="http://schemas.microsoft.com/office/drawing/2014/main" val="2755691855"/>
                    </a:ext>
                  </a:extLst>
                </a:gridCol>
              </a:tblGrid>
              <a:tr h="602424">
                <a:tc>
                  <a:txBody>
                    <a:bodyPr/>
                    <a:lstStyle/>
                    <a:p>
                      <a:pPr algn="ctr"/>
                      <a:endParaRPr lang="en-US" dirty="0"/>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B2B</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Supply chain</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ROI</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E-commerce</a:t>
                      </a:r>
                    </a:p>
                  </a:txBody>
                  <a:tcPr anchor="ctr">
                    <a:solidFill>
                      <a:schemeClr val="accent2"/>
                    </a:solidFill>
                  </a:tcPr>
                </a:tc>
                <a:extLst>
                  <a:ext uri="{0D108BD9-81ED-4DB2-BD59-A6C34878D82A}">
                    <a16:rowId xmlns:a16="http://schemas.microsoft.com/office/drawing/2014/main" val="479928716"/>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Q1</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4.5</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2.3</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5.0</a:t>
                      </a:r>
                    </a:p>
                  </a:txBody>
                  <a:tcPr anchor="ctr">
                    <a:solidFill>
                      <a:schemeClr val="tx2"/>
                    </a:solidFill>
                  </a:tcPr>
                </a:tc>
                <a:extLst>
                  <a:ext uri="{0D108BD9-81ED-4DB2-BD59-A6C34878D82A}">
                    <a16:rowId xmlns:a16="http://schemas.microsoft.com/office/drawing/2014/main" val="1760208656"/>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3.2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5.1</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4.4</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3.0</a:t>
                      </a:r>
                    </a:p>
                  </a:txBody>
                  <a:tcPr anchor="ctr">
                    <a:solidFill>
                      <a:schemeClr val="bg2"/>
                    </a:solidFill>
                  </a:tcPr>
                </a:tc>
                <a:extLst>
                  <a:ext uri="{0D108BD9-81ED-4DB2-BD59-A6C34878D82A}">
                    <a16:rowId xmlns:a16="http://schemas.microsoft.com/office/drawing/2014/main" val="3634243071"/>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Q3</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2.1</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2.5</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2.8</a:t>
                      </a:r>
                    </a:p>
                  </a:txBody>
                  <a:tcPr anchor="ctr">
                    <a:solidFill>
                      <a:schemeClr val="tx2"/>
                    </a:solidFill>
                  </a:tcPr>
                </a:tc>
                <a:extLst>
                  <a:ext uri="{0D108BD9-81ED-4DB2-BD59-A6C34878D82A}">
                    <a16:rowId xmlns:a16="http://schemas.microsoft.com/office/drawing/2014/main" val="415808797"/>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Q4</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4.5</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7.0</a:t>
                      </a:r>
                    </a:p>
                  </a:txBody>
                  <a:tcPr anchor="ctr">
                    <a:solidFill>
                      <a:schemeClr val="bg2"/>
                    </a:solidFill>
                  </a:tcPr>
                </a:tc>
                <a:extLst>
                  <a:ext uri="{0D108BD9-81ED-4DB2-BD59-A6C34878D82A}">
                    <a16:rowId xmlns:a16="http://schemas.microsoft.com/office/drawing/2014/main" val="380950325"/>
                  </a:ext>
                </a:extLst>
              </a:tr>
            </a:tbl>
          </a:graphicData>
        </a:graphic>
      </p:graphicFrame>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87120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Business opportunities are like buses. There's always another one coming.</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r>
              <a:rPr lang="en-US" dirty="0"/>
              <a:t>Richard Branson</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cs typeface="Calibri Light"/>
              </a:rPr>
              <a:t>Meet our team</a:t>
            </a:r>
            <a:endParaRPr lang="en-US" dirty="0"/>
          </a:p>
        </p:txBody>
      </p:sp>
      <p:pic>
        <p:nvPicPr>
          <p:cNvPr id="41" name="Picture Placeholder 40" descr="Team member headshot">
            <a:extLst>
              <a:ext uri="{FF2B5EF4-FFF2-40B4-BE49-F238E27FC236}">
                <a16:creationId xmlns:a16="http://schemas.microsoft.com/office/drawing/2014/main" id="{4F9E84D0-E7B3-63FA-BFFC-45B52AE85894}"/>
              </a:ext>
            </a:extLst>
          </p:cNvPr>
          <p:cNvPicPr>
            <a:picLocks noGrp="1" noChangeAspect="1"/>
          </p:cNvPicPr>
          <p:nvPr>
            <p:ph type="pic" sz="quarter" idx="12"/>
          </p:nvPr>
        </p:nvPicPr>
        <p:blipFill rotWithShape="1">
          <a:blip r:embed="rId2"/>
          <a:srcRect l="39" r="39"/>
          <a:stretch/>
        </p:blipFill>
        <p:spPr/>
      </p:pic>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p:txBody>
          <a:bodyPr/>
          <a:lstStyle/>
          <a:p>
            <a:r>
              <a:rPr lang="en-US" dirty="0"/>
              <a:t>Takuma Hayashi​</a:t>
            </a:r>
          </a:p>
        </p:txBody>
      </p:sp>
      <p:sp>
        <p:nvSpPr>
          <p:cNvPr id="22" name="Text Placeholder 21">
            <a:extLst>
              <a:ext uri="{FF2B5EF4-FFF2-40B4-BE49-F238E27FC236}">
                <a16:creationId xmlns:a16="http://schemas.microsoft.com/office/drawing/2014/main" id="{B8A775F3-D483-728E-181B-869ED9CBDF2F}"/>
              </a:ext>
            </a:extLst>
          </p:cNvPr>
          <p:cNvSpPr>
            <a:spLocks noGrp="1"/>
          </p:cNvSpPr>
          <p:nvPr>
            <p:ph type="body" sz="quarter" idx="14"/>
          </p:nvPr>
        </p:nvSpPr>
        <p:spPr/>
        <p:txBody>
          <a:bodyPr/>
          <a:lstStyle/>
          <a:p>
            <a:r>
              <a:rPr lang="en-US" dirty="0"/>
              <a:t>President</a:t>
            </a:r>
          </a:p>
        </p:txBody>
      </p:sp>
      <p:pic>
        <p:nvPicPr>
          <p:cNvPr id="43" name="Picture Placeholder 42" descr="Team member headshot">
            <a:extLst>
              <a:ext uri="{FF2B5EF4-FFF2-40B4-BE49-F238E27FC236}">
                <a16:creationId xmlns:a16="http://schemas.microsoft.com/office/drawing/2014/main" id="{20485BBC-3BEC-5430-3677-301E7A3D19F4}"/>
              </a:ext>
            </a:extLst>
          </p:cNvPr>
          <p:cNvPicPr>
            <a:picLocks noGrp="1" noChangeAspect="1"/>
          </p:cNvPicPr>
          <p:nvPr>
            <p:ph type="pic" sz="quarter" idx="17"/>
          </p:nvPr>
        </p:nvPicPr>
        <p:blipFill rotWithShape="1">
          <a:blip r:embed="rId3"/>
          <a:srcRect l="39" r="39"/>
          <a:stretch/>
        </p:blipFill>
        <p:spPr/>
      </p:pic>
      <p:sp>
        <p:nvSpPr>
          <p:cNvPr id="27" name="Text Placeholder 26">
            <a:extLst>
              <a:ext uri="{FF2B5EF4-FFF2-40B4-BE49-F238E27FC236}">
                <a16:creationId xmlns:a16="http://schemas.microsoft.com/office/drawing/2014/main" id="{AD3E159C-8F18-6271-D733-C11E52BA168F}"/>
              </a:ext>
            </a:extLst>
          </p:cNvPr>
          <p:cNvSpPr>
            <a:spLocks noGrp="1"/>
          </p:cNvSpPr>
          <p:nvPr>
            <p:ph type="body" sz="quarter" idx="19"/>
          </p:nvPr>
        </p:nvSpPr>
        <p:spPr/>
        <p:txBody>
          <a:bodyPr/>
          <a:lstStyle/>
          <a:p>
            <a:r>
              <a:rPr lang="en-US" dirty="0"/>
              <a:t>Mirjam Nilsson​</a:t>
            </a:r>
          </a:p>
        </p:txBody>
      </p:sp>
      <p:sp>
        <p:nvSpPr>
          <p:cNvPr id="26" name="Text Placeholder 25">
            <a:extLst>
              <a:ext uri="{FF2B5EF4-FFF2-40B4-BE49-F238E27FC236}">
                <a16:creationId xmlns:a16="http://schemas.microsoft.com/office/drawing/2014/main" id="{3B78A704-3F4C-BA60-E2A0-78C04422CC59}"/>
              </a:ext>
            </a:extLst>
          </p:cNvPr>
          <p:cNvSpPr>
            <a:spLocks noGrp="1"/>
          </p:cNvSpPr>
          <p:nvPr>
            <p:ph type="body" sz="quarter" idx="18"/>
          </p:nvPr>
        </p:nvSpPr>
        <p:spPr/>
        <p:txBody>
          <a:bodyPr/>
          <a:lstStyle/>
          <a:p>
            <a:r>
              <a:rPr lang="en-US" dirty="0"/>
              <a:t>Chief Executive Officer</a:t>
            </a:r>
          </a:p>
        </p:txBody>
      </p:sp>
      <p:pic>
        <p:nvPicPr>
          <p:cNvPr id="45" name="Picture Placeholder 44" descr="Team member headshot">
            <a:extLst>
              <a:ext uri="{FF2B5EF4-FFF2-40B4-BE49-F238E27FC236}">
                <a16:creationId xmlns:a16="http://schemas.microsoft.com/office/drawing/2014/main" id="{62DE0294-702E-6C2F-FFA6-33EA99E75BB5}"/>
              </a:ext>
            </a:extLst>
          </p:cNvPr>
          <p:cNvPicPr>
            <a:picLocks noGrp="1" noChangeAspect="1"/>
          </p:cNvPicPr>
          <p:nvPr>
            <p:ph type="pic" sz="quarter" idx="16"/>
          </p:nvPr>
        </p:nvPicPr>
        <p:blipFill rotWithShape="1">
          <a:blip r:embed="rId4"/>
          <a:srcRect t="260" b="260"/>
          <a:stretch/>
        </p:blipFill>
        <p:spPr/>
      </p:pic>
      <p:sp>
        <p:nvSpPr>
          <p:cNvPr id="29" name="Text Placeholder 28">
            <a:extLst>
              <a:ext uri="{FF2B5EF4-FFF2-40B4-BE49-F238E27FC236}">
                <a16:creationId xmlns:a16="http://schemas.microsoft.com/office/drawing/2014/main" id="{56569593-FAD4-3D3C-5FB2-6E9C7B4A0654}"/>
              </a:ext>
            </a:extLst>
          </p:cNvPr>
          <p:cNvSpPr>
            <a:spLocks noGrp="1"/>
          </p:cNvSpPr>
          <p:nvPr>
            <p:ph type="body" sz="quarter" idx="21"/>
          </p:nvPr>
        </p:nvSpPr>
        <p:spPr/>
        <p:txBody>
          <a:bodyPr/>
          <a:lstStyle/>
          <a:p>
            <a:r>
              <a:rPr lang="en-US" dirty="0"/>
              <a:t>Flora Berggren​</a:t>
            </a:r>
          </a:p>
        </p:txBody>
      </p:sp>
      <p:sp>
        <p:nvSpPr>
          <p:cNvPr id="28" name="Text Placeholder 27">
            <a:extLst>
              <a:ext uri="{FF2B5EF4-FFF2-40B4-BE49-F238E27FC236}">
                <a16:creationId xmlns:a16="http://schemas.microsoft.com/office/drawing/2014/main" id="{B7455CD5-CB03-E684-FC3F-FE70DF6C472F}"/>
              </a:ext>
            </a:extLst>
          </p:cNvPr>
          <p:cNvSpPr>
            <a:spLocks noGrp="1"/>
          </p:cNvSpPr>
          <p:nvPr>
            <p:ph type="body" sz="quarter" idx="20"/>
          </p:nvPr>
        </p:nvSpPr>
        <p:spPr/>
        <p:txBody>
          <a:bodyPr/>
          <a:lstStyle/>
          <a:p>
            <a:r>
              <a:rPr lang="en-US" dirty="0"/>
              <a:t>Chief Operations Officer</a:t>
            </a:r>
          </a:p>
        </p:txBody>
      </p:sp>
      <p:pic>
        <p:nvPicPr>
          <p:cNvPr id="47" name="Picture Placeholder 46" descr="Team member headshot">
            <a:extLst>
              <a:ext uri="{FF2B5EF4-FFF2-40B4-BE49-F238E27FC236}">
                <a16:creationId xmlns:a16="http://schemas.microsoft.com/office/drawing/2014/main" id="{7A487797-34AF-E5DF-3477-6F12967EFB33}"/>
              </a:ext>
            </a:extLst>
          </p:cNvPr>
          <p:cNvPicPr>
            <a:picLocks noGrp="1" noChangeAspect="1"/>
          </p:cNvPicPr>
          <p:nvPr>
            <p:ph type="pic" sz="quarter" idx="15"/>
          </p:nvPr>
        </p:nvPicPr>
        <p:blipFill rotWithShape="1">
          <a:blip r:embed="rId5"/>
          <a:srcRect l="39" r="39"/>
          <a:stretch/>
        </p:blipFill>
        <p:spPr/>
      </p:pic>
      <p:sp>
        <p:nvSpPr>
          <p:cNvPr id="31" name="Text Placeholder 30">
            <a:extLst>
              <a:ext uri="{FF2B5EF4-FFF2-40B4-BE49-F238E27FC236}">
                <a16:creationId xmlns:a16="http://schemas.microsoft.com/office/drawing/2014/main" id="{53D0BAA8-6F92-D5A9-9FA2-9533E81A8105}"/>
              </a:ext>
            </a:extLst>
          </p:cNvPr>
          <p:cNvSpPr>
            <a:spLocks noGrp="1"/>
          </p:cNvSpPr>
          <p:nvPr>
            <p:ph type="body" sz="quarter" idx="23"/>
          </p:nvPr>
        </p:nvSpPr>
        <p:spPr/>
        <p:txBody>
          <a:bodyPr/>
          <a:lstStyle/>
          <a:p>
            <a:r>
              <a:rPr lang="en-US" dirty="0"/>
              <a:t>Rajesh Santoshi​</a:t>
            </a:r>
          </a:p>
        </p:txBody>
      </p:sp>
      <p:sp>
        <p:nvSpPr>
          <p:cNvPr id="30" name="Text Placeholder 29">
            <a:extLst>
              <a:ext uri="{FF2B5EF4-FFF2-40B4-BE49-F238E27FC236}">
                <a16:creationId xmlns:a16="http://schemas.microsoft.com/office/drawing/2014/main" id="{CB833035-7F55-7728-8060-8204B10C959B}"/>
              </a:ext>
            </a:extLst>
          </p:cNvPr>
          <p:cNvSpPr>
            <a:spLocks noGrp="1"/>
          </p:cNvSpPr>
          <p:nvPr>
            <p:ph type="body" sz="quarter" idx="22"/>
          </p:nvPr>
        </p:nvSpPr>
        <p:spPr/>
        <p:txBody>
          <a:bodyPr/>
          <a:lstStyle/>
          <a:p>
            <a:r>
              <a:rPr lang="en-US" dirty="0"/>
              <a:t>VP Marketing</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27683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r>
              <a:rPr lang="en-US" dirty="0"/>
              <a:t>Meet our extended team</a:t>
            </a:r>
          </a:p>
        </p:txBody>
      </p:sp>
      <p:pic>
        <p:nvPicPr>
          <p:cNvPr id="53" name="Picture Placeholder 52" descr="Team member headshot">
            <a:extLst>
              <a:ext uri="{FF2B5EF4-FFF2-40B4-BE49-F238E27FC236}">
                <a16:creationId xmlns:a16="http://schemas.microsoft.com/office/drawing/2014/main" id="{3BEA71D8-370E-DE64-E87D-942444FFBC9B}"/>
              </a:ext>
            </a:extLst>
          </p:cNvPr>
          <p:cNvPicPr>
            <a:picLocks noGrp="1" noChangeAspect="1"/>
          </p:cNvPicPr>
          <p:nvPr>
            <p:ph type="pic" sz="quarter" idx="12"/>
          </p:nvPr>
        </p:nvPicPr>
        <p:blipFill rotWithShape="1">
          <a:blip r:embed="rId2"/>
          <a:srcRect l="68" r="68"/>
          <a:stretch/>
        </p:blipFill>
        <p:spPr/>
      </p:pic>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p:txBody>
          <a:bodyPr/>
          <a:lstStyle/>
          <a:p>
            <a:r>
              <a:rPr lang="en-US" dirty="0"/>
              <a:t>Takuma Hayashi​</a:t>
            </a:r>
          </a:p>
        </p:txBody>
      </p:sp>
      <p:sp>
        <p:nvSpPr>
          <p:cNvPr id="22" name="Text Placeholder 21">
            <a:extLst>
              <a:ext uri="{FF2B5EF4-FFF2-40B4-BE49-F238E27FC236}">
                <a16:creationId xmlns:a16="http://schemas.microsoft.com/office/drawing/2014/main" id="{B8A775F3-D483-728E-181B-869ED9CBDF2F}"/>
              </a:ext>
            </a:extLst>
          </p:cNvPr>
          <p:cNvSpPr>
            <a:spLocks noGrp="1"/>
          </p:cNvSpPr>
          <p:nvPr>
            <p:ph type="body" sz="quarter" idx="14"/>
          </p:nvPr>
        </p:nvSpPr>
        <p:spPr/>
        <p:txBody>
          <a:bodyPr/>
          <a:lstStyle/>
          <a:p>
            <a:r>
              <a:rPr lang="en-US" dirty="0"/>
              <a:t>President</a:t>
            </a:r>
          </a:p>
        </p:txBody>
      </p:sp>
      <p:pic>
        <p:nvPicPr>
          <p:cNvPr id="55" name="Picture Placeholder 54" descr="Team member headshot">
            <a:extLst>
              <a:ext uri="{FF2B5EF4-FFF2-40B4-BE49-F238E27FC236}">
                <a16:creationId xmlns:a16="http://schemas.microsoft.com/office/drawing/2014/main" id="{573BD657-1FD7-F7DE-47ED-2932A5FD1ED8}"/>
              </a:ext>
            </a:extLst>
          </p:cNvPr>
          <p:cNvPicPr>
            <a:picLocks noGrp="1" noChangeAspect="1"/>
          </p:cNvPicPr>
          <p:nvPr>
            <p:ph type="pic" sz="quarter" idx="26"/>
          </p:nvPr>
        </p:nvPicPr>
        <p:blipFill rotWithShape="1">
          <a:blip r:embed="rId3"/>
          <a:srcRect l="68" r="68"/>
          <a:stretch/>
        </p:blipFill>
        <p:spPr/>
      </p:pic>
      <p:sp>
        <p:nvSpPr>
          <p:cNvPr id="3" name="Text Placeholder 2">
            <a:extLst>
              <a:ext uri="{FF2B5EF4-FFF2-40B4-BE49-F238E27FC236}">
                <a16:creationId xmlns:a16="http://schemas.microsoft.com/office/drawing/2014/main" id="{F4211D47-F384-6FA6-74CC-9C42CAC2FD22}"/>
              </a:ext>
            </a:extLst>
          </p:cNvPr>
          <p:cNvSpPr>
            <a:spLocks noGrp="1"/>
          </p:cNvSpPr>
          <p:nvPr>
            <p:ph type="body" sz="quarter" idx="25"/>
          </p:nvPr>
        </p:nvSpPr>
        <p:spPr/>
        <p:txBody>
          <a:bodyPr/>
          <a:lstStyle/>
          <a:p>
            <a:r>
              <a:rPr lang="en-US" dirty="0"/>
              <a:t>Graham Barnes</a:t>
            </a:r>
          </a:p>
        </p:txBody>
      </p:sp>
      <p:sp>
        <p:nvSpPr>
          <p:cNvPr id="2" name="Text Placeholder 1">
            <a:extLst>
              <a:ext uri="{FF2B5EF4-FFF2-40B4-BE49-F238E27FC236}">
                <a16:creationId xmlns:a16="http://schemas.microsoft.com/office/drawing/2014/main" id="{4492780A-B8DC-E841-9E8B-A14FF1779946}"/>
              </a:ext>
            </a:extLst>
          </p:cNvPr>
          <p:cNvSpPr>
            <a:spLocks noGrp="1"/>
          </p:cNvSpPr>
          <p:nvPr>
            <p:ph type="body" sz="quarter" idx="24"/>
          </p:nvPr>
        </p:nvSpPr>
        <p:spPr/>
        <p:txBody>
          <a:bodyPr/>
          <a:lstStyle/>
          <a:p>
            <a:r>
              <a:rPr lang="en-US" dirty="0"/>
              <a:t>VP Product</a:t>
            </a:r>
          </a:p>
        </p:txBody>
      </p:sp>
      <p:pic>
        <p:nvPicPr>
          <p:cNvPr id="57" name="Picture Placeholder 56" descr="Team member headshot">
            <a:extLst>
              <a:ext uri="{FF2B5EF4-FFF2-40B4-BE49-F238E27FC236}">
                <a16:creationId xmlns:a16="http://schemas.microsoft.com/office/drawing/2014/main" id="{5537191C-6B05-661B-509C-BF71751D1711}"/>
              </a:ext>
            </a:extLst>
          </p:cNvPr>
          <p:cNvPicPr>
            <a:picLocks noGrp="1" noChangeAspect="1"/>
          </p:cNvPicPr>
          <p:nvPr>
            <p:ph type="pic" sz="quarter" idx="17"/>
          </p:nvPr>
        </p:nvPicPr>
        <p:blipFill rotWithShape="1">
          <a:blip r:embed="rId4"/>
          <a:srcRect l="398" r="398"/>
          <a:stretch/>
        </p:blipFill>
        <p:spPr/>
      </p:pic>
      <p:sp>
        <p:nvSpPr>
          <p:cNvPr id="27" name="Text Placeholder 26">
            <a:extLst>
              <a:ext uri="{FF2B5EF4-FFF2-40B4-BE49-F238E27FC236}">
                <a16:creationId xmlns:a16="http://schemas.microsoft.com/office/drawing/2014/main" id="{AD3E159C-8F18-6271-D733-C11E52BA168F}"/>
              </a:ext>
            </a:extLst>
          </p:cNvPr>
          <p:cNvSpPr>
            <a:spLocks noGrp="1"/>
          </p:cNvSpPr>
          <p:nvPr>
            <p:ph type="body" sz="quarter" idx="19"/>
          </p:nvPr>
        </p:nvSpPr>
        <p:spPr/>
        <p:txBody>
          <a:bodyPr/>
          <a:lstStyle/>
          <a:p>
            <a:r>
              <a:rPr lang="en-US" dirty="0"/>
              <a:t>Mirjam Nilsson​</a:t>
            </a:r>
          </a:p>
        </p:txBody>
      </p:sp>
      <p:sp>
        <p:nvSpPr>
          <p:cNvPr id="26" name="Text Placeholder 25">
            <a:extLst>
              <a:ext uri="{FF2B5EF4-FFF2-40B4-BE49-F238E27FC236}">
                <a16:creationId xmlns:a16="http://schemas.microsoft.com/office/drawing/2014/main" id="{3B78A704-3F4C-BA60-E2A0-78C04422CC59}"/>
              </a:ext>
            </a:extLst>
          </p:cNvPr>
          <p:cNvSpPr>
            <a:spLocks noGrp="1"/>
          </p:cNvSpPr>
          <p:nvPr>
            <p:ph type="body" sz="quarter" idx="18"/>
          </p:nvPr>
        </p:nvSpPr>
        <p:spPr/>
        <p:txBody>
          <a:bodyPr/>
          <a:lstStyle/>
          <a:p>
            <a:r>
              <a:rPr lang="en-US" dirty="0"/>
              <a:t>Chief Executive Officer</a:t>
            </a:r>
          </a:p>
        </p:txBody>
      </p:sp>
      <p:pic>
        <p:nvPicPr>
          <p:cNvPr id="59" name="Picture Placeholder 58" descr="Team member headshot">
            <a:extLst>
              <a:ext uri="{FF2B5EF4-FFF2-40B4-BE49-F238E27FC236}">
                <a16:creationId xmlns:a16="http://schemas.microsoft.com/office/drawing/2014/main" id="{C8693117-B77E-25DF-B95D-DE556C542E7B}"/>
              </a:ext>
            </a:extLst>
          </p:cNvPr>
          <p:cNvPicPr>
            <a:picLocks noGrp="1" noChangeAspect="1"/>
          </p:cNvPicPr>
          <p:nvPr>
            <p:ph type="pic" sz="quarter" idx="29"/>
          </p:nvPr>
        </p:nvPicPr>
        <p:blipFill rotWithShape="1">
          <a:blip r:embed="rId5"/>
          <a:srcRect l="398" r="398"/>
          <a:stretch/>
        </p:blipFill>
        <p:spPr/>
      </p:pic>
      <p:sp>
        <p:nvSpPr>
          <p:cNvPr id="11" name="Text Placeholder 10">
            <a:extLst>
              <a:ext uri="{FF2B5EF4-FFF2-40B4-BE49-F238E27FC236}">
                <a16:creationId xmlns:a16="http://schemas.microsoft.com/office/drawing/2014/main" id="{D188C844-5F45-EB9F-D5DA-4584E17B1774}"/>
              </a:ext>
            </a:extLst>
          </p:cNvPr>
          <p:cNvSpPr>
            <a:spLocks noGrp="1"/>
          </p:cNvSpPr>
          <p:nvPr>
            <p:ph type="body" sz="quarter" idx="31"/>
          </p:nvPr>
        </p:nvSpPr>
        <p:spPr/>
        <p:txBody>
          <a:bodyPr/>
          <a:lstStyle/>
          <a:p>
            <a:r>
              <a:rPr lang="en-US" dirty="0"/>
              <a:t>Rowan Murphy</a:t>
            </a:r>
          </a:p>
        </p:txBody>
      </p:sp>
      <p:sp>
        <p:nvSpPr>
          <p:cNvPr id="10" name="Text Placeholder 9">
            <a:extLst>
              <a:ext uri="{FF2B5EF4-FFF2-40B4-BE49-F238E27FC236}">
                <a16:creationId xmlns:a16="http://schemas.microsoft.com/office/drawing/2014/main" id="{8A6F23DD-7C5D-ED60-22BD-5A8690CD301B}"/>
              </a:ext>
            </a:extLst>
          </p:cNvPr>
          <p:cNvSpPr>
            <a:spLocks noGrp="1"/>
          </p:cNvSpPr>
          <p:nvPr>
            <p:ph type="body" sz="quarter" idx="30"/>
          </p:nvPr>
        </p:nvSpPr>
        <p:spPr/>
        <p:txBody>
          <a:bodyPr/>
          <a:lstStyle/>
          <a:p>
            <a:r>
              <a:rPr lang="en-US" dirty="0"/>
              <a:t>SEO Strategist</a:t>
            </a:r>
          </a:p>
        </p:txBody>
      </p:sp>
      <p:pic>
        <p:nvPicPr>
          <p:cNvPr id="61" name="Picture Placeholder 60" descr="Team member headshot">
            <a:extLst>
              <a:ext uri="{FF2B5EF4-FFF2-40B4-BE49-F238E27FC236}">
                <a16:creationId xmlns:a16="http://schemas.microsoft.com/office/drawing/2014/main" id="{79C9E55F-F6EF-94D9-06CE-C6DD5072004B}"/>
              </a:ext>
            </a:extLst>
          </p:cNvPr>
          <p:cNvPicPr>
            <a:picLocks noGrp="1" noChangeAspect="1"/>
          </p:cNvPicPr>
          <p:nvPr>
            <p:ph type="pic" sz="quarter" idx="16"/>
          </p:nvPr>
        </p:nvPicPr>
        <p:blipFill rotWithShape="1">
          <a:blip r:embed="rId6"/>
          <a:srcRect l="330" r="330"/>
          <a:stretch/>
        </p:blipFill>
        <p:spPr/>
      </p:pic>
      <p:sp>
        <p:nvSpPr>
          <p:cNvPr id="29" name="Text Placeholder 28">
            <a:extLst>
              <a:ext uri="{FF2B5EF4-FFF2-40B4-BE49-F238E27FC236}">
                <a16:creationId xmlns:a16="http://schemas.microsoft.com/office/drawing/2014/main" id="{56569593-FAD4-3D3C-5FB2-6E9C7B4A0654}"/>
              </a:ext>
            </a:extLst>
          </p:cNvPr>
          <p:cNvSpPr>
            <a:spLocks noGrp="1"/>
          </p:cNvSpPr>
          <p:nvPr>
            <p:ph type="body" sz="quarter" idx="21"/>
          </p:nvPr>
        </p:nvSpPr>
        <p:spPr/>
        <p:txBody>
          <a:bodyPr/>
          <a:lstStyle/>
          <a:p>
            <a:r>
              <a:rPr lang="en-US" dirty="0"/>
              <a:t>Flora Berggren​</a:t>
            </a:r>
          </a:p>
        </p:txBody>
      </p:sp>
      <p:sp>
        <p:nvSpPr>
          <p:cNvPr id="28" name="Text Placeholder 27">
            <a:extLst>
              <a:ext uri="{FF2B5EF4-FFF2-40B4-BE49-F238E27FC236}">
                <a16:creationId xmlns:a16="http://schemas.microsoft.com/office/drawing/2014/main" id="{B7455CD5-CB03-E684-FC3F-FE70DF6C472F}"/>
              </a:ext>
            </a:extLst>
          </p:cNvPr>
          <p:cNvSpPr>
            <a:spLocks noGrp="1"/>
          </p:cNvSpPr>
          <p:nvPr>
            <p:ph type="body" sz="quarter" idx="20"/>
          </p:nvPr>
        </p:nvSpPr>
        <p:spPr/>
        <p:txBody>
          <a:bodyPr/>
          <a:lstStyle/>
          <a:p>
            <a:r>
              <a:rPr lang="en-US" dirty="0"/>
              <a:t>Chief Operations Officer</a:t>
            </a:r>
          </a:p>
        </p:txBody>
      </p:sp>
      <p:pic>
        <p:nvPicPr>
          <p:cNvPr id="63" name="Picture Placeholder 62" descr="Team member headshot">
            <a:extLst>
              <a:ext uri="{FF2B5EF4-FFF2-40B4-BE49-F238E27FC236}">
                <a16:creationId xmlns:a16="http://schemas.microsoft.com/office/drawing/2014/main" id="{77185421-9478-DA6C-6E84-F1CE48E7C362}"/>
              </a:ext>
            </a:extLst>
          </p:cNvPr>
          <p:cNvPicPr>
            <a:picLocks noGrp="1" noChangeAspect="1"/>
          </p:cNvPicPr>
          <p:nvPr>
            <p:ph type="pic" sz="quarter" idx="28"/>
          </p:nvPr>
        </p:nvPicPr>
        <p:blipFill rotWithShape="1">
          <a:blip r:embed="rId7"/>
          <a:srcRect l="330" r="330"/>
          <a:stretch/>
        </p:blipFill>
        <p:spPr/>
      </p:pic>
      <p:sp>
        <p:nvSpPr>
          <p:cNvPr id="13" name="Text Placeholder 12">
            <a:extLst>
              <a:ext uri="{FF2B5EF4-FFF2-40B4-BE49-F238E27FC236}">
                <a16:creationId xmlns:a16="http://schemas.microsoft.com/office/drawing/2014/main" id="{E9D54E7A-7DF8-223A-8EE3-B26E84499FC0}"/>
              </a:ext>
            </a:extLst>
          </p:cNvPr>
          <p:cNvSpPr>
            <a:spLocks noGrp="1"/>
          </p:cNvSpPr>
          <p:nvPr>
            <p:ph type="body" sz="quarter" idx="33"/>
          </p:nvPr>
        </p:nvSpPr>
        <p:spPr/>
        <p:txBody>
          <a:bodyPr/>
          <a:lstStyle/>
          <a:p>
            <a:r>
              <a:rPr lang="en-US" dirty="0"/>
              <a:t>Elizabeth Moore</a:t>
            </a:r>
          </a:p>
        </p:txBody>
      </p:sp>
      <p:sp>
        <p:nvSpPr>
          <p:cNvPr id="12" name="Text Placeholder 11">
            <a:extLst>
              <a:ext uri="{FF2B5EF4-FFF2-40B4-BE49-F238E27FC236}">
                <a16:creationId xmlns:a16="http://schemas.microsoft.com/office/drawing/2014/main" id="{854E9C9A-95CA-ECE7-D282-67D6BF69ACA8}"/>
              </a:ext>
            </a:extLst>
          </p:cNvPr>
          <p:cNvSpPr>
            <a:spLocks noGrp="1"/>
          </p:cNvSpPr>
          <p:nvPr>
            <p:ph type="body" sz="quarter" idx="32"/>
          </p:nvPr>
        </p:nvSpPr>
        <p:spPr/>
        <p:txBody>
          <a:bodyPr/>
          <a:lstStyle/>
          <a:p>
            <a:r>
              <a:rPr lang="en-US" dirty="0"/>
              <a:t>Product Designer</a:t>
            </a:r>
          </a:p>
        </p:txBody>
      </p:sp>
      <p:pic>
        <p:nvPicPr>
          <p:cNvPr id="65" name="Picture Placeholder 64" descr="Team member headshot">
            <a:extLst>
              <a:ext uri="{FF2B5EF4-FFF2-40B4-BE49-F238E27FC236}">
                <a16:creationId xmlns:a16="http://schemas.microsoft.com/office/drawing/2014/main" id="{CAF68524-6EBE-A993-1AD3-20214DAF4FE9}"/>
              </a:ext>
            </a:extLst>
          </p:cNvPr>
          <p:cNvPicPr>
            <a:picLocks noGrp="1" noChangeAspect="1"/>
          </p:cNvPicPr>
          <p:nvPr>
            <p:ph type="pic" sz="quarter" idx="15"/>
          </p:nvPr>
        </p:nvPicPr>
        <p:blipFill rotWithShape="1">
          <a:blip r:embed="rId8"/>
          <a:srcRect l="330" r="330"/>
          <a:stretch/>
        </p:blipFill>
        <p:spPr/>
      </p:pic>
      <p:sp>
        <p:nvSpPr>
          <p:cNvPr id="31" name="Text Placeholder 30">
            <a:extLst>
              <a:ext uri="{FF2B5EF4-FFF2-40B4-BE49-F238E27FC236}">
                <a16:creationId xmlns:a16="http://schemas.microsoft.com/office/drawing/2014/main" id="{53D0BAA8-6F92-D5A9-9FA2-9533E81A8105}"/>
              </a:ext>
            </a:extLst>
          </p:cNvPr>
          <p:cNvSpPr>
            <a:spLocks noGrp="1"/>
          </p:cNvSpPr>
          <p:nvPr>
            <p:ph type="body" sz="quarter" idx="23"/>
          </p:nvPr>
        </p:nvSpPr>
        <p:spPr/>
        <p:txBody>
          <a:bodyPr/>
          <a:lstStyle/>
          <a:p>
            <a:r>
              <a:rPr lang="en-US" dirty="0"/>
              <a:t>Rajesh Santoshi​</a:t>
            </a:r>
          </a:p>
        </p:txBody>
      </p:sp>
      <p:sp>
        <p:nvSpPr>
          <p:cNvPr id="30" name="Text Placeholder 29">
            <a:extLst>
              <a:ext uri="{FF2B5EF4-FFF2-40B4-BE49-F238E27FC236}">
                <a16:creationId xmlns:a16="http://schemas.microsoft.com/office/drawing/2014/main" id="{CB833035-7F55-7728-8060-8204B10C959B}"/>
              </a:ext>
            </a:extLst>
          </p:cNvPr>
          <p:cNvSpPr>
            <a:spLocks noGrp="1"/>
          </p:cNvSpPr>
          <p:nvPr>
            <p:ph type="body" sz="quarter" idx="22"/>
          </p:nvPr>
        </p:nvSpPr>
        <p:spPr/>
        <p:txBody>
          <a:bodyPr/>
          <a:lstStyle/>
          <a:p>
            <a:r>
              <a:rPr lang="en-US" dirty="0"/>
              <a:t>VP Marketing</a:t>
            </a:r>
          </a:p>
        </p:txBody>
      </p:sp>
      <p:pic>
        <p:nvPicPr>
          <p:cNvPr id="67" name="Picture Placeholder 66" descr="Team member headshot">
            <a:extLst>
              <a:ext uri="{FF2B5EF4-FFF2-40B4-BE49-F238E27FC236}">
                <a16:creationId xmlns:a16="http://schemas.microsoft.com/office/drawing/2014/main" id="{9EAC3E97-8B44-239C-876D-05600F686C76}"/>
              </a:ext>
            </a:extLst>
          </p:cNvPr>
          <p:cNvPicPr>
            <a:picLocks noGrp="1" noChangeAspect="1"/>
          </p:cNvPicPr>
          <p:nvPr>
            <p:ph type="pic" sz="quarter" idx="27"/>
          </p:nvPr>
        </p:nvPicPr>
        <p:blipFill rotWithShape="1">
          <a:blip r:embed="rId9"/>
          <a:srcRect l="330" r="330"/>
          <a:stretch/>
        </p:blipFill>
        <p:spPr/>
      </p:pic>
      <p:sp>
        <p:nvSpPr>
          <p:cNvPr id="15" name="Text Placeholder 14">
            <a:extLst>
              <a:ext uri="{FF2B5EF4-FFF2-40B4-BE49-F238E27FC236}">
                <a16:creationId xmlns:a16="http://schemas.microsoft.com/office/drawing/2014/main" id="{6528BADF-56AA-6896-4CB1-89AC4CEC3E8B}"/>
              </a:ext>
            </a:extLst>
          </p:cNvPr>
          <p:cNvSpPr>
            <a:spLocks noGrp="1"/>
          </p:cNvSpPr>
          <p:nvPr>
            <p:ph type="body" sz="quarter" idx="35"/>
          </p:nvPr>
        </p:nvSpPr>
        <p:spPr/>
        <p:txBody>
          <a:bodyPr/>
          <a:lstStyle/>
          <a:p>
            <a:r>
              <a:rPr lang="en-US" dirty="0"/>
              <a:t>Robin Kline</a:t>
            </a:r>
          </a:p>
        </p:txBody>
      </p:sp>
      <p:sp>
        <p:nvSpPr>
          <p:cNvPr id="14" name="Text Placeholder 13">
            <a:extLst>
              <a:ext uri="{FF2B5EF4-FFF2-40B4-BE49-F238E27FC236}">
                <a16:creationId xmlns:a16="http://schemas.microsoft.com/office/drawing/2014/main" id="{70938DEE-1BD1-2EEF-BB61-E47123F2C50B}"/>
              </a:ext>
            </a:extLst>
          </p:cNvPr>
          <p:cNvSpPr>
            <a:spLocks noGrp="1"/>
          </p:cNvSpPr>
          <p:nvPr>
            <p:ph type="body" sz="quarter" idx="34"/>
          </p:nvPr>
        </p:nvSpPr>
        <p:spPr/>
        <p:txBody>
          <a:bodyPr/>
          <a:lstStyle/>
          <a:p>
            <a:r>
              <a:rPr lang="en-US" dirty="0"/>
              <a:t>Content Developer</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971989334"/>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{FD3527A6-BF82-4B8F-8551-416826A26F5E}tf56410444_win32</Template>
  <TotalTime>2</TotalTime>
  <Words>438</Words>
  <Application>Microsoft Office PowerPoint</Application>
  <PresentationFormat>Widescreen</PresentationFormat>
  <Paragraphs>144</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Baskerville</vt:lpstr>
      <vt:lpstr>Gill Sans Light</vt:lpstr>
      <vt:lpstr>Arial</vt:lpstr>
      <vt:lpstr>Baskerville Old Face</vt:lpstr>
      <vt:lpstr>Calibri</vt:lpstr>
      <vt:lpstr>Gill Sans Nova</vt:lpstr>
      <vt:lpstr>Gill Sans Nova Light</vt:lpstr>
      <vt:lpstr>Office Theme</vt:lpstr>
      <vt:lpstr>Baking-goods supply</vt:lpstr>
      <vt:lpstr>Agenda</vt:lpstr>
      <vt:lpstr>Introduction</vt:lpstr>
      <vt:lpstr>Primary goals</vt:lpstr>
      <vt:lpstr>Quarterly performance</vt:lpstr>
      <vt:lpstr>Areas of growth</vt:lpstr>
      <vt:lpstr>Business opportunities are like buses. There's always another one coming.</vt:lpstr>
      <vt:lpstr>Meet our team</vt:lpstr>
      <vt:lpstr>Meet our extended team</vt:lpstr>
      <vt:lpstr>Plan for product launch </vt:lpstr>
      <vt:lpstr>Timeline </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Baking-goods supply</dc:title>
  <dc:creator>Aidan Shafer</dc:creator>
  <cp:lastModifiedBy>Aidan Shafer</cp:lastModifiedBy>
  <cp:revision>1</cp:revision>
  <dcterms:created xsi:type="dcterms:W3CDTF">2022-11-03T18:22:46Z</dcterms:created>
  <dcterms:modified xsi:type="dcterms:W3CDTF">2022-11-03T18:25:18Z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