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1" r:id="rId10"/>
    <p:sldId id="275" r:id="rId11"/>
    <p:sldId id="273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E9"/>
    <a:srgbClr val="E2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 autoAdjust="0"/>
    <p:restoredTop sz="86690"/>
  </p:normalViewPr>
  <p:slideViewPr>
    <p:cSldViewPr snapToGrid="0">
      <p:cViewPr>
        <p:scale>
          <a:sx n="68" d="100"/>
          <a:sy n="68" d="100"/>
        </p:scale>
        <p:origin x="144" y="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59:0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58:5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3DE0E-84E2-D448-8BBA-CA195290FC1D}" type="datetimeFigureOut">
              <a:rPr kumimoji="1" lang="ko-Kore-KR" altLang="en-US" smtClean="0"/>
              <a:t>2022. 12. 6.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A8BC-AA1C-704C-8F9C-DACB3C343D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832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86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12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6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0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868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431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62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4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707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39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469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03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A8BC-AA1C-704C-8F9C-DACB3C343D5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5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7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3966" y="78163"/>
            <a:ext cx="11844068" cy="6627575"/>
            <a:chOff x="173966" y="78163"/>
            <a:chExt cx="11844068" cy="662757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C108B-8860-69AE-EFAB-6C93E7A0CBDA}"/>
                </a:ext>
              </a:extLst>
            </p:cNvPr>
            <p:cNvSpPr/>
            <p:nvPr/>
          </p:nvSpPr>
          <p:spPr>
            <a:xfrm>
              <a:off x="263950" y="78163"/>
              <a:ext cx="11695061" cy="478226"/>
            </a:xfrm>
            <a:prstGeom prst="roundRect">
              <a:avLst>
                <a:gd name="adj" fmla="val 10473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  <a:effectLst>
              <a:outerShdw dist="762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3180A4-0CA0-4B4C-13C2-9722DED3D70C}"/>
                </a:ext>
              </a:extLst>
            </p:cNvPr>
            <p:cNvSpPr/>
            <p:nvPr/>
          </p:nvSpPr>
          <p:spPr>
            <a:xfrm>
              <a:off x="173966" y="158289"/>
              <a:ext cx="11844068" cy="6547449"/>
            </a:xfrm>
            <a:prstGeom prst="roundRect">
              <a:avLst>
                <a:gd name="adj" fmla="val 1447"/>
              </a:avLst>
            </a:prstGeom>
            <a:gradFill>
              <a:gsLst>
                <a:gs pos="7000">
                  <a:srgbClr val="E2E6EF"/>
                </a:gs>
                <a:gs pos="8000">
                  <a:schemeClr val="bg1"/>
                </a:gs>
              </a:gsLst>
              <a:lin ang="5400000" scaled="1"/>
            </a:gradFill>
            <a:ln w="28575">
              <a:solidFill>
                <a:schemeClr val="tx2">
                  <a:lumMod val="75000"/>
                </a:schemeClr>
              </a:solidFill>
            </a:ln>
            <a:effectLst>
              <a:outerShdw dist="762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4000" b="1" kern="0" dirty="0">
                <a:ln w="9525">
                  <a:noFill/>
                </a:ln>
                <a:solidFill>
                  <a:srgbClr val="0185E9"/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  <a:p>
              <a:pPr algn="ctr">
                <a:defRPr/>
              </a:pPr>
              <a:endParaRPr lang="en-US" altLang="ko-KR" sz="4000" b="1" kern="0" dirty="0">
                <a:ln w="9525">
                  <a:noFill/>
                </a:ln>
                <a:solidFill>
                  <a:srgbClr val="0185E9"/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  <a:p>
              <a:pPr algn="ctr">
                <a:defRPr/>
              </a:pPr>
              <a:r>
                <a:rPr lang="en-US" altLang="ko-KR" sz="4000" b="1" kern="0" dirty="0">
                  <a:ln w="9525">
                    <a:noFill/>
                  </a:ln>
                  <a:solidFill>
                    <a:srgbClr val="0185E9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&lt;</a:t>
              </a:r>
              <a:r>
                <a:rPr lang="ko-KR" altLang="en-US" sz="4000" b="1" kern="0" dirty="0">
                  <a:ln w="9525">
                    <a:noFill/>
                  </a:ln>
                  <a:solidFill>
                    <a:srgbClr val="0185E9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지하철 약속 역 추천 알고리즘</a:t>
              </a:r>
              <a:r>
                <a:rPr lang="en-US" altLang="ko-KR" sz="4000" b="1" kern="0" dirty="0">
                  <a:ln w="9525">
                    <a:noFill/>
                  </a:ln>
                  <a:solidFill>
                    <a:srgbClr val="0185E9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&gt;</a:t>
              </a:r>
            </a:p>
            <a:p>
              <a:pPr algn="ctr">
                <a:defRPr/>
              </a:pPr>
              <a:endParaRPr lang="en-US" altLang="ko-KR" sz="4000" b="1" kern="0" dirty="0">
                <a:ln w="9525">
                  <a:noFill/>
                </a:ln>
                <a:solidFill>
                  <a:srgbClr val="0185E9"/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  <a:p>
              <a:pPr algn="ctr">
                <a:defRPr/>
              </a:pPr>
              <a:r>
                <a:rPr lang="ko-KR" altLang="en-US" sz="2000" kern="0" dirty="0">
                  <a:ln w="9525">
                    <a:noFill/>
                  </a:ln>
                  <a:solidFill>
                    <a:schemeClr val="tx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컴퓨터 알고리즘 및 실습</a:t>
              </a:r>
              <a:endParaRPr lang="en-US" altLang="ko-KR" sz="2000" kern="0" dirty="0">
                <a:ln w="9525">
                  <a:noFill/>
                </a:ln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  <a:p>
              <a:pPr algn="ctr">
                <a:defRPr/>
              </a:pPr>
              <a:r>
                <a:rPr lang="ko-KR" altLang="en-US" sz="2000" kern="0" dirty="0">
                  <a:ln w="9525">
                    <a:noFill/>
                  </a:ln>
                  <a:solidFill>
                    <a:schemeClr val="tx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알고리즘 프로젝트 </a:t>
              </a:r>
              <a:r>
                <a:rPr lang="en-US" altLang="ko-KR" sz="2000" kern="0" dirty="0">
                  <a:ln w="9525">
                    <a:noFill/>
                  </a:ln>
                  <a:solidFill>
                    <a:schemeClr val="tx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3</a:t>
              </a:r>
              <a:r>
                <a:rPr lang="ko-KR" altLang="en-US" sz="2000" kern="0" dirty="0">
                  <a:ln w="9525">
                    <a:noFill/>
                  </a:ln>
                  <a:solidFill>
                    <a:schemeClr val="tx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조</a:t>
              </a:r>
              <a:endParaRPr lang="en-US" altLang="ko-KR" sz="2000" kern="0" dirty="0">
                <a:ln w="9525">
                  <a:noFill/>
                </a:ln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  <a:p>
              <a:pPr algn="ctr">
                <a:defRPr/>
              </a:pPr>
              <a:r>
                <a:rPr lang="ko-KR" altLang="en-US" sz="4000" i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en-US" altLang="ko-KR" sz="40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02FD535-00BF-DF17-9493-F87F0550BD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061" y="384107"/>
              <a:ext cx="4680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78CCDC4-CEAB-7715-8983-3616A58FFA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561" y="384107"/>
              <a:ext cx="4680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79EFEA7-815D-31BE-94FC-0C3A36610D61}"/>
                </a:ext>
              </a:extLst>
            </p:cNvPr>
            <p:cNvSpPr/>
            <p:nvPr/>
          </p:nvSpPr>
          <p:spPr>
            <a:xfrm rot="16200000">
              <a:off x="340378" y="356080"/>
              <a:ext cx="94869" cy="8178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FAA24BE-8BAF-0384-EE33-FEFC97DC6AFB}"/>
                </a:ext>
              </a:extLst>
            </p:cNvPr>
            <p:cNvSpPr/>
            <p:nvPr/>
          </p:nvSpPr>
          <p:spPr>
            <a:xfrm rot="5400000">
              <a:off x="784877" y="353496"/>
              <a:ext cx="94869" cy="8178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C1DFBBE-088F-A744-FC75-A4AC028CC04C}"/>
                </a:ext>
              </a:extLst>
            </p:cNvPr>
            <p:cNvSpPr/>
            <p:nvPr/>
          </p:nvSpPr>
          <p:spPr>
            <a:xfrm>
              <a:off x="1168925" y="232388"/>
              <a:ext cx="10676155" cy="324000"/>
            </a:xfrm>
            <a:prstGeom prst="roundRect">
              <a:avLst>
                <a:gd name="adj" fmla="val 12644"/>
              </a:avLst>
            </a:prstGeom>
            <a:solidFill>
              <a:schemeClr val="bg1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4138">
                <a:defRPr/>
              </a:pP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컴퓨터공학과 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2020112073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김예지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,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2020112046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이재원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,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2019111994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</a:t>
              </a:r>
              <a:r>
                <a:rPr lang="ko-KR" altLang="en-US" sz="1600" i="1" kern="0" dirty="0" err="1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이주윤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,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</a:t>
              </a:r>
              <a:r>
                <a:rPr lang="en-US" altLang="ko-KR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2020111655</a:t>
              </a:r>
              <a:r>
                <a:rPr lang="ko-KR" altLang="en-US" sz="1600" i="1" kern="0" dirty="0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 </a:t>
              </a:r>
              <a:r>
                <a:rPr lang="ko-KR" altLang="en-US" sz="1600" i="1" kern="0" dirty="0" err="1">
                  <a:ln w="9525">
                    <a:noFill/>
                  </a:ln>
                  <a:solidFill>
                    <a:srgbClr val="022B41"/>
                  </a:solidFill>
                  <a:latin typeface="RixGo B" panose="02020603020101020101" pitchFamily="18" charset="-127"/>
                  <a:ea typeface="RixGo B" panose="02020603020101020101" pitchFamily="18" charset="-127"/>
                </a:rPr>
                <a:t>심여은</a:t>
              </a:r>
              <a:endParaRPr lang="ko-KR" altLang="en-US" sz="1100" dirty="0">
                <a:solidFill>
                  <a:prstClr val="white">
                    <a:lumMod val="50000"/>
                  </a:prstClr>
                </a:solidFill>
                <a:latin typeface="RixGo B" panose="02020603020101020101" pitchFamily="18" charset="-127"/>
                <a:ea typeface="RixGo B" panose="02020603020101020101" pitchFamily="18" charset="-127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4149ADF8-9291-0840-2B06-240B74846587}"/>
                </a:ext>
              </a:extLst>
            </p:cNvPr>
            <p:cNvSpPr/>
            <p:nvPr/>
          </p:nvSpPr>
          <p:spPr>
            <a:xfrm>
              <a:off x="173966" y="6625611"/>
              <a:ext cx="11844068" cy="8012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0185E9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3D6E36E-2A88-EBF8-06B6-BFE2BC5C817E}"/>
                </a:ext>
              </a:extLst>
            </p:cNvPr>
            <p:cNvCxnSpPr>
              <a:cxnSpLocks/>
            </p:cNvCxnSpPr>
            <p:nvPr/>
          </p:nvCxnSpPr>
          <p:spPr>
            <a:xfrm>
              <a:off x="173966" y="632132"/>
              <a:ext cx="1184406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CFA7C91-F1FC-5A77-FF51-FF1B8D464BE3}"/>
                </a:ext>
              </a:extLst>
            </p:cNvPr>
            <p:cNvSpPr/>
            <p:nvPr/>
          </p:nvSpPr>
          <p:spPr>
            <a:xfrm>
              <a:off x="11556206" y="294662"/>
              <a:ext cx="200819" cy="201136"/>
            </a:xfrm>
            <a:prstGeom prst="ellipse">
              <a:avLst/>
            </a:prstGeom>
            <a:solidFill>
              <a:srgbClr val="0185E9"/>
            </a:solidFill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ko-KR" altLang="en-US" sz="1100" dirty="0">
                  <a:solidFill>
                    <a:prstClr val="white"/>
                  </a:solidFill>
                </a:rPr>
                <a:t>★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0592AC-8849-A8A8-31A2-7E535A87A507}"/>
              </a:ext>
            </a:extLst>
          </p:cNvPr>
          <p:cNvGrpSpPr/>
          <p:nvPr/>
        </p:nvGrpSpPr>
        <p:grpSpPr>
          <a:xfrm>
            <a:off x="610061" y="4795713"/>
            <a:ext cx="10946145" cy="1924050"/>
            <a:chOff x="610061" y="4586997"/>
            <a:chExt cx="10946145" cy="19240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BE45D5-B50E-C1C3-F5B5-43C409E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04" y="4586997"/>
              <a:ext cx="1924050" cy="1924050"/>
            </a:xfrm>
            <a:prstGeom prst="rect">
              <a:avLst/>
            </a:prstGeom>
          </p:spPr>
        </p:pic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AE8EF895-53D3-C253-1A8E-B17AC843E42F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1" y="6076950"/>
              <a:ext cx="109461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94A98A4-573F-C422-1324-8DFAA110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9706" y="4813168"/>
              <a:ext cx="1206500" cy="120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67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3-2)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circle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428705" y="5569622"/>
            <a:ext cx="1112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출력 결과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사용자가 입력한 데이터와 중심지 근점 역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최종 추천 역 </a:t>
            </a:r>
            <a:endParaRPr kumimoji="1" lang="en-US" altLang="ko-KR" b="1" dirty="0"/>
          </a:p>
          <a:p>
            <a:pPr algn="ctr"/>
            <a:r>
              <a:rPr kumimoji="1" lang="ko-KR" altLang="en-US" b="1" dirty="0" err="1"/>
              <a:t>시간복잡도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O(N) (N: </a:t>
            </a:r>
            <a:r>
              <a:rPr kumimoji="1" lang="ko-KR" altLang="en-US" b="1" dirty="0"/>
              <a:t>입력 데이터 수</a:t>
            </a:r>
            <a:r>
              <a:rPr kumimoji="1"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497F5-C370-492E-F058-5CBD8B15C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82" y="1324047"/>
            <a:ext cx="5261436" cy="38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3-3) Dijkstra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555960" y="2325183"/>
            <a:ext cx="6201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/>
              <a:t>역들의 가중치를 계산한 </a:t>
            </a:r>
            <a:r>
              <a:rPr kumimoji="1" lang="en" altLang="ko-KR" b="1" dirty="0"/>
              <a:t>weight vector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만들기 위해 입력데이터의 모든 호선들에 대해서 가중치를 계산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입력데이터의 역들을 출발역으로 설정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출발역과 같은 호선일 경우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모든 역의 가중치를 출발역과 떨어져 있는 거리로 초기화</a:t>
            </a:r>
            <a:r>
              <a:rPr kumimoji="1"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다른 호선이더라도 해당 호선으로 환승 가능하면 출발역과 같은 호선으로 처리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endParaRPr kumimoji="1"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F9FD1-28B1-07E5-3582-9766FCA0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1" y="2310852"/>
            <a:ext cx="4020869" cy="27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52195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3-3) Dijkstra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448278" y="2283072"/>
            <a:ext cx="6547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  출발역과 다른 호선일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 출발역에서 환승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가능한 </a:t>
            </a:r>
            <a:endParaRPr kumimoji="1" lang="en-US" altLang="ko-KR" b="1" dirty="0"/>
          </a:p>
          <a:p>
            <a:r>
              <a:rPr kumimoji="1" lang="ko-KR" altLang="en-US" b="1" dirty="0"/>
              <a:t>   모든 역을 찾고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각 호선의 가중치를 계산하여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기존보다 </a:t>
            </a:r>
            <a:endParaRPr kumimoji="1" lang="en-US" altLang="ko-KR" b="1" dirty="0"/>
          </a:p>
          <a:p>
            <a:r>
              <a:rPr kumimoji="1" lang="ko-KR" altLang="en-US" b="1" dirty="0"/>
              <a:t>   작은 값일 경우 갱신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환승 가능한 역이 없을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가중치 최대값으로 설정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모든 출발역에 대해 반복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모든 출발역에 대해 도출된 가중치를 합함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가중치 합이 가장 작은 역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중간역</a:t>
            </a:r>
            <a:endParaRPr kumimoji="1" lang="en-US" altLang="ko-KR" b="1" dirty="0"/>
          </a:p>
          <a:p>
            <a:pPr algn="ctr"/>
            <a:endParaRPr kumimoji="1"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F9FD1-28B1-07E5-3582-9766FCA0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1" y="2310852"/>
            <a:ext cx="4020869" cy="27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6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3-3)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Dijkstra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428705" y="5177156"/>
            <a:ext cx="1112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출력 결과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사용자가 입력한 데이터와 가중치 배열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추천역</a:t>
            </a:r>
            <a:r>
              <a:rPr kumimoji="1" lang="ko-KR" altLang="en-US" b="1" dirty="0"/>
              <a:t> 출력</a:t>
            </a:r>
            <a:endParaRPr kumimoji="1" lang="en-US" altLang="ko-KR" b="1" dirty="0"/>
          </a:p>
          <a:p>
            <a:pPr algn="ctr"/>
            <a:r>
              <a:rPr kumimoji="1" lang="ko-KR" altLang="en-US" b="1" dirty="0" err="1"/>
              <a:t>시간복잡도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 O(n^2) (N: </a:t>
            </a:r>
            <a:r>
              <a:rPr kumimoji="1" lang="ko-KR" altLang="en-US" b="1" dirty="0"/>
              <a:t>입력 데이터 수</a:t>
            </a:r>
            <a:r>
              <a:rPr kumimoji="1"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FB88E-28A3-360C-FF54-7C2CC1485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30" y="1357678"/>
            <a:ext cx="8969139" cy="3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57238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4.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알고리즘 분석 및 결론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8619F33-86A2-E719-B927-729062B0E782}"/>
              </a:ext>
            </a:extLst>
          </p:cNvPr>
          <p:cNvSpPr/>
          <p:nvPr/>
        </p:nvSpPr>
        <p:spPr>
          <a:xfrm>
            <a:off x="7855396" y="1855863"/>
            <a:ext cx="3391053" cy="3337567"/>
          </a:xfrm>
          <a:prstGeom prst="ellipse">
            <a:avLst/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 w="3175">
                  <a:noFill/>
                </a:ln>
                <a:solidFill>
                  <a:prstClr val="white"/>
                </a:solidFill>
              </a:rPr>
              <a:t>Dijkstra</a:t>
            </a: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 알고리즘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항상 최적해를 도출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n w="3175">
                  <a:noFill/>
                </a:ln>
                <a:solidFill>
                  <a:prstClr val="white"/>
                </a:solidFill>
              </a:rPr>
              <a:t>시간복잡도가</a:t>
            </a: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 높음 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1C37D8-3598-F69A-4137-075796B6B875}"/>
              </a:ext>
            </a:extLst>
          </p:cNvPr>
          <p:cNvSpPr/>
          <p:nvPr/>
        </p:nvSpPr>
        <p:spPr>
          <a:xfrm>
            <a:off x="1317329" y="1855863"/>
            <a:ext cx="3391053" cy="3337567"/>
          </a:xfrm>
          <a:prstGeom prst="ellipse">
            <a:avLst/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 w="3175">
                  <a:noFill/>
                </a:ln>
                <a:solidFill>
                  <a:prstClr val="white"/>
                </a:solidFill>
              </a:rPr>
              <a:t>Middle</a:t>
            </a: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 알고리즘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직관적으로 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이해하기 쉬움 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n w="3175">
                  <a:noFill/>
                </a:ln>
                <a:solidFill>
                  <a:prstClr val="white"/>
                </a:solidFill>
              </a:rPr>
              <a:t>시간복잡도가</a:t>
            </a: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 높음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E8889C-CCC5-EEE2-9C5E-296233104427}"/>
              </a:ext>
            </a:extLst>
          </p:cNvPr>
          <p:cNvSpPr/>
          <p:nvPr/>
        </p:nvSpPr>
        <p:spPr>
          <a:xfrm>
            <a:off x="4298607" y="1639105"/>
            <a:ext cx="4064343" cy="3771085"/>
          </a:xfrm>
          <a:prstGeom prst="ellipse">
            <a:avLst/>
          </a:prstGeom>
          <a:solidFill>
            <a:srgbClr val="E2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Circle </a:t>
            </a:r>
            <a:r>
              <a:rPr lang="ko-KR" altLang="en-US" sz="19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</a:t>
            </a:r>
            <a:endParaRPr lang="en-US" altLang="ko-KR" sz="19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위도</a:t>
            </a:r>
            <a:r>
              <a:rPr lang="en-US" altLang="ko-KR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경도를 고려</a:t>
            </a: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거리적으로 최적</a:t>
            </a: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특정 상황에서 탐색 범위 </a:t>
            </a:r>
            <a:r>
              <a:rPr lang="ko-Kore-KR" altLang="en-US" sz="1700" b="0" i="0" u="none" strike="noStrike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⬆</a:t>
            </a:r>
            <a:r>
              <a:rPr lang="ko-KR" altLang="en-US" sz="1700" b="1" i="0" u="none" strike="noStrike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700" b="1" i="0" u="none" strike="noStrike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7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중심지와 멀어질 가능성</a:t>
            </a: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7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F8DFD4A-002B-405B-714C-8862B10B9688}"/>
                  </a:ext>
                </a:extLst>
              </p14:cNvPr>
              <p14:cNvContentPartPr/>
              <p14:nvPr/>
            </p14:nvContentPartPr>
            <p14:xfrm>
              <a:off x="1648980" y="-1950690"/>
              <a:ext cx="360" cy="36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F8DFD4A-002B-405B-714C-8862B10B9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980" y="-19596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2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3966" y="115212"/>
            <a:ext cx="11844068" cy="6627575"/>
            <a:chOff x="173966" y="78163"/>
            <a:chExt cx="11844068" cy="662757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C108B-8860-69AE-EFAB-6C93E7A0CBDA}"/>
                </a:ext>
              </a:extLst>
            </p:cNvPr>
            <p:cNvSpPr/>
            <p:nvPr/>
          </p:nvSpPr>
          <p:spPr>
            <a:xfrm>
              <a:off x="263950" y="78163"/>
              <a:ext cx="11695061" cy="478226"/>
            </a:xfrm>
            <a:prstGeom prst="roundRect">
              <a:avLst>
                <a:gd name="adj" fmla="val 10473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  <a:effectLst>
              <a:outerShdw dist="762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3180A4-0CA0-4B4C-13C2-9722DED3D70C}"/>
                </a:ext>
              </a:extLst>
            </p:cNvPr>
            <p:cNvSpPr/>
            <p:nvPr/>
          </p:nvSpPr>
          <p:spPr>
            <a:xfrm>
              <a:off x="173966" y="158289"/>
              <a:ext cx="11844068" cy="6547449"/>
            </a:xfrm>
            <a:prstGeom prst="roundRect">
              <a:avLst>
                <a:gd name="adj" fmla="val 1447"/>
              </a:avLst>
            </a:prstGeom>
            <a:gradFill>
              <a:gsLst>
                <a:gs pos="7000">
                  <a:srgbClr val="E2E6EF"/>
                </a:gs>
                <a:gs pos="8000">
                  <a:schemeClr val="bg1"/>
                </a:gs>
              </a:gsLst>
              <a:lin ang="5400000" scaled="1"/>
            </a:gradFill>
            <a:ln w="28575">
              <a:solidFill>
                <a:schemeClr val="tx2">
                  <a:lumMod val="75000"/>
                </a:schemeClr>
              </a:solidFill>
            </a:ln>
            <a:effectLst>
              <a:outerShdw dist="762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4000" b="1" kern="0" dirty="0">
                <a:ln w="9525">
                  <a:noFill/>
                </a:ln>
                <a:solidFill>
                  <a:srgbClr val="0185E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endParaRPr lang="en-US" altLang="ko-KR" sz="40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02FD535-00BF-DF17-9493-F87F0550BD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061" y="384107"/>
              <a:ext cx="4680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78CCDC4-CEAB-7715-8983-3616A58FFA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561" y="384107"/>
              <a:ext cx="4680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79EFEA7-815D-31BE-94FC-0C3A36610D61}"/>
                </a:ext>
              </a:extLst>
            </p:cNvPr>
            <p:cNvSpPr/>
            <p:nvPr/>
          </p:nvSpPr>
          <p:spPr>
            <a:xfrm rot="16200000">
              <a:off x="340378" y="356080"/>
              <a:ext cx="94869" cy="8178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FAA24BE-8BAF-0384-EE33-FEFC97DC6AFB}"/>
                </a:ext>
              </a:extLst>
            </p:cNvPr>
            <p:cNvSpPr/>
            <p:nvPr/>
          </p:nvSpPr>
          <p:spPr>
            <a:xfrm rot="5400000">
              <a:off x="784877" y="353496"/>
              <a:ext cx="94869" cy="8178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4149ADF8-9291-0840-2B06-240B74846587}"/>
                </a:ext>
              </a:extLst>
            </p:cNvPr>
            <p:cNvSpPr/>
            <p:nvPr/>
          </p:nvSpPr>
          <p:spPr>
            <a:xfrm>
              <a:off x="173966" y="6625611"/>
              <a:ext cx="11844068" cy="8012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0185E9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3D6E36E-2A88-EBF8-06B6-BFE2BC5C817E}"/>
                </a:ext>
              </a:extLst>
            </p:cNvPr>
            <p:cNvCxnSpPr>
              <a:cxnSpLocks/>
            </p:cNvCxnSpPr>
            <p:nvPr/>
          </p:nvCxnSpPr>
          <p:spPr>
            <a:xfrm>
              <a:off x="173966" y="632132"/>
              <a:ext cx="1184406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CFA7C91-F1FC-5A77-FF51-FF1B8D464BE3}"/>
                </a:ext>
              </a:extLst>
            </p:cNvPr>
            <p:cNvSpPr/>
            <p:nvPr/>
          </p:nvSpPr>
          <p:spPr>
            <a:xfrm>
              <a:off x="11556206" y="294662"/>
              <a:ext cx="200819" cy="201136"/>
            </a:xfrm>
            <a:prstGeom prst="ellipse">
              <a:avLst/>
            </a:prstGeom>
            <a:solidFill>
              <a:srgbClr val="0185E9"/>
            </a:solidFill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ko-KR" altLang="en-US" sz="1100" dirty="0">
                  <a:solidFill>
                    <a:prstClr val="white"/>
                  </a:solidFill>
                </a:rPr>
                <a:t>★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96A0A-CC3E-3F97-FB4B-BAB1E36C0CBD}"/>
              </a:ext>
            </a:extLst>
          </p:cNvPr>
          <p:cNvSpPr txBox="1"/>
          <p:nvPr/>
        </p:nvSpPr>
        <p:spPr>
          <a:xfrm>
            <a:off x="1054561" y="1955624"/>
            <a:ext cx="4289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ko-KR" altLang="en-US" sz="2000" b="1" dirty="0"/>
              <a:t>문제 상황과 해결방안</a:t>
            </a:r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ko-KR" altLang="en-US" sz="2000" b="1" dirty="0"/>
              <a:t>수집한 데이터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8F0DF-C781-C2D4-6380-00EDDB863615}"/>
              </a:ext>
            </a:extLst>
          </p:cNvPr>
          <p:cNvSpPr txBox="1"/>
          <p:nvPr/>
        </p:nvSpPr>
        <p:spPr>
          <a:xfrm>
            <a:off x="610061" y="1055116"/>
            <a:ext cx="10284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>
                <a:solidFill>
                  <a:srgbClr val="0185E9"/>
                </a:solidFill>
              </a:rPr>
              <a:t>&lt;</a:t>
            </a:r>
            <a:r>
              <a:rPr kumimoji="1" lang="ko-KR" altLang="en-US" sz="3000" b="1" dirty="0">
                <a:solidFill>
                  <a:srgbClr val="0185E9"/>
                </a:solidFill>
              </a:rPr>
              <a:t> </a:t>
            </a:r>
            <a:r>
              <a:rPr kumimoji="1" lang="ko-Kore-KR" altLang="en-US" sz="3000" b="1" dirty="0">
                <a:solidFill>
                  <a:srgbClr val="0185E9"/>
                </a:solidFill>
              </a:rPr>
              <a:t>목차</a:t>
            </a:r>
            <a:r>
              <a:rPr kumimoji="1" lang="ko-KR" altLang="en-US" sz="3000" b="1" dirty="0">
                <a:solidFill>
                  <a:srgbClr val="0185E9"/>
                </a:solidFill>
              </a:rPr>
              <a:t> </a:t>
            </a:r>
            <a:r>
              <a:rPr kumimoji="1" lang="en-US" altLang="ko-KR" sz="3000" b="1" dirty="0">
                <a:solidFill>
                  <a:srgbClr val="0185E9"/>
                </a:solidFill>
              </a:rPr>
              <a:t>&gt;</a:t>
            </a:r>
            <a:endParaRPr kumimoji="1" lang="ko-Kore-KR" altLang="en-US" sz="3000" b="1" dirty="0">
              <a:solidFill>
                <a:srgbClr val="0185E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0FE5F-3436-8816-4262-55C5E5802156}"/>
              </a:ext>
            </a:extLst>
          </p:cNvPr>
          <p:cNvSpPr txBox="1"/>
          <p:nvPr/>
        </p:nvSpPr>
        <p:spPr>
          <a:xfrm>
            <a:off x="7267164" y="2106819"/>
            <a:ext cx="4289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3.</a:t>
            </a:r>
            <a:r>
              <a:rPr kumimoji="1" lang="ko-KR" altLang="en-US" sz="2000" b="1" dirty="0"/>
              <a:t> 알고리즘 구현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3-1)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middle </a:t>
            </a:r>
            <a:r>
              <a:rPr kumimoji="1" lang="ko-KR" altLang="en-US" sz="2000" b="1" dirty="0"/>
              <a:t>알고리즘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3-2)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circle </a:t>
            </a:r>
            <a:r>
              <a:rPr kumimoji="1" lang="ko-KR" altLang="en-US" sz="2000" b="1" dirty="0"/>
              <a:t>알고리즘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3-3)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Dijkstra </a:t>
            </a:r>
            <a:r>
              <a:rPr kumimoji="1" lang="ko-KR" altLang="en-US" sz="2000" b="1" dirty="0"/>
              <a:t>알고리즘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4.</a:t>
            </a:r>
            <a:r>
              <a:rPr kumimoji="1" lang="ko-KR" altLang="en-US" sz="2000" b="1" dirty="0"/>
              <a:t> 알고리즘 분석 및 결론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D2CF725-B812-80C3-0ABD-F5A85F0AB09D}"/>
              </a:ext>
            </a:extLst>
          </p:cNvPr>
          <p:cNvCxnSpPr>
            <a:cxnSpLocks/>
          </p:cNvCxnSpPr>
          <p:nvPr/>
        </p:nvCxnSpPr>
        <p:spPr>
          <a:xfrm>
            <a:off x="5791249" y="2403167"/>
            <a:ext cx="0" cy="535976"/>
          </a:xfrm>
          <a:prstGeom prst="line">
            <a:avLst/>
          </a:prstGeom>
          <a:ln w="381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34C519C-3E25-C546-1519-38ED8E723AAC}"/>
              </a:ext>
            </a:extLst>
          </p:cNvPr>
          <p:cNvCxnSpPr>
            <a:cxnSpLocks/>
          </p:cNvCxnSpPr>
          <p:nvPr/>
        </p:nvCxnSpPr>
        <p:spPr>
          <a:xfrm>
            <a:off x="5791249" y="4047181"/>
            <a:ext cx="0" cy="535976"/>
          </a:xfrm>
          <a:prstGeom prst="line">
            <a:avLst/>
          </a:prstGeom>
          <a:ln w="381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C364813-1EE4-27B2-91C1-94AD9339DB9E}"/>
              </a:ext>
            </a:extLst>
          </p:cNvPr>
          <p:cNvCxnSpPr>
            <a:cxnSpLocks/>
          </p:cNvCxnSpPr>
          <p:nvPr/>
        </p:nvCxnSpPr>
        <p:spPr>
          <a:xfrm>
            <a:off x="5791249" y="3219596"/>
            <a:ext cx="0" cy="535976"/>
          </a:xfrm>
          <a:prstGeom prst="line">
            <a:avLst/>
          </a:prstGeom>
          <a:ln w="381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D9C4281-D217-9FF9-B21B-72C50FBC27EC}"/>
              </a:ext>
            </a:extLst>
          </p:cNvPr>
          <p:cNvCxnSpPr>
            <a:cxnSpLocks/>
          </p:cNvCxnSpPr>
          <p:nvPr/>
        </p:nvCxnSpPr>
        <p:spPr>
          <a:xfrm>
            <a:off x="5791249" y="4852724"/>
            <a:ext cx="0" cy="535976"/>
          </a:xfrm>
          <a:prstGeom prst="line">
            <a:avLst/>
          </a:prstGeom>
          <a:ln w="381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2">
            <a:extLst>
              <a:ext uri="{FF2B5EF4-FFF2-40B4-BE49-F238E27FC236}">
                <a16:creationId xmlns:a16="http://schemas.microsoft.com/office/drawing/2014/main" id="{45134AB9-F615-59C1-2784-C45A9EA7299A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0.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목차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DB85A4-EE81-E2D7-E795-EB32AC8E1C8F}"/>
              </a:ext>
            </a:extLst>
          </p:cNvPr>
          <p:cNvGrpSpPr/>
          <p:nvPr/>
        </p:nvGrpSpPr>
        <p:grpSpPr>
          <a:xfrm>
            <a:off x="610061" y="4830029"/>
            <a:ext cx="10946145" cy="1924050"/>
            <a:chOff x="610061" y="4586997"/>
            <a:chExt cx="10946145" cy="192405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7838141-61D9-F8F3-086D-6A5E2554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04" y="4586997"/>
              <a:ext cx="1924050" cy="1924050"/>
            </a:xfrm>
            <a:prstGeom prst="rect">
              <a:avLst/>
            </a:prstGeom>
          </p:spPr>
        </p:pic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9B896C25-2C22-A49D-86E2-ADFA2088F1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1" y="6076950"/>
              <a:ext cx="109461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22F472F-E30F-3F65-7525-8F3BC84F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9706" y="4813168"/>
              <a:ext cx="1206500" cy="12065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359B7C5-595F-65DA-8E1E-55F5E7EB64C6}"/>
                  </a:ext>
                </a:extLst>
              </p14:cNvPr>
              <p14:cNvContentPartPr/>
              <p14:nvPr/>
            </p14:nvContentPartPr>
            <p14:xfrm>
              <a:off x="7872660" y="5129070"/>
              <a:ext cx="36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359B7C5-595F-65DA-8E1E-55F5E7EB64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4020" y="51204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18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8944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1.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문제상황과 해결방안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96A0A-CC3E-3F97-FB4B-BAB1E36C0CBD}"/>
              </a:ext>
            </a:extLst>
          </p:cNvPr>
          <p:cNvSpPr txBox="1"/>
          <p:nvPr/>
        </p:nvSpPr>
        <p:spPr>
          <a:xfrm>
            <a:off x="7380966" y="4587045"/>
            <a:ext cx="3802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185E9"/>
                </a:solidFill>
              </a:rPr>
              <a:t>“</a:t>
            </a:r>
            <a:r>
              <a:rPr kumimoji="1" lang="ko-KR" altLang="en-US" b="1" dirty="0">
                <a:solidFill>
                  <a:srgbClr val="0185E9"/>
                </a:solidFill>
              </a:rPr>
              <a:t> </a:t>
            </a:r>
            <a:r>
              <a:rPr kumimoji="1" lang="ko-KR" altLang="en-US" b="1" dirty="0"/>
              <a:t>지하철 약속 역 추천 알고리즘 </a:t>
            </a:r>
            <a:r>
              <a:rPr kumimoji="1" lang="en-US" altLang="ko-KR" sz="3000" b="1" dirty="0">
                <a:solidFill>
                  <a:srgbClr val="0185E9"/>
                </a:solidFill>
              </a:rPr>
              <a:t>“</a:t>
            </a:r>
            <a:r>
              <a:rPr kumimoji="1" lang="ko-KR" altLang="en-US" sz="3000" b="1" dirty="0">
                <a:solidFill>
                  <a:srgbClr val="0185E9"/>
                </a:solidFill>
              </a:rPr>
              <a:t> </a:t>
            </a:r>
            <a:endParaRPr kumimoji="1" lang="ko-Kore-KR" altLang="en-US" sz="3000" b="1" dirty="0">
              <a:solidFill>
                <a:srgbClr val="0185E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8F0DF-C781-C2D4-6380-00EDDB863615}"/>
              </a:ext>
            </a:extLst>
          </p:cNvPr>
          <p:cNvSpPr txBox="1"/>
          <p:nvPr/>
        </p:nvSpPr>
        <p:spPr>
          <a:xfrm>
            <a:off x="7008577" y="2304948"/>
            <a:ext cx="454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친구들이 서로 다른 역에 위치해 있을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어떤 역이 가장 정확한 중간 지점 역일까</a:t>
            </a:r>
            <a:r>
              <a:rPr kumimoji="1" lang="en-US" altLang="ko-KR" b="1" dirty="0"/>
              <a:t>?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6029F2B7-1D9B-609A-A3A2-D789A4AEA16D}"/>
              </a:ext>
            </a:extLst>
          </p:cNvPr>
          <p:cNvSpPr/>
          <p:nvPr/>
        </p:nvSpPr>
        <p:spPr>
          <a:xfrm>
            <a:off x="9087084" y="3323218"/>
            <a:ext cx="390613" cy="646331"/>
          </a:xfrm>
          <a:prstGeom prst="downArrow">
            <a:avLst/>
          </a:prstGeom>
          <a:solidFill>
            <a:srgbClr val="0185E9"/>
          </a:solidFill>
          <a:ln>
            <a:solidFill>
              <a:srgbClr val="0185E9"/>
            </a:solidFill>
          </a:ln>
          <a:effectLst>
            <a:softEdge rad="7188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8" name="Picture 4" descr="다행히, 4개 이상의 노선이 한 역을 지나가는 경우는 없네. 지금은 있을까?">
            <a:extLst>
              <a:ext uri="{FF2B5EF4-FFF2-40B4-BE49-F238E27FC236}">
                <a16:creationId xmlns:a16="http://schemas.microsoft.com/office/drawing/2014/main" id="{A9806CF2-ACCD-7E1E-032C-F67847E59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20" y="1690454"/>
            <a:ext cx="4835980" cy="36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08A6CF-0D8C-D099-3078-911745CC1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9" y="4380563"/>
            <a:ext cx="1641017" cy="16410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EDE3C1-A201-343D-8871-AE1F98EAE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62" y="1193930"/>
            <a:ext cx="1180436" cy="11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8944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1.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문제상황과 해결방안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885A0-40A2-5ADD-B097-F2EF4AC05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3" y="2586875"/>
            <a:ext cx="4406615" cy="2231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6111480" y="2586875"/>
            <a:ext cx="5444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입력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총 인원 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각각의 출발 호선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출발 역 이름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출력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입력된 역들의 중간지점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사용자가 없는 역이나 호선을 입력할 경우 </a:t>
            </a:r>
            <a:endParaRPr kumimoji="1" lang="en-US" altLang="ko-KR" b="1" dirty="0"/>
          </a:p>
          <a:p>
            <a:r>
              <a:rPr kumimoji="1" lang="ko-KR" altLang="en-US" b="1" dirty="0"/>
              <a:t> 다시 입력하도록 알림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829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2.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수집한 데이터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753504" y="2901243"/>
            <a:ext cx="5739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 서울교통공사에서 제공하는 역 정보 기반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 역에 대한 정보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역명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역 좌표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근접역</a:t>
            </a:r>
            <a:r>
              <a:rPr kumimoji="1" lang="ko-KR" altLang="en-US" sz="2000" b="1" dirty="0"/>
              <a:t> 소요시간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환승역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환승소요시간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구조체 벡터로 나타냄</a:t>
            </a:r>
            <a:endParaRPr kumimoji="1" lang="en-US" altLang="ko-KR" sz="2000" b="1" dirty="0"/>
          </a:p>
          <a:p>
            <a:r>
              <a:rPr kumimoji="1" lang="ko-KR" altLang="en-US" b="1" dirty="0"/>
              <a:t> </a:t>
            </a:r>
            <a:endParaRPr kumimoji="1" lang="en-US" altLang="ko-KR" b="1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36F65B7-214E-48D3-1B12-F664D5B16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87"/>
          <a:stretch/>
        </p:blipFill>
        <p:spPr>
          <a:xfrm>
            <a:off x="877479" y="3909473"/>
            <a:ext cx="3770722" cy="22288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6530FE-8E00-879C-DB5D-209B336BB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2" y="1231332"/>
            <a:ext cx="4012148" cy="24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4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95482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3-1)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middle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알고리즘 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681782" y="1685763"/>
            <a:ext cx="62053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 err="1"/>
              <a:t>입력받은</a:t>
            </a:r>
            <a:r>
              <a:rPr kumimoji="1" lang="ko-KR" altLang="en-US" b="1" dirty="0"/>
              <a:t> 역을 </a:t>
            </a:r>
            <a:r>
              <a:rPr kumimoji="1" lang="en-US" altLang="ko-KR" b="1" dirty="0" err="1"/>
              <a:t>resultSet</a:t>
            </a:r>
            <a:r>
              <a:rPr kumimoji="1" lang="ko-KR" altLang="en-US" b="1" dirty="0"/>
              <a:t> 벡터에 저장하고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    그 중 두 개를 뽑아 두 지점의 정보 받기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두 역이 같은 호선인지 체크하고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다른 호선이더라도 </a:t>
            </a:r>
            <a:endParaRPr kumimoji="1" lang="en-US" altLang="ko-KR" b="1" dirty="0"/>
          </a:p>
          <a:p>
            <a:r>
              <a:rPr kumimoji="1" lang="ko-KR" altLang="en-US" b="1" dirty="0"/>
              <a:t>    해당 역이 같은 호선의 환승역일 경우 호선을 갱신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같은 호선일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두 역 사이의 총 소요시간의 절반과 같거나 큰 역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중간역</a:t>
            </a:r>
            <a:r>
              <a:rPr kumimoji="1" lang="ko-KR" altLang="en-US" b="1" dirty="0"/>
              <a:t> 찾기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다른 호선일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두 역 사이에 환승이 가능한지 체크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소요시간에 </a:t>
            </a:r>
            <a:r>
              <a:rPr kumimoji="1" lang="ko-KR" altLang="en-US" b="1" dirty="0" err="1"/>
              <a:t>환승시간을</a:t>
            </a:r>
            <a:r>
              <a:rPr kumimoji="1" lang="ko-KR" altLang="en-US" b="1" dirty="0"/>
              <a:t> 포함하여 </a:t>
            </a:r>
            <a:r>
              <a:rPr kumimoji="1" lang="ko-KR" altLang="en-US" b="1" dirty="0" err="1"/>
              <a:t>중간역</a:t>
            </a:r>
            <a:r>
              <a:rPr kumimoji="1" lang="ko-KR" altLang="en-US" b="1" dirty="0"/>
              <a:t> 찾기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endParaRPr kumimoji="1" lang="en-US" altLang="ko-KR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AC57034-AC54-5988-5281-04F37C159622}"/>
              </a:ext>
            </a:extLst>
          </p:cNvPr>
          <p:cNvGrpSpPr/>
          <p:nvPr/>
        </p:nvGrpSpPr>
        <p:grpSpPr>
          <a:xfrm>
            <a:off x="1297029" y="2000922"/>
            <a:ext cx="3020139" cy="2922997"/>
            <a:chOff x="1297029" y="2000922"/>
            <a:chExt cx="3020139" cy="292299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74197B2-953C-B9AA-B89B-0DF4FDB4B3A5}"/>
                </a:ext>
              </a:extLst>
            </p:cNvPr>
            <p:cNvSpPr/>
            <p:nvPr/>
          </p:nvSpPr>
          <p:spPr>
            <a:xfrm>
              <a:off x="1830651" y="2212482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A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6AF04DD-2EEC-9449-EBDE-FECCB4CD70A1}"/>
                </a:ext>
              </a:extLst>
            </p:cNvPr>
            <p:cNvSpPr/>
            <p:nvPr/>
          </p:nvSpPr>
          <p:spPr>
            <a:xfrm>
              <a:off x="1297029" y="3138719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B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5D638C-E234-D75A-9945-524803EBE1E3}"/>
                </a:ext>
              </a:extLst>
            </p:cNvPr>
            <p:cNvSpPr/>
            <p:nvPr/>
          </p:nvSpPr>
          <p:spPr>
            <a:xfrm>
              <a:off x="1738782" y="4278460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C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7103B55-0C4F-6B7D-0BE1-5413AD643519}"/>
                </a:ext>
              </a:extLst>
            </p:cNvPr>
            <p:cNvSpPr/>
            <p:nvPr/>
          </p:nvSpPr>
          <p:spPr>
            <a:xfrm>
              <a:off x="3466456" y="4278460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D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6AA862-63E8-35DE-95B5-89FA2674EB96}"/>
                </a:ext>
              </a:extLst>
            </p:cNvPr>
            <p:cNvSpPr/>
            <p:nvPr/>
          </p:nvSpPr>
          <p:spPr>
            <a:xfrm>
              <a:off x="3650194" y="2000922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E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30FEC593-76FB-E4E8-A6FC-67EA8E37F6D5}"/>
                </a:ext>
              </a:extLst>
            </p:cNvPr>
            <p:cNvCxnSpPr>
              <a:cxnSpLocks/>
              <a:stCxn id="4" idx="6"/>
              <a:endCxn id="20" idx="2"/>
            </p:cNvCxnSpPr>
            <p:nvPr/>
          </p:nvCxnSpPr>
          <p:spPr>
            <a:xfrm flipV="1">
              <a:off x="2497625" y="2323652"/>
              <a:ext cx="1152569" cy="2115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3E5878B8-C0E0-4EFE-E430-42A37A4CC58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696443" y="3746067"/>
              <a:ext cx="140015" cy="6269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D487A9D-6457-C30B-8956-B7C16036812E}"/>
                </a:ext>
              </a:extLst>
            </p:cNvPr>
            <p:cNvCxnSpPr>
              <a:cxnSpLocks/>
              <a:stCxn id="20" idx="4"/>
              <a:endCxn id="17" idx="0"/>
            </p:cNvCxnSpPr>
            <p:nvPr/>
          </p:nvCxnSpPr>
          <p:spPr>
            <a:xfrm flipH="1">
              <a:off x="3799943" y="2646381"/>
              <a:ext cx="183738" cy="1632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B2CA6F56-4137-044E-F996-E2435D0E119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405756" y="4596682"/>
              <a:ext cx="1060700" cy="4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35E81A89-FD56-AD19-9F5D-663A12664055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630516" y="2763416"/>
              <a:ext cx="297811" cy="37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FF70F7-5543-AC71-32D0-F6D7865B435F}"/>
                </a:ext>
              </a:extLst>
            </p:cNvPr>
            <p:cNvSpPr/>
            <p:nvPr/>
          </p:nvSpPr>
          <p:spPr>
            <a:xfrm>
              <a:off x="2977977" y="2323652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D7D0982-FABB-ADC5-C266-34DDF06AAAAB}"/>
                </a:ext>
              </a:extLst>
            </p:cNvPr>
            <p:cNvSpPr/>
            <p:nvPr/>
          </p:nvSpPr>
          <p:spPr>
            <a:xfrm>
              <a:off x="1686110" y="2822528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A6E14F8-066C-2048-CFCE-CDDB1A297E49}"/>
                </a:ext>
              </a:extLst>
            </p:cNvPr>
            <p:cNvSpPr/>
            <p:nvPr/>
          </p:nvSpPr>
          <p:spPr>
            <a:xfrm>
              <a:off x="2842795" y="4469403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624CA9A-38DC-4D1A-CEA1-A850D13D457C}"/>
                </a:ext>
              </a:extLst>
            </p:cNvPr>
            <p:cNvSpPr/>
            <p:nvPr/>
          </p:nvSpPr>
          <p:spPr>
            <a:xfrm>
              <a:off x="3797060" y="3378616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099D3E5-ADF7-881F-BA91-A637A6D5D90B}"/>
                </a:ext>
              </a:extLst>
            </p:cNvPr>
            <p:cNvSpPr/>
            <p:nvPr/>
          </p:nvSpPr>
          <p:spPr>
            <a:xfrm>
              <a:off x="1673139" y="3947921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5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3-1)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middle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알고리즘 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551714" y="1997839"/>
            <a:ext cx="62053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/>
              <a:t>두 역의 중간지점을 </a:t>
            </a:r>
            <a:r>
              <a:rPr kumimoji="1" lang="en-US" altLang="ko-KR" b="1" dirty="0" err="1"/>
              <a:t>resultSet</a:t>
            </a:r>
            <a:r>
              <a:rPr kumimoji="1" lang="ko-KR" altLang="en-US" b="1" dirty="0"/>
              <a:t>에 저장하고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brute force</a:t>
            </a:r>
            <a:r>
              <a:rPr kumimoji="1" lang="ko-KR" altLang="en-US" b="1" dirty="0"/>
              <a:t>로 검사하여 중복역을 제거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en-US" altLang="ko-KR" b="1" dirty="0" err="1"/>
              <a:t>resultSet</a:t>
            </a:r>
            <a:r>
              <a:rPr kumimoji="1" lang="ko-KR" altLang="en-US" b="1" dirty="0"/>
              <a:t>의 아이템 두개를 뽑아 중간지점 찾기를 반복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중간역이 하나만 남았거나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중간지점찾기</a:t>
            </a:r>
            <a:r>
              <a:rPr kumimoji="1" lang="ko-KR" altLang="en-US" b="1" dirty="0"/>
              <a:t> 반복이 </a:t>
            </a:r>
            <a:r>
              <a:rPr kumimoji="1" lang="en-US" altLang="ko-KR" b="1" dirty="0"/>
              <a:t>100</a:t>
            </a:r>
            <a:r>
              <a:rPr kumimoji="1" lang="ko-KR" altLang="en-US" b="1" dirty="0"/>
              <a:t>회 이상 넘어갈 경우 루프를 멈춤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최종결과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역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호선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출력</a:t>
            </a:r>
            <a:endParaRPr kumimoji="1" lang="en-US" altLang="ko-KR" b="1" dirty="0"/>
          </a:p>
          <a:p>
            <a:endParaRPr kumimoji="1" lang="en-US" altLang="ko-KR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C9E869-6EE4-5109-3914-D31625D1F8CE}"/>
              </a:ext>
            </a:extLst>
          </p:cNvPr>
          <p:cNvGrpSpPr/>
          <p:nvPr/>
        </p:nvGrpSpPr>
        <p:grpSpPr>
          <a:xfrm>
            <a:off x="1297029" y="2000922"/>
            <a:ext cx="3020139" cy="2922997"/>
            <a:chOff x="1297029" y="2000922"/>
            <a:chExt cx="3020139" cy="292299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8E170E-B192-F8CB-CAAF-A3C32DB2D655}"/>
                </a:ext>
              </a:extLst>
            </p:cNvPr>
            <p:cNvSpPr/>
            <p:nvPr/>
          </p:nvSpPr>
          <p:spPr>
            <a:xfrm>
              <a:off x="1830651" y="2212482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A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5A61DD0-7B43-4C3D-E419-BFF408245C1A}"/>
                </a:ext>
              </a:extLst>
            </p:cNvPr>
            <p:cNvSpPr/>
            <p:nvPr/>
          </p:nvSpPr>
          <p:spPr>
            <a:xfrm>
              <a:off x="1297029" y="3138719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B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1BE04A7-5576-20AC-8C23-60C3B8DF6C5C}"/>
                </a:ext>
              </a:extLst>
            </p:cNvPr>
            <p:cNvSpPr/>
            <p:nvPr/>
          </p:nvSpPr>
          <p:spPr>
            <a:xfrm>
              <a:off x="1738782" y="4278460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C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881514E-90E4-B4A8-0842-72AAB730A864}"/>
                </a:ext>
              </a:extLst>
            </p:cNvPr>
            <p:cNvSpPr/>
            <p:nvPr/>
          </p:nvSpPr>
          <p:spPr>
            <a:xfrm>
              <a:off x="3466456" y="4278460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D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52CCA3C-03FC-4641-5E1E-A0FA6A3A2E36}"/>
                </a:ext>
              </a:extLst>
            </p:cNvPr>
            <p:cNvSpPr/>
            <p:nvPr/>
          </p:nvSpPr>
          <p:spPr>
            <a:xfrm>
              <a:off x="3650194" y="2000922"/>
              <a:ext cx="666974" cy="6454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E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B01CD1FA-D1CC-6E99-8467-935811750302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 flipV="1">
              <a:off x="2497625" y="2323652"/>
              <a:ext cx="1152569" cy="2115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3DECB693-C577-81D3-5D1E-E4C9CB0120C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696443" y="3746067"/>
              <a:ext cx="140015" cy="6269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6752F15-588E-EC28-E6EE-700C3B6322EC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 flipH="1">
              <a:off x="3799943" y="2646381"/>
              <a:ext cx="183738" cy="1632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78C52A3B-2363-B278-FFF5-B2A7BFDF8F83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405756" y="4596682"/>
              <a:ext cx="1060700" cy="4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B89727F9-B738-CD85-301B-C4F89EA36AE5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 flipH="1">
              <a:off x="1630516" y="2763416"/>
              <a:ext cx="297811" cy="37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6AAE32-CC20-38E8-93D4-DD90A4FEDD81}"/>
                </a:ext>
              </a:extLst>
            </p:cNvPr>
            <p:cNvSpPr/>
            <p:nvPr/>
          </p:nvSpPr>
          <p:spPr>
            <a:xfrm>
              <a:off x="2977977" y="2323652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B75B356-3971-3321-8B9A-0BF0BF83DB64}"/>
                </a:ext>
              </a:extLst>
            </p:cNvPr>
            <p:cNvSpPr/>
            <p:nvPr/>
          </p:nvSpPr>
          <p:spPr>
            <a:xfrm>
              <a:off x="1686110" y="2822528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F67FD03-6682-AADE-69B2-AD9BFD8950EB}"/>
                </a:ext>
              </a:extLst>
            </p:cNvPr>
            <p:cNvSpPr/>
            <p:nvPr/>
          </p:nvSpPr>
          <p:spPr>
            <a:xfrm>
              <a:off x="2842795" y="4469403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20EDFE4-58A2-17A8-784B-BDCEEA8D3B6E}"/>
                </a:ext>
              </a:extLst>
            </p:cNvPr>
            <p:cNvSpPr/>
            <p:nvPr/>
          </p:nvSpPr>
          <p:spPr>
            <a:xfrm>
              <a:off x="3797060" y="3378616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7274B8F-44C4-0E99-A5B7-9573E5E77930}"/>
                </a:ext>
              </a:extLst>
            </p:cNvPr>
            <p:cNvSpPr/>
            <p:nvPr/>
          </p:nvSpPr>
          <p:spPr>
            <a:xfrm>
              <a:off x="1673139" y="3947921"/>
              <a:ext cx="186621" cy="211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2C759CA-2856-E545-92CF-54F94F203AC5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3137268" y="2504230"/>
            <a:ext cx="687122" cy="9053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CDBCED18-A15E-75A3-E334-45286AD763B1}"/>
              </a:ext>
            </a:extLst>
          </p:cNvPr>
          <p:cNvCxnSpPr>
            <a:cxnSpLocks/>
            <a:endCxn id="25" idx="4"/>
          </p:cNvCxnSpPr>
          <p:nvPr/>
        </p:nvCxnSpPr>
        <p:spPr>
          <a:xfrm flipH="1" flipV="1">
            <a:off x="1779421" y="3034088"/>
            <a:ext cx="4113" cy="1016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91CB5ED-C437-CAC1-7962-C8C6E7B2239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853081" y="4024936"/>
            <a:ext cx="1017044" cy="4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EB82F41-74FD-0093-622E-D9488AF0D533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3002086" y="3559194"/>
            <a:ext cx="822304" cy="941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55417D2-C93B-7016-56E3-BB816A63CFEE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1859760" y="2504230"/>
            <a:ext cx="1145547" cy="367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AF0BE67B-3A69-BE49-AF6D-336B057640CE}"/>
              </a:ext>
            </a:extLst>
          </p:cNvPr>
          <p:cNvSpPr/>
          <p:nvPr/>
        </p:nvSpPr>
        <p:spPr>
          <a:xfrm>
            <a:off x="2244443" y="4159481"/>
            <a:ext cx="186621" cy="21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0F90A1E-81FB-9D55-D752-9F950268663D}"/>
              </a:ext>
            </a:extLst>
          </p:cNvPr>
          <p:cNvSpPr/>
          <p:nvPr/>
        </p:nvSpPr>
        <p:spPr>
          <a:xfrm>
            <a:off x="1721157" y="3332567"/>
            <a:ext cx="186621" cy="21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BB33C1-69A7-CC8C-2736-223000CC0EFD}"/>
              </a:ext>
            </a:extLst>
          </p:cNvPr>
          <p:cNvSpPr/>
          <p:nvPr/>
        </p:nvSpPr>
        <p:spPr>
          <a:xfrm>
            <a:off x="3342795" y="2814226"/>
            <a:ext cx="186621" cy="21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D79E0AA-F6B2-CE6B-DEAD-4DBA3DB9798A}"/>
              </a:ext>
            </a:extLst>
          </p:cNvPr>
          <p:cNvSpPr/>
          <p:nvPr/>
        </p:nvSpPr>
        <p:spPr>
          <a:xfrm>
            <a:off x="3296827" y="3866553"/>
            <a:ext cx="186621" cy="21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6F67E7-3CCA-1C0A-0641-3F9DFFFCE4C3}"/>
              </a:ext>
            </a:extLst>
          </p:cNvPr>
          <p:cNvSpPr/>
          <p:nvPr/>
        </p:nvSpPr>
        <p:spPr>
          <a:xfrm>
            <a:off x="2384734" y="2558724"/>
            <a:ext cx="186621" cy="21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0274D-7EB4-8820-ED68-4F0F6A234D3A}"/>
              </a:ext>
            </a:extLst>
          </p:cNvPr>
          <p:cNvSpPr txBox="1"/>
          <p:nvPr/>
        </p:nvSpPr>
        <p:spPr>
          <a:xfrm>
            <a:off x="2588540" y="3316337"/>
            <a:ext cx="31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880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3-1)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middle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6896101" y="2812095"/>
            <a:ext cx="424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출력 결과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사용자가 입력한 데이터와 </a:t>
            </a:r>
            <a:endParaRPr kumimoji="1" lang="en-US" altLang="ko-KR" b="1" dirty="0"/>
          </a:p>
          <a:p>
            <a:r>
              <a:rPr kumimoji="1" lang="en-US" altLang="ko-KR" b="1" dirty="0" err="1"/>
              <a:t>resultSet</a:t>
            </a:r>
            <a:r>
              <a:rPr kumimoji="1" lang="ko-KR" altLang="en-US" b="1" dirty="0"/>
              <a:t>의 중간역들 출력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 err="1"/>
              <a:t>시간복잡도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 </a:t>
            </a:r>
            <a:r>
              <a:rPr kumimoji="1" lang="en-US" altLang="ko-KR" b="1" dirty="0"/>
              <a:t>O(N^2 </a:t>
            </a:r>
            <a:r>
              <a:rPr kumimoji="1" lang="en-US" altLang="ko-KR" b="1" dirty="0" err="1"/>
              <a:t>logN</a:t>
            </a:r>
            <a:r>
              <a:rPr kumimoji="1" lang="en-US" altLang="ko-KR" b="1" dirty="0"/>
              <a:t>)</a:t>
            </a:r>
          </a:p>
          <a:p>
            <a:r>
              <a:rPr kumimoji="1" lang="en-US" altLang="ko-KR" b="1" dirty="0"/>
              <a:t>(N: </a:t>
            </a:r>
            <a:r>
              <a:rPr kumimoji="1" lang="ko-KR" altLang="en-US" b="1" dirty="0"/>
              <a:t>입력 데이터 수</a:t>
            </a:r>
            <a:r>
              <a:rPr kumimoji="1"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F6E77-1352-1C5B-A77C-E30442E64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1" y="1336462"/>
            <a:ext cx="5181140" cy="46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AC108B-8860-69AE-EFAB-6C93E7A0CBDA}"/>
              </a:ext>
            </a:extLst>
          </p:cNvPr>
          <p:cNvSpPr/>
          <p:nvPr/>
        </p:nvSpPr>
        <p:spPr>
          <a:xfrm>
            <a:off x="263950" y="115212"/>
            <a:ext cx="11695061" cy="478226"/>
          </a:xfrm>
          <a:prstGeom prst="roundRect">
            <a:avLst>
              <a:gd name="adj" fmla="val 10473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3180A4-0CA0-4B4C-13C2-9722DED3D70C}"/>
              </a:ext>
            </a:extLst>
          </p:cNvPr>
          <p:cNvSpPr/>
          <p:nvPr/>
        </p:nvSpPr>
        <p:spPr>
          <a:xfrm>
            <a:off x="173966" y="187156"/>
            <a:ext cx="11844068" cy="6547449"/>
          </a:xfrm>
          <a:prstGeom prst="roundRect">
            <a:avLst>
              <a:gd name="adj" fmla="val 1447"/>
            </a:avLst>
          </a:prstGeom>
          <a:gradFill>
            <a:gsLst>
              <a:gs pos="7000">
                <a:srgbClr val="E2E6EF"/>
              </a:gs>
              <a:gs pos="8000">
                <a:schemeClr val="bg1"/>
              </a:gs>
            </a:gsLst>
            <a:lin ang="5400000" scaled="1"/>
          </a:gradFill>
          <a:ln w="28575">
            <a:solidFill>
              <a:schemeClr val="tx2">
                <a:lumMod val="75000"/>
              </a:schemeClr>
            </a:solidFill>
          </a:ln>
          <a:effectLst>
            <a:outerShdw dist="762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4000" b="1" kern="0" dirty="0">
              <a:ln w="9525">
                <a:noFill/>
              </a:ln>
              <a:solidFill>
                <a:srgbClr val="0185E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40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FD535-00BF-DF17-9493-F87F0550BDC2}"/>
              </a:ext>
            </a:extLst>
          </p:cNvPr>
          <p:cNvCxnSpPr>
            <a:cxnSpLocks/>
          </p:cNvCxnSpPr>
          <p:nvPr/>
        </p:nvCxnSpPr>
        <p:spPr>
          <a:xfrm rot="5400000">
            <a:off x="3760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8CCDC4-CEAB-7715-8983-3616A58FFA5F}"/>
              </a:ext>
            </a:extLst>
          </p:cNvPr>
          <p:cNvCxnSpPr>
            <a:cxnSpLocks/>
          </p:cNvCxnSpPr>
          <p:nvPr/>
        </p:nvCxnSpPr>
        <p:spPr>
          <a:xfrm rot="5400000">
            <a:off x="820561" y="421156"/>
            <a:ext cx="468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79EFEA7-815D-31BE-94FC-0C3A36610D61}"/>
              </a:ext>
            </a:extLst>
          </p:cNvPr>
          <p:cNvSpPr/>
          <p:nvPr/>
        </p:nvSpPr>
        <p:spPr>
          <a:xfrm rot="16200000">
            <a:off x="340378" y="393129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AA24BE-8BAF-0384-EE33-FEFC97DC6AFB}"/>
              </a:ext>
            </a:extLst>
          </p:cNvPr>
          <p:cNvSpPr/>
          <p:nvPr/>
        </p:nvSpPr>
        <p:spPr>
          <a:xfrm rot="5400000">
            <a:off x="784877" y="390545"/>
            <a:ext cx="94869" cy="81784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DFBBE-088F-A744-FC75-A4AC028CC04C}"/>
              </a:ext>
            </a:extLst>
          </p:cNvPr>
          <p:cNvSpPr/>
          <p:nvPr/>
        </p:nvSpPr>
        <p:spPr>
          <a:xfrm>
            <a:off x="1168925" y="269437"/>
            <a:ext cx="10676155" cy="324000"/>
          </a:xfrm>
          <a:prstGeom prst="roundRect">
            <a:avLst>
              <a:gd name="adj" fmla="val 12644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4138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3-2) circle </a:t>
            </a:r>
            <a:r>
              <a:rPr lang="ko-KR" altLang="en-US" sz="1400" b="1" dirty="0">
                <a:solidFill>
                  <a:schemeClr val="tx1"/>
                </a:solidFill>
                <a:latin typeface="RixGo B" panose="02020603020101020101" pitchFamily="18" charset="-127"/>
                <a:ea typeface="RixGo B" panose="02020603020101020101" pitchFamily="18" charset="-127"/>
              </a:rPr>
              <a:t>알고리즘</a:t>
            </a:r>
          </a:p>
          <a:p>
            <a:pPr marL="84138">
              <a:defRPr/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149ADF8-9291-0840-2B06-240B74846587}"/>
              </a:ext>
            </a:extLst>
          </p:cNvPr>
          <p:cNvSpPr/>
          <p:nvPr/>
        </p:nvSpPr>
        <p:spPr>
          <a:xfrm>
            <a:off x="173966" y="6662660"/>
            <a:ext cx="11844068" cy="8012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185E9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E36E-2A88-EBF8-06B6-BFE2BC5C817E}"/>
              </a:ext>
            </a:extLst>
          </p:cNvPr>
          <p:cNvCxnSpPr>
            <a:cxnSpLocks/>
          </p:cNvCxnSpPr>
          <p:nvPr/>
        </p:nvCxnSpPr>
        <p:spPr>
          <a:xfrm>
            <a:off x="173966" y="669181"/>
            <a:ext cx="1184406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CFA7C91-F1FC-5A77-FF51-FF1B8D464BE3}"/>
              </a:ext>
            </a:extLst>
          </p:cNvPr>
          <p:cNvSpPr/>
          <p:nvPr/>
        </p:nvSpPr>
        <p:spPr>
          <a:xfrm>
            <a:off x="11556206" y="331711"/>
            <a:ext cx="200819" cy="201136"/>
          </a:xfrm>
          <a:prstGeom prst="ellipse">
            <a:avLst/>
          </a:prstGeom>
          <a:solidFill>
            <a:srgbClr val="0185E9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A5AFE-BDFC-2ACD-D46F-85A4A7D7FD46}"/>
              </a:ext>
            </a:extLst>
          </p:cNvPr>
          <p:cNvSpPr txBox="1"/>
          <p:nvPr/>
        </p:nvSpPr>
        <p:spPr>
          <a:xfrm>
            <a:off x="5816969" y="1967239"/>
            <a:ext cx="5739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/>
              <a:t>출발역의 위도와 경도로 중심 구하고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중심을 기반으로 원 생성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원 내부에 존재하는 모든 역들을 찾고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중심지와의 거리를 기준으로 정렬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원 내부의 역들 중에서 출발역들의 호선과 가장 많이 겹치는 역 탐색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추천 역 결정</a:t>
            </a:r>
            <a:endParaRPr kumimoji="1" lang="en-US" altLang="ko-KR" b="1" dirty="0"/>
          </a:p>
        </p:txBody>
      </p:sp>
      <p:pic>
        <p:nvPicPr>
          <p:cNvPr id="3" name="Picture 4" descr="다행히, 4개 이상의 노선이 한 역을 지나가는 경우는 없네. 지금은 있을까?">
            <a:extLst>
              <a:ext uri="{FF2B5EF4-FFF2-40B4-BE49-F238E27FC236}">
                <a16:creationId xmlns:a16="http://schemas.microsoft.com/office/drawing/2014/main" id="{4FE50245-8FA2-E413-227B-423F0EFB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9" y="1967239"/>
            <a:ext cx="4835980" cy="36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4EFE0B9-F138-AF78-108B-278253F96C2B}"/>
              </a:ext>
            </a:extLst>
          </p:cNvPr>
          <p:cNvSpPr/>
          <p:nvPr/>
        </p:nvSpPr>
        <p:spPr>
          <a:xfrm>
            <a:off x="1692580" y="2386035"/>
            <a:ext cx="3033657" cy="280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581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581</Words>
  <Application>Microsoft Macintosh PowerPoint</Application>
  <PresentationFormat>와이드스크린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RixGo B</vt:lpstr>
      <vt:lpstr>Tmon몬소리 Black</vt:lpstr>
      <vt:lpstr>Arial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여은 심</cp:lastModifiedBy>
  <cp:revision>5</cp:revision>
  <dcterms:created xsi:type="dcterms:W3CDTF">2022-11-23T05:02:37Z</dcterms:created>
  <dcterms:modified xsi:type="dcterms:W3CDTF">2022-12-06T07:01:26Z</dcterms:modified>
</cp:coreProperties>
</file>