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3"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33095" y="1002030"/>
            <a:ext cx="10486390" cy="1082675"/>
          </a:xfrm>
        </p:spPr>
        <p:txBody>
          <a:bodyPr>
            <a:scene3d>
              <a:camera prst="orthographicFront"/>
              <a:lightRig rig="threePt" dir="t"/>
            </a:scene3d>
          </a:bodyPr>
          <a:p>
            <a:pPr algn="ctr"/>
            <a:r>
              <a:rPr lang="en-US" sz="4800" b="1" dirty="0">
                <a:ln/>
                <a:solidFill>
                  <a:srgbClr val="0070C0"/>
                </a:solidFill>
                <a:effectLst>
                  <a:outerShdw blurRad="38100" dist="25400" dir="5400000" algn="ctr" rotWithShape="0">
                    <a:srgbClr val="6E747A">
                      <a:alpha val="43000"/>
                    </a:srgbClr>
                  </a:outerShdw>
                </a:effectLst>
                <a:latin typeface="Calibri" panose="020F0502020204030204" charset="0"/>
                <a:ea typeface="Comfortaa Bold" pitchFamily="34" charset="-122"/>
                <a:cs typeface="Calibri" panose="020F0502020204030204" charset="0"/>
                <a:sym typeface="+mn-ea"/>
              </a:rPr>
              <a:t>Serverless Image </a:t>
            </a:r>
            <a:br>
              <a:rPr lang="en-US" sz="4800" b="1" dirty="0">
                <a:ln/>
                <a:solidFill>
                  <a:srgbClr val="0070C0"/>
                </a:solidFill>
                <a:effectLst>
                  <a:outerShdw blurRad="38100" dist="25400" dir="5400000" algn="ctr" rotWithShape="0">
                    <a:srgbClr val="6E747A">
                      <a:alpha val="43000"/>
                    </a:srgbClr>
                  </a:outerShdw>
                </a:effectLst>
                <a:latin typeface="Calibri" panose="020F0502020204030204" charset="0"/>
                <a:ea typeface="Comfortaa Bold" pitchFamily="34" charset="-122"/>
                <a:cs typeface="Calibri" panose="020F0502020204030204" charset="0"/>
                <a:sym typeface="+mn-ea"/>
              </a:rPr>
            </a:br>
            <a:r>
              <a:rPr lang="en-US" sz="4800" b="1" dirty="0">
                <a:ln/>
                <a:solidFill>
                  <a:srgbClr val="0070C0"/>
                </a:solidFill>
                <a:effectLst>
                  <a:outerShdw blurRad="38100" dist="25400" dir="5400000" algn="ctr" rotWithShape="0">
                    <a:srgbClr val="6E747A">
                      <a:alpha val="43000"/>
                    </a:srgbClr>
                  </a:outerShdw>
                </a:effectLst>
                <a:latin typeface="Calibri" panose="020F0502020204030204" charset="0"/>
                <a:ea typeface="Comfortaa Bold" pitchFamily="34" charset="-122"/>
                <a:cs typeface="Calibri" panose="020F0502020204030204" charset="0"/>
                <a:sym typeface="+mn-ea"/>
              </a:rPr>
              <a:t>Recognition with AWS</a:t>
            </a:r>
            <a:endParaRPr lang="en-US" sz="4800" b="1" dirty="0">
              <a:ln/>
              <a:solidFill>
                <a:srgbClr val="0070C0"/>
              </a:solidFill>
              <a:effectLst>
                <a:outerShdw blurRad="38100" dist="25400" dir="5400000" algn="ctr" rotWithShape="0">
                  <a:srgbClr val="6E747A">
                    <a:alpha val="43000"/>
                  </a:srgbClr>
                </a:outerShdw>
              </a:effectLst>
              <a:latin typeface="Calibri" panose="020F0502020204030204" charset="0"/>
              <a:ea typeface="Comfortaa Bold" pitchFamily="34" charset="-122"/>
              <a:cs typeface="Calibri" panose="020F0502020204030204" charset="0"/>
              <a:sym typeface="+mn-ea"/>
            </a:endParaRPr>
          </a:p>
        </p:txBody>
      </p:sp>
      <p:sp>
        <p:nvSpPr>
          <p:cNvPr id="3" name="Subtitle 2"/>
          <p:cNvSpPr>
            <a:spLocks noGrp="1"/>
          </p:cNvSpPr>
          <p:nvPr>
            <p:ph type="subTitle" idx="1"/>
          </p:nvPr>
        </p:nvSpPr>
        <p:spPr/>
        <p:txBody>
          <a:bodyPr/>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endParaRPr lang="en-US" sz="2500">
              <a:latin typeface="Calibri Light" panose="020F0302020204030204" charset="0"/>
              <a:cs typeface="Calibri Light" panose="020F0302020204030204" charset="0"/>
            </a:endParaRPr>
          </a:p>
          <a:p>
            <a:r>
              <a:rPr lang="en-US" sz="2500">
                <a:latin typeface="Calibri Light" panose="020F0302020204030204" charset="0"/>
                <a:cs typeface="Calibri Light" panose="020F0302020204030204" charset="0"/>
              </a:rPr>
              <a:t>By</a:t>
            </a:r>
            <a:endParaRPr lang="en-US" sz="2500">
              <a:latin typeface="Calibri Light" panose="020F0302020204030204" charset="0"/>
              <a:cs typeface="Calibri Light" panose="020F0302020204030204" charset="0"/>
            </a:endParaRPr>
          </a:p>
          <a:p>
            <a:r>
              <a:rPr lang="en-US" sz="2500">
                <a:latin typeface="Calibri Light" panose="020F0302020204030204" charset="0"/>
                <a:cs typeface="Calibri Light" panose="020F0302020204030204" charset="0"/>
              </a:rPr>
              <a:t>2210030012 - C.Hasritha Reddy</a:t>
            </a:r>
            <a:endParaRPr lang="en-US" sz="2500">
              <a:latin typeface="Calibri Light" panose="020F0302020204030204" charset="0"/>
              <a:cs typeface="Calibri Light" panose="020F0302020204030204" charset="0"/>
            </a:endParaRPr>
          </a:p>
          <a:p>
            <a:r>
              <a:rPr lang="en-US" sz="2500">
                <a:latin typeface="Calibri Light" panose="020F0302020204030204" charset="0"/>
                <a:cs typeface="Calibri Light" panose="020F0302020204030204" charset="0"/>
              </a:rPr>
              <a:t>Project Guide :- </a:t>
            </a:r>
            <a:r>
              <a:rPr lang="en-US" altLang="en-US" sz="2500">
                <a:latin typeface="Calibri Light" panose="020F0302020204030204" charset="0"/>
                <a:cs typeface="Calibri Light" panose="020F0302020204030204" charset="0"/>
              </a:rPr>
              <a:t>Ms. P. Sree Lakshmi</a:t>
            </a:r>
            <a:endParaRPr lang="en-US" altLang="en-US" sz="2500">
              <a:latin typeface="Calibri Light" panose="020F0302020204030204" charset="0"/>
              <a:cs typeface="Calibri Light" panose="020F03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9925"/>
          </a:xfrm>
        </p:spPr>
        <p:txBody>
          <a:bodyPr/>
          <a:p>
            <a:r>
              <a:rPr lang="en-US" sz="2800" b="1">
                <a:latin typeface="Calibri Light" panose="020F0302020204030204" charset="0"/>
                <a:cs typeface="Calibri Light" panose="020F0302020204030204" charset="0"/>
              </a:rPr>
              <a:t>Introduction</a:t>
            </a:r>
            <a:endParaRPr lang="en-US" sz="2800" b="1">
              <a:latin typeface="Calibri Light" panose="020F0302020204030204" charset="0"/>
              <a:cs typeface="Calibri Light" panose="020F0302020204030204" charset="0"/>
            </a:endParaRPr>
          </a:p>
        </p:txBody>
      </p:sp>
      <p:sp>
        <p:nvSpPr>
          <p:cNvPr id="3" name="Content Placeholder 2"/>
          <p:cNvSpPr>
            <a:spLocks noGrp="1"/>
          </p:cNvSpPr>
          <p:nvPr>
            <p:ph idx="1"/>
          </p:nvPr>
        </p:nvSpPr>
        <p:spPr>
          <a:xfrm>
            <a:off x="838200" y="1035685"/>
            <a:ext cx="10515600" cy="5141595"/>
          </a:xfrm>
        </p:spPr>
        <p:txBody>
          <a:bodyPr>
            <a:normAutofit fontScale="90000"/>
          </a:bodyPr>
          <a:p>
            <a:pPr marL="0" indent="0">
              <a:buNone/>
            </a:pPr>
            <a:r>
              <a:rPr lang="en-US" altLang="en-US" sz="2000" b="1">
                <a:latin typeface="Calibri" panose="020F0502020204030204" charset="0"/>
                <a:cs typeface="Calibri" panose="020F0502020204030204" charset="0"/>
              </a:rPr>
              <a:t>Overview of the Project</a:t>
            </a:r>
            <a:endParaRPr lang="en-US" altLang="en-US" sz="2000" b="1">
              <a:latin typeface="Calibri" panose="020F0502020204030204" charset="0"/>
              <a:cs typeface="Calibri" panose="020F0502020204030204" charset="0"/>
            </a:endParaRPr>
          </a:p>
          <a:p>
            <a:pPr marL="0" indent="0">
              <a:buNone/>
            </a:pPr>
            <a:endParaRPr lang="en-US" altLang="en-US" sz="2000">
              <a:latin typeface="Calibri" panose="020F0502020204030204" charset="0"/>
              <a:cs typeface="Calibri" panose="020F0502020204030204" charset="0"/>
            </a:endParaRPr>
          </a:p>
          <a:p>
            <a:pPr marL="0" indent="0">
              <a:buNone/>
            </a:pPr>
            <a:r>
              <a:rPr lang="en-US" altLang="en-US" sz="2000">
                <a:latin typeface="Calibri" panose="020F0502020204030204" charset="0"/>
                <a:cs typeface="Calibri" panose="020F0502020204030204" charset="0"/>
              </a:rPr>
              <a:t>This project is about building a serverless image recognition system using AWS Rekognition. The main goal is to create an application that can automatically detect objects, scenes, and faces in images without using any traditional servers. By going serverless, we are reducing the complexity of managing servers and focusing directly on the image recognition functionality. The system will take images uploaded by users, process them through AWS Rekognition, and then display the results such as detected labels, face attributes, or even unsafe content detection. It’s an efficient and cost-effective way to work with AI-driven image analysis.</a:t>
            </a:r>
            <a:endParaRPr lang="en-US" altLang="en-US" sz="2000">
              <a:latin typeface="Calibri" panose="020F0502020204030204" charset="0"/>
              <a:cs typeface="Calibri" panose="020F0502020204030204" charset="0"/>
            </a:endParaRPr>
          </a:p>
          <a:p>
            <a:pPr marL="0" indent="0">
              <a:buNone/>
            </a:pPr>
            <a:endParaRPr lang="en-US" altLang="en-US" sz="2000">
              <a:latin typeface="Calibri" panose="020F0502020204030204" charset="0"/>
              <a:cs typeface="Calibri" panose="020F0502020204030204" charset="0"/>
            </a:endParaRPr>
          </a:p>
          <a:p>
            <a:pPr marL="0" indent="0">
              <a:buNone/>
            </a:pPr>
            <a:r>
              <a:rPr lang="en-US" altLang="en-US" sz="2000" b="1">
                <a:latin typeface="Calibri" panose="020F0502020204030204" charset="0"/>
                <a:cs typeface="Calibri" panose="020F0502020204030204" charset="0"/>
                <a:sym typeface="+mn-ea"/>
              </a:rPr>
              <a:t>AWS Services Being Used and Justification </a:t>
            </a:r>
            <a:endParaRPr lang="en-US" altLang="en-US" sz="2000" b="1">
              <a:latin typeface="Calibri" panose="020F0502020204030204" charset="0"/>
              <a:cs typeface="Calibri" panose="020F0502020204030204" charset="0"/>
              <a:sym typeface="+mn-ea"/>
            </a:endParaRPr>
          </a:p>
          <a:p>
            <a:pPr marL="0" indent="0">
              <a:buNone/>
            </a:pPr>
            <a:endParaRPr lang="en-US" altLang="en-US" sz="2000">
              <a:latin typeface="Calibri" panose="020F0502020204030204" charset="0"/>
              <a:cs typeface="Calibri" panose="020F0502020204030204" charset="0"/>
            </a:endParaRPr>
          </a:p>
          <a:p>
            <a:pPr marL="0" indent="0">
              <a:buNone/>
            </a:pPr>
            <a:r>
              <a:rPr lang="en-US" altLang="en-US" sz="2000">
                <a:latin typeface="Calibri" panose="020F0502020204030204" charset="0"/>
                <a:cs typeface="Calibri" panose="020F0502020204030204" charset="0"/>
                <a:sym typeface="+mn-ea"/>
              </a:rPr>
              <a:t>The project uses several AWS services: Amazon Rekognition (for image analysis), AWS Lambda (to run serverless code), Amazon S3 (to store images), Amazon API Gateway (to expose APIs), and AWS CloudWatch (for logging and monitoring). These services work together perfectly to make the whole system serverless and scalable </a:t>
            </a:r>
            <a:r>
              <a:rPr lang="en-US" altLang="en-US" sz="2000">
                <a:latin typeface="Calibri" panose="020F0502020204030204" charset="0"/>
                <a:cs typeface="Calibri" panose="020F0502020204030204" charset="0"/>
                <a:sym typeface="+mn-ea"/>
              </a:rPr>
              <a:t> AWS Rekognition provides a powerful and easy-to-use API for analyzing images, while Lambda helps us execute backend logic without managing servers. S3 is used for image storage, and API Gateway allows the application to communicate securely with external users. CloudWatch helps monitor the system’s health.</a:t>
            </a:r>
            <a:endParaRPr lang="en-US" altLang="en-US" sz="2000">
              <a:latin typeface="Calibri" panose="020F0502020204030204" charset="0"/>
              <a:cs typeface="Calibri" panose="020F0502020204030204" charset="0"/>
            </a:endParaRPr>
          </a:p>
          <a:p>
            <a:pPr marL="0" indent="0">
              <a:buNone/>
            </a:pPr>
            <a:endParaRPr lang="en-US" altLang="en-US" sz="20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9770"/>
            <a:ext cx="10515600" cy="5477510"/>
          </a:xfrm>
        </p:spPr>
        <p:txBody>
          <a:bodyPr/>
          <a:p>
            <a:pPr marL="0" indent="0">
              <a:buNone/>
            </a:pPr>
            <a:r>
              <a:rPr lang="en-US" altLang="en-US" sz="1800" b="1">
                <a:latin typeface="Calibri" panose="020F0502020204030204" charset="0"/>
                <a:cs typeface="Calibri" panose="020F0502020204030204" charset="0"/>
              </a:rPr>
              <a:t>Project Purpose and Expected Outcome </a:t>
            </a:r>
            <a:endParaRPr lang="en-US" altLang="en-US" sz="1800" b="1">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The purpose of this project is to design and implement a cloud-native image recognition system using serverless AWS services. The expected outcome is a fully functional web API that can process images for recognition tasks like label detection and face analysis in near real-time, with minimal operational overhead.</a:t>
            </a:r>
            <a:endParaRPr lang="en-US" altLang="en-US" sz="18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35685"/>
            <a:ext cx="10515600" cy="5141595"/>
          </a:xfrm>
        </p:spPr>
        <p:txBody>
          <a:bodyPr>
            <a:normAutofit/>
          </a:bodyPr>
          <a:p>
            <a:pPr marL="0" indent="0">
              <a:buNone/>
            </a:pPr>
            <a:r>
              <a:rPr lang="en-US" altLang="en-US" sz="2000" b="1">
                <a:latin typeface="Calibri" panose="020F0502020204030204" charset="0"/>
                <a:cs typeface="Calibri" panose="020F0502020204030204" charset="0"/>
              </a:rPr>
              <a:t>Architecture and Workflow</a:t>
            </a:r>
            <a:endParaRPr lang="en-US" altLang="en-US" sz="2000" b="1">
              <a:latin typeface="Calibri" panose="020F0502020204030204" charset="0"/>
              <a:cs typeface="Calibri" panose="020F0502020204030204" charset="0"/>
            </a:endParaRPr>
          </a:p>
          <a:p>
            <a:pPr marL="0" indent="0">
              <a:buNone/>
            </a:pPr>
            <a:endParaRPr lang="en-US" altLang="en-US" sz="2000">
              <a:latin typeface="Calibri" panose="020F0502020204030204" charset="0"/>
              <a:cs typeface="Calibri" panose="020F0502020204030204" charset="0"/>
            </a:endParaRPr>
          </a:p>
          <a:p>
            <a:pPr marL="0" indent="0">
              <a:buNone/>
            </a:pPr>
            <a:r>
              <a:rPr lang="en-US" altLang="en-US" sz="2000">
                <a:latin typeface="Calibri" panose="020F0502020204030204" charset="0"/>
                <a:cs typeface="Calibri" panose="020F0502020204030204" charset="0"/>
              </a:rPr>
              <a:t>The architecture is fully serverless and event-driven. When a user uploads an image to an S3 bucket, it triggers an AWS Lambda function using an S3 event notification. The Lambda function then sends this image to AWS Rekognition via its API to perform tasks like label detection, face analysis, or unsafe content moderation. The analysis result is processed and then stored back in S3 or returned to the user via API Gateway. All activity is logged in CloudWatch for monitoring and debugging. This setup allows seamless, automated image analysis every time a new file is uploaded.</a:t>
            </a:r>
            <a:endParaRPr lang="en-US" altLang="en-US" sz="2000">
              <a:latin typeface="Calibri" panose="020F0502020204030204" charset="0"/>
              <a:cs typeface="Calibri" panose="020F0502020204030204" charset="0"/>
            </a:endParaRPr>
          </a:p>
          <a:p>
            <a:pPr marL="0" indent="0">
              <a:buNone/>
            </a:pPr>
            <a:endParaRPr lang="en-US" altLang="en-US" sz="2000">
              <a:latin typeface="Calibri" panose="020F0502020204030204" charset="0"/>
              <a:cs typeface="Calibri" panose="020F0502020204030204" charset="0"/>
            </a:endParaRPr>
          </a:p>
          <a:p>
            <a:pPr marL="0" indent="0">
              <a:buNone/>
            </a:pPr>
            <a:r>
              <a:rPr lang="en-US" altLang="en-US" sz="2000">
                <a:latin typeface="Calibri" panose="020F0502020204030204" charset="0"/>
                <a:cs typeface="Calibri" panose="020F0502020204030204" charset="0"/>
              </a:rPr>
              <a:t>The system can also be extended to include SNS notifications to alert users once the image is processed. Since it’s serverless, the architecture is highly scalable and cost-effective—there are no servers running 24/7. It only consumes resources when an image is actually uploaded and processed.</a:t>
            </a:r>
            <a:endParaRPr lang="en-US" altLang="en-US" sz="2000">
              <a:latin typeface="Calibri" panose="020F0502020204030204" charset="0"/>
              <a:cs typeface="Calibri" panose="020F0502020204030204" charset="0"/>
            </a:endParaRPr>
          </a:p>
        </p:txBody>
      </p:sp>
      <p:sp>
        <p:nvSpPr>
          <p:cNvPr id="4" name="Title 1"/>
          <p:cNvSpPr>
            <a:spLocks noGrp="1"/>
          </p:cNvSpPr>
          <p:nvPr/>
        </p:nvSpPr>
        <p:spPr>
          <a:xfrm>
            <a:off x="838200" y="365125"/>
            <a:ext cx="10515600" cy="669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Calibri Light" panose="020F0302020204030204" charset="0"/>
                <a:cs typeface="Calibri Light" panose="020F0302020204030204" charset="0"/>
              </a:rPr>
              <a:t>Methodology</a:t>
            </a:r>
            <a:endParaRPr lang="en-US" sz="2800" b="1">
              <a:latin typeface="Calibri Light" panose="020F0302020204030204" charset="0"/>
              <a:cs typeface="Calibri Light" panose="020F03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9770"/>
            <a:ext cx="10515600" cy="5477510"/>
          </a:xfrm>
        </p:spPr>
        <p:txBody>
          <a:bodyPr>
            <a:normAutofit/>
          </a:bodyPr>
          <a:p>
            <a:pPr marL="0" indent="0">
              <a:buNone/>
            </a:pPr>
            <a:r>
              <a:rPr lang="en-US" altLang="en-US" sz="1800" b="1">
                <a:latin typeface="Calibri" panose="020F0502020204030204" charset="0"/>
                <a:cs typeface="Calibri" panose="020F0502020204030204" charset="0"/>
              </a:rPr>
              <a:t>Explanation of AWS Services Interaction</a:t>
            </a:r>
            <a:endParaRPr lang="en-US" altLang="en-US" sz="1800" b="1">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Amazon S3 is the starting point where images are uploaded.An S3 event (like an image upload) triggers the Lambda function automatically.The Lambda function takes the image metadata (S3 bucket and object key) and calls the AWS Rekognition API to analyze the image.Rekognition returns a response containing detected labels, faces, or moderation results.Lambda then either logs the results to CloudWatch, sends them to an SNS topic (optional), or stores the JSON response back into S3.Optionally, API Gateway exposes an endpoint so external users can trigger the Lambda manually (e.g., via a web interface or HTTP request).CloudWatch captures logs from the Lambda function, helping in troubleshooting and performance monitoring.</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sym typeface="+mn-ea"/>
              </a:rPr>
              <a:t>Justification for AWS Service Selection</a:t>
            </a:r>
            <a:endParaRPr lang="en-US" altLang="en-US" sz="1800">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sym typeface="+mn-ea"/>
              </a:rPr>
              <a:t>AWS Rekognition, Lambda, S3, API Gateway, and CloudWatch are chosen because they integrate easily, support serverless deployment, and allow event-driven workflows. This combination ensures scalability, reliability, and low-cost operations. Plus, AWS Rekognition provides pre-trained AI models, so no machine learning expertise is needed to recognize images.</a:t>
            </a:r>
            <a:endParaRPr lang="en-US" altLang="en-US" sz="1800">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35685"/>
            <a:ext cx="10515600" cy="5141595"/>
          </a:xfrm>
        </p:spPr>
        <p:txBody>
          <a:bodyPr>
            <a:normAutofit/>
          </a:bodyPr>
          <a:p>
            <a:pPr marL="0" indent="0">
              <a:buNone/>
            </a:pPr>
            <a:r>
              <a:rPr lang="en-US" altLang="en-US" sz="1800" b="1">
                <a:latin typeface="Calibri" panose="020F0502020204030204" charset="0"/>
                <a:cs typeface="Calibri" panose="020F0502020204030204" charset="0"/>
              </a:rPr>
              <a:t>AWS Infrastructure Setup</a:t>
            </a:r>
            <a:endParaRPr lang="en-US" altLang="en-US" sz="1800" b="1">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Create an S3 Bucket to store uploaded images. Enable event notifications on object creation to trigger a Lambda function.</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Create a Lambda function that will process S3 events, call Rekognition, and handle the returned data.</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Give Lambda permissions (via IAM roles) to access S3, Rekognition, CloudWatch, and SNS (if needed).</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Set up API Gateway to expose a REST API or HTTP API endpoint that can trigger the Lambda directly, in addition to the S3 event trigger.</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Enable logging for Lambda to CloudWatch so you can view logs.</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Optional: Create an SNS topic to notify users once their image has been processed, with Lambda publishing to this topic.</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Deploy all resources using AWS CloudFormation or manually via the AWS Console.</a:t>
            </a:r>
            <a:endParaRPr lang="en-US" altLang="en-US" sz="1800">
              <a:latin typeface="Calibri" panose="020F0502020204030204" charset="0"/>
              <a:cs typeface="Calibri" panose="020F0502020204030204" charset="0"/>
            </a:endParaRPr>
          </a:p>
        </p:txBody>
      </p:sp>
      <p:sp>
        <p:nvSpPr>
          <p:cNvPr id="4" name="Title 1"/>
          <p:cNvSpPr>
            <a:spLocks noGrp="1"/>
          </p:cNvSpPr>
          <p:nvPr/>
        </p:nvSpPr>
        <p:spPr>
          <a:xfrm>
            <a:off x="838200" y="365125"/>
            <a:ext cx="10515600" cy="669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Calibri Light" panose="020F0302020204030204" charset="0"/>
                <a:cs typeface="Calibri Light" panose="020F0302020204030204" charset="0"/>
              </a:rPr>
              <a:t>Implementation Steps</a:t>
            </a:r>
            <a:endParaRPr lang="en-US" sz="2800" b="1">
              <a:latin typeface="Calibri Light" panose="020F0302020204030204" charset="0"/>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9770"/>
            <a:ext cx="10515600" cy="5477510"/>
          </a:xfrm>
        </p:spPr>
        <p:txBody>
          <a:bodyPr>
            <a:normAutofit lnSpcReduction="20000"/>
          </a:bodyPr>
          <a:p>
            <a:pPr marL="0" indent="0">
              <a:buNone/>
            </a:pPr>
            <a:r>
              <a:rPr lang="en-US" altLang="en-US" sz="1800" b="1">
                <a:latin typeface="Calibri" panose="020F0502020204030204" charset="0"/>
                <a:cs typeface="Calibri" panose="020F0502020204030204" charset="0"/>
              </a:rPr>
              <a:t>Security Policies, IAM Roles, and Access Control</a:t>
            </a:r>
            <a:endParaRPr lang="en-US" altLang="en-US" sz="1800" b="1">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Security is super important, so we apply the least privilege principle. The Lambda function has an IAM role that only allows access to specific services like Rekognition, S3 (for reading uploaded images), and CloudWatch (for logging). The S3 bucket has a bucket policy that only allows uploads from trusted users or applications and restricts public access.API Gateway is secured using IAM authorization or API keys to prevent unauthorized API calls. </a:t>
            </a: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rPr>
              <a:t>        If SNS notifications are used, SNS topics can be set to only accept messages from the specific Lambda function.CloudWatch Logs are restricted so only the project team can view them. If needed, AWS KMS (Key Management Service) could be used to encrypt S3 objects and SNS messages for extra security.</a:t>
            </a:r>
            <a:endParaRPr lang="en-US" altLang="en-US" sz="1800">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b="1">
                <a:latin typeface="Calibri" panose="020F0502020204030204" charset="0"/>
                <a:cs typeface="Calibri" panose="020F0502020204030204" charset="0"/>
                <a:sym typeface="+mn-ea"/>
              </a:rPr>
              <a:t>Automation and CI/CD Pipeline</a:t>
            </a:r>
            <a:endParaRPr lang="en-US" altLang="en-US" sz="1800" b="1">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sym typeface="+mn-ea"/>
              </a:rPr>
              <a:t>For automation, we can use AWS CloudFormation to deploy infrastructure as code (IaC). All resources like the S3 bucket, Lambda function, IAM roles, and API Gateway endpoints can be defined in CloudFormation templates and deployed consistently.</a:t>
            </a:r>
            <a:endParaRPr lang="en-US" altLang="en-US" sz="1800">
              <a:latin typeface="Calibri" panose="020F0502020204030204" charset="0"/>
              <a:cs typeface="Calibri" panose="020F0502020204030204" charset="0"/>
              <a:sym typeface="+mn-ea"/>
            </a:endParaRPr>
          </a:p>
          <a:p>
            <a:pPr marL="0" indent="0">
              <a:buNone/>
            </a:pPr>
            <a:endParaRPr lang="en-US" altLang="en-US" sz="1800">
              <a:latin typeface="Calibri" panose="020F0502020204030204" charset="0"/>
              <a:cs typeface="Calibri" panose="020F0502020204030204" charset="0"/>
            </a:endParaRPr>
          </a:p>
          <a:p>
            <a:pPr marL="0" indent="0">
              <a:buNone/>
            </a:pPr>
            <a:r>
              <a:rPr lang="en-US" altLang="en-US" sz="1800">
                <a:latin typeface="Calibri" panose="020F0502020204030204" charset="0"/>
                <a:cs typeface="Calibri" panose="020F0502020204030204" charset="0"/>
                <a:sym typeface="+mn-ea"/>
              </a:rPr>
              <a:t>       A simple CI/CD pipeline can be set up using AWS CodePipeline and CodeBuild. When changes are pushed to a GitHub repo or CodeCommit, CodePipeline automatically triggers a build and deployment process. The Lambda function code can be packaged and deployed to AWS Lambda without manual steps. This helps ensure faster updates and reduces human error during deployments.</a:t>
            </a:r>
            <a:endParaRPr lang="en-US" altLang="en-US" sz="1800">
              <a:latin typeface="Calibri" panose="020F0502020204030204" charset="0"/>
              <a:cs typeface="Calibri" panose="020F0502020204030204" charset="0"/>
            </a:endParaRPr>
          </a:p>
          <a:p>
            <a:pPr marL="0" indent="0">
              <a:buNone/>
            </a:pPr>
            <a:endParaRPr lang="en-US" altLang="en-US" sz="18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6085</Words>
  <Application>WPS Presentation</Application>
  <PresentationFormat>Widescreen</PresentationFormat>
  <Paragraphs>68</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Arial Unicode MS</vt:lpstr>
      <vt:lpstr>Calibri Light</vt:lpstr>
      <vt:lpstr>Calibri</vt:lpstr>
      <vt:lpstr>Microsoft YaHei</vt:lpstr>
      <vt:lpstr>Comfortaa Bold</vt:lpstr>
      <vt:lpstr>Segoe Print</vt:lpstr>
      <vt:lpstr>Comfortaa Bold</vt:lpstr>
      <vt:lpstr>Comfortaa Bold</vt:lpstr>
      <vt:lpstr>MingLiU-ExtB</vt:lpstr>
      <vt:lpstr>Times New Roman</vt:lpstr>
      <vt:lpstr>Orange Waves</vt:lpstr>
      <vt:lpstr>PowerPoint 演示文稿</vt:lpstr>
      <vt:lpstr>PowerPoint 演示文稿</vt:lpstr>
      <vt:lpstr>PowerPoint 演示文稿</vt:lpstr>
      <vt:lpstr>Introduction</vt:lpstr>
      <vt:lpstr>PowerPoint 演示文稿</vt:lpstr>
      <vt:lpstr>Introduction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Image  Recognition with AWS</dc:title>
  <dc:creator>91630</dc:creator>
  <cp:lastModifiedBy>Vaibhav Vara prasad</cp:lastModifiedBy>
  <cp:revision>1</cp:revision>
  <dcterms:created xsi:type="dcterms:W3CDTF">2025-03-22T14:15:15Z</dcterms:created>
  <dcterms:modified xsi:type="dcterms:W3CDTF">2025-03-22T14:15:16Z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FBB42A50FB2A4E349D7EAABE7109EC15_11</vt:lpwstr>
  </property>
  <property fmtid="{D5CDD505-2E9C-101B-9397-08002B2CF9AE}" pid="3" name="KSOProductBuildVer">
    <vt:lpwstr>1033-12.2.0.20326</vt:lpwstr>
  </property>
</Properties>
</file>