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58" r:id="rId6"/>
    <p:sldId id="268" r:id="rId7"/>
    <p:sldId id="269" r:id="rId8"/>
    <p:sldId id="259" r:id="rId9"/>
    <p:sldId id="260" r:id="rId10"/>
    <p:sldId id="270" r:id="rId11"/>
    <p:sldId id="271" r:id="rId12"/>
    <p:sldId id="272" r:id="rId13"/>
    <p:sldId id="273" r:id="rId14"/>
    <p:sldId id="274" r:id="rId15"/>
    <p:sldId id="261" r:id="rId16"/>
    <p:sldId id="278" r:id="rId17"/>
    <p:sldId id="279" r:id="rId18"/>
    <p:sldId id="262" r:id="rId19"/>
    <p:sldId id="280" r:id="rId20"/>
    <p:sldId id="264" r:id="rId21"/>
    <p:sldId id="281" r:id="rId22"/>
    <p:sldId id="265" r:id="rId23"/>
    <p:sldId id="282" r:id="rId24"/>
    <p:sldId id="266" r:id="rId25"/>
    <p:sldId id="26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B537F61-D4B6-4322-9652-64325E7ECD4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21636-EE39-4236-9BFC-DCC2FF452FDA}"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B537F61-D4B6-4322-9652-64325E7ECD4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21636-EE39-4236-9BFC-DCC2FF452FDA}"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B537F61-D4B6-4322-9652-64325E7ECD4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21636-EE39-4236-9BFC-DCC2FF452FDA}"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B537F61-D4B6-4322-9652-64325E7ECD4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21636-EE39-4236-9BFC-DCC2FF452FDA}"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B537F61-D4B6-4322-9652-64325E7ECD4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21636-EE39-4236-9BFC-DCC2FF452FDA}"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B537F61-D4B6-4322-9652-64325E7ECD4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21636-EE39-4236-9BFC-DCC2FF452FDA}"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9B537F61-D4B6-4322-9652-64325E7ECD4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621636-EE39-4236-9BFC-DCC2FF452FDA}"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9B537F61-D4B6-4322-9652-64325E7ECD4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621636-EE39-4236-9BFC-DCC2FF452FDA}"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B537F61-D4B6-4322-9652-64325E7ECD45}"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621636-EE39-4236-9BFC-DCC2FF452FDA}" type="slidenum">
              <a:rPr lang="en-IN" smtClean="0"/>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537F61-D4B6-4322-9652-64325E7ECD45}"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621636-EE39-4236-9BFC-DCC2FF452FDA}" type="slidenum">
              <a:rPr lang="en-IN" smtClean="0"/>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B537F61-D4B6-4322-9652-64325E7ECD4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621636-EE39-4236-9BFC-DCC2FF452FDA}"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B537F61-D4B6-4322-9652-64325E7ECD4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21636-EE39-4236-9BFC-DCC2FF452FDA}" type="slidenum">
              <a:rPr lang="en-IN" smtClean="0"/>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B537F61-D4B6-4322-9652-64325E7ECD4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621636-EE39-4236-9BFC-DCC2FF452FDA}" type="slidenum">
              <a:rPr lang="en-IN" smtClean="0"/>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B537F61-D4B6-4322-9652-64325E7ECD4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21636-EE39-4236-9BFC-DCC2FF452FDA}" type="slidenum">
              <a:rPr lang="en-IN" smtClean="0"/>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B537F61-D4B6-4322-9652-64325E7ECD4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21636-EE39-4236-9BFC-DCC2FF452FDA}"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B537F61-D4B6-4322-9652-64325E7ECD4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621636-EE39-4236-9BFC-DCC2FF452FDA}"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9B537F61-D4B6-4322-9652-64325E7ECD4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621636-EE39-4236-9BFC-DCC2FF452FDA}"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9B537F61-D4B6-4322-9652-64325E7ECD4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621636-EE39-4236-9BFC-DCC2FF452FDA}"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B537F61-D4B6-4322-9652-64325E7ECD45}"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621636-EE39-4236-9BFC-DCC2FF452FDA}"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537F61-D4B6-4322-9652-64325E7ECD45}"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621636-EE39-4236-9BFC-DCC2FF452FDA}"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B537F61-D4B6-4322-9652-64325E7ECD4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621636-EE39-4236-9BFC-DCC2FF452FDA}"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B537F61-D4B6-4322-9652-64325E7ECD4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621636-EE39-4236-9BFC-DCC2FF452FDA}"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537F61-D4B6-4322-9652-64325E7ECD45}"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21636-EE39-4236-9BFC-DCC2FF452FDA}"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537F61-D4B6-4322-9652-64325E7ECD45}"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21636-EE39-4236-9BFC-DCC2FF452FDA}"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0.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734717"/>
          </a:xfrm>
        </p:spPr>
        <p:txBody>
          <a:bodyPr>
            <a:normAutofit fontScale="90000"/>
          </a:bodyPr>
          <a:lstStyle/>
          <a:p>
            <a:r>
              <a:rPr lang="en-US" altLang="en-US" sz="4000" dirty="0"/>
              <a:t>Serversless recognition using AWS rekognition</a:t>
            </a:r>
            <a:endParaRPr lang="en-US" altLang="en-US" sz="4000" dirty="0"/>
          </a:p>
        </p:txBody>
      </p:sp>
      <p:sp>
        <p:nvSpPr>
          <p:cNvPr id="3" name="Subtitle 2"/>
          <p:cNvSpPr>
            <a:spLocks noGrp="1"/>
          </p:cNvSpPr>
          <p:nvPr>
            <p:ph type="subTitle" idx="1"/>
          </p:nvPr>
        </p:nvSpPr>
        <p:spPr>
          <a:xfrm>
            <a:off x="1524000" y="2554664"/>
            <a:ext cx="9144000" cy="2703136"/>
          </a:xfrm>
        </p:spPr>
        <p:txBody>
          <a:bodyPr>
            <a:normAutofit fontScale="92500" lnSpcReduction="10000"/>
          </a:bodyPr>
          <a:lstStyle/>
          <a:p>
            <a:pPr algn="ctr">
              <a:lnSpc>
                <a:spcPct val="150000"/>
              </a:lnSpc>
              <a:buNone/>
            </a:pPr>
            <a:r>
              <a:rPr lang="en-US" sz="1800" b="1" dirty="0">
                <a:effectLst/>
                <a:latin typeface="Times New Roman" panose="02020603050405020304" pitchFamily="18" charset="0"/>
                <a:ea typeface="Times New Roman" panose="02020603050405020304" pitchFamily="18" charset="0"/>
              </a:rPr>
              <a:t>Hasritha Reddy Cheruku 2210030012</a:t>
            </a:r>
            <a:endParaRPr lang="en-US" sz="1800" b="1" dirty="0">
              <a:effectLst/>
              <a:latin typeface="Times New Roman" panose="02020603050405020304" pitchFamily="18" charset="0"/>
              <a:ea typeface="Times New Roman" panose="02020603050405020304" pitchFamily="18" charset="0"/>
            </a:endParaRPr>
          </a:p>
          <a:p>
            <a:pPr algn="ctr">
              <a:lnSpc>
                <a:spcPct val="150000"/>
              </a:lnSpc>
              <a:buNone/>
            </a:pPr>
            <a:endParaRPr lang="en-US" sz="1800" b="1" dirty="0">
              <a:effectLst/>
              <a:latin typeface="Times New Roman" panose="02020603050405020304" pitchFamily="18" charset="0"/>
              <a:ea typeface="Times New Roman" panose="02020603050405020304" pitchFamily="18" charset="0"/>
            </a:endParaRPr>
          </a:p>
          <a:p>
            <a:pPr algn="ctr">
              <a:buNone/>
              <a:tabLst>
                <a:tab pos="1143000" algn="l"/>
                <a:tab pos="1257300" algn="l"/>
              </a:tabLst>
            </a:pPr>
            <a:r>
              <a:rPr lang="en-US" sz="1800" i="1" dirty="0">
                <a:effectLst/>
                <a:latin typeface="Times New Roman" panose="02020603050405020304" pitchFamily="18" charset="0"/>
                <a:ea typeface="Times New Roman" panose="02020603050405020304" pitchFamily="18" charset="0"/>
              </a:rPr>
              <a:t>Under the esteemed guidance of</a:t>
            </a:r>
            <a:endParaRPr lang="en-IN" sz="1800" dirty="0">
              <a:effectLst/>
              <a:latin typeface="Times New Roman" panose="02020603050405020304" pitchFamily="18" charset="0"/>
              <a:ea typeface="Times New Roman" panose="02020603050405020304" pitchFamily="18" charset="0"/>
            </a:endParaRPr>
          </a:p>
          <a:p>
            <a:pPr algn="ctr">
              <a:buNone/>
            </a:pPr>
            <a:r>
              <a:rPr lang="en-US" sz="1800" dirty="0">
                <a:effectLst/>
                <a:latin typeface="Comic Sans MS" panose="030F0702030302020204" pitchFamily="66"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ctr">
              <a:buNone/>
            </a:pPr>
            <a:r>
              <a:rPr lang="en-US" sz="1800" b="1" dirty="0">
                <a:solidFill>
                  <a:srgbClr val="FF0000"/>
                </a:solidFill>
                <a:effectLst/>
                <a:latin typeface="Times New Roman" panose="02020603050405020304" pitchFamily="18" charset="0"/>
                <a:ea typeface="Times New Roman" panose="02020603050405020304" pitchFamily="18" charset="0"/>
              </a:rPr>
              <a:t>Ms. P. Sree Lakshmi</a:t>
            </a:r>
            <a:endParaRPr lang="en-IN" sz="1800" dirty="0">
              <a:effectLst/>
              <a:latin typeface="Times New Roman" panose="02020603050405020304" pitchFamily="18" charset="0"/>
              <a:ea typeface="Times New Roman" panose="02020603050405020304" pitchFamily="18" charset="0"/>
            </a:endParaRPr>
          </a:p>
          <a:p>
            <a:pPr algn="ctr">
              <a:buNone/>
              <a:tabLst>
                <a:tab pos="3857625" algn="l"/>
              </a:tabLst>
            </a:pPr>
            <a:r>
              <a:rPr lang="en-US" sz="1800" dirty="0">
                <a:solidFill>
                  <a:srgbClr val="FF0000"/>
                </a:solidFill>
                <a:effectLst/>
                <a:latin typeface="Times New Roman" panose="02020603050405020304" pitchFamily="18" charset="0"/>
                <a:ea typeface="Times New Roman" panose="02020603050405020304" pitchFamily="18" charset="0"/>
              </a:rPr>
              <a:t>Assistant Professor,</a:t>
            </a:r>
            <a:endParaRPr lang="en-IN" sz="1800" dirty="0">
              <a:effectLst/>
              <a:latin typeface="Times New Roman" panose="02020603050405020304" pitchFamily="18" charset="0"/>
              <a:ea typeface="Times New Roman" panose="02020603050405020304" pitchFamily="18" charset="0"/>
            </a:endParaRPr>
          </a:p>
          <a:p>
            <a:pPr algn="ctr"/>
            <a:r>
              <a:rPr lang="en-US" sz="1800" dirty="0">
                <a:solidFill>
                  <a:srgbClr val="FF0000"/>
                </a:solidFill>
                <a:effectLst/>
                <a:latin typeface="Times New Roman" panose="02020603050405020304" pitchFamily="18" charset="0"/>
                <a:ea typeface="Times New Roman" panose="02020603050405020304" pitchFamily="18" charset="0"/>
              </a:rPr>
              <a:t>Department of Computer Science and Engineering</a:t>
            </a:r>
            <a:endParaRPr lang="en-IN" sz="1800" dirty="0">
              <a:effectLst/>
              <a:latin typeface="Times New Roman" panose="02020603050405020304" pitchFamily="18" charset="0"/>
              <a:ea typeface="Times New Roman" panose="02020603050405020304" pitchFamily="18" charset="0"/>
            </a:endParaRPr>
          </a:p>
          <a:p>
            <a:pPr algn="ctr">
              <a:lnSpc>
                <a:spcPct val="150000"/>
              </a:lnSpc>
            </a:pP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image1.png"/>
          <p:cNvPicPr>
            <a:picLocks noChangeAspect="1"/>
          </p:cNvPicPr>
          <p:nvPr/>
        </p:nvPicPr>
        <p:blipFill>
          <a:blip r:embed="rId1" cstate="print"/>
          <a:stretch>
            <a:fillRect/>
          </a:stretch>
        </p:blipFill>
        <p:spPr>
          <a:xfrm>
            <a:off x="4375608" y="5429838"/>
            <a:ext cx="2743200" cy="112590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a:picLocks noChangeAspect="1"/>
          </p:cNvPicPr>
          <p:nvPr/>
        </p:nvPicPr>
        <p:blipFill>
          <a:blip r:embed="rId1" cstate="print"/>
          <a:stretch>
            <a:fillRect/>
          </a:stretch>
        </p:blipFill>
        <p:spPr>
          <a:xfrm>
            <a:off x="4375608" y="5429838"/>
            <a:ext cx="2743200" cy="1125901"/>
          </a:xfrm>
          <a:prstGeom prst="rect">
            <a:avLst/>
          </a:prstGeom>
        </p:spPr>
      </p:pic>
      <p:pic>
        <p:nvPicPr>
          <p:cNvPr id="6" name="Picture 4"/>
          <p:cNvPicPr>
            <a:picLocks noChangeAspect="1"/>
          </p:cNvPicPr>
          <p:nvPr>
            <p:ph idx="1"/>
          </p:nvPr>
        </p:nvPicPr>
        <p:blipFill>
          <a:blip r:embed="rId2"/>
          <a:stretch>
            <a:fillRect/>
          </a:stretch>
        </p:blipFill>
        <p:spPr>
          <a:xfrm>
            <a:off x="2507615" y="1691005"/>
            <a:ext cx="6480000" cy="353000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a:picLocks noChangeAspect="1"/>
          </p:cNvPicPr>
          <p:nvPr/>
        </p:nvPicPr>
        <p:blipFill>
          <a:blip r:embed="rId1" cstate="print"/>
          <a:stretch>
            <a:fillRect/>
          </a:stretch>
        </p:blipFill>
        <p:spPr>
          <a:xfrm>
            <a:off x="4375608" y="5429838"/>
            <a:ext cx="2743200" cy="1125901"/>
          </a:xfrm>
          <a:prstGeom prst="rect">
            <a:avLst/>
          </a:prstGeom>
        </p:spPr>
      </p:pic>
      <p:pic>
        <p:nvPicPr>
          <p:cNvPr id="7" name="Picture 5"/>
          <p:cNvPicPr>
            <a:picLocks noChangeAspect="1"/>
          </p:cNvPicPr>
          <p:nvPr>
            <p:ph idx="1"/>
          </p:nvPr>
        </p:nvPicPr>
        <p:blipFill>
          <a:blip r:embed="rId2"/>
          <a:stretch>
            <a:fillRect/>
          </a:stretch>
        </p:blipFill>
        <p:spPr>
          <a:xfrm>
            <a:off x="2506980" y="1691005"/>
            <a:ext cx="6480000" cy="354013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a:picLocks noChangeAspect="1"/>
          </p:cNvPicPr>
          <p:nvPr/>
        </p:nvPicPr>
        <p:blipFill>
          <a:blip r:embed="rId1" cstate="print"/>
          <a:stretch>
            <a:fillRect/>
          </a:stretch>
        </p:blipFill>
        <p:spPr>
          <a:xfrm>
            <a:off x="4375608" y="5429838"/>
            <a:ext cx="2743200" cy="1125901"/>
          </a:xfrm>
          <a:prstGeom prst="rect">
            <a:avLst/>
          </a:prstGeom>
        </p:spPr>
      </p:pic>
      <p:pic>
        <p:nvPicPr>
          <p:cNvPr id="8" name="Picture 6"/>
          <p:cNvPicPr>
            <a:picLocks noChangeAspect="1"/>
          </p:cNvPicPr>
          <p:nvPr>
            <p:ph idx="1"/>
          </p:nvPr>
        </p:nvPicPr>
        <p:blipFill>
          <a:blip r:embed="rId2"/>
          <a:stretch>
            <a:fillRect/>
          </a:stretch>
        </p:blipFill>
        <p:spPr>
          <a:xfrm>
            <a:off x="2506980" y="1685290"/>
            <a:ext cx="6480000" cy="352244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t>Key Features and Functionality</a:t>
            </a:r>
            <a:endParaRPr lang="en-IN" sz="4000" b="1" dirty="0"/>
          </a:p>
        </p:txBody>
      </p:sp>
      <p:sp>
        <p:nvSpPr>
          <p:cNvPr id="3" name="Content Placeholder 2"/>
          <p:cNvSpPr>
            <a:spLocks noGrp="1"/>
          </p:cNvSpPr>
          <p:nvPr>
            <p:ph idx="1"/>
          </p:nvPr>
        </p:nvSpPr>
        <p:spPr/>
        <p:txBody>
          <a:bodyPr>
            <a:noAutofit/>
          </a:bodyPr>
          <a:lstStyle/>
          <a:p>
            <a:pPr marL="0" indent="0">
              <a:buNone/>
            </a:pPr>
            <a:r>
              <a:rPr lang="en-US" altLang="en-US" sz="1900" dirty="0"/>
              <a:t>Key Features</a:t>
            </a:r>
            <a:endParaRPr lang="en-US" altLang="en-US" sz="1900" dirty="0"/>
          </a:p>
          <a:p>
            <a:pPr marL="0" indent="0">
              <a:buNone/>
            </a:pPr>
            <a:r>
              <a:rPr lang="en-US" altLang="en-US" sz="1900" dirty="0"/>
              <a:t>Automatic Image Processing:</a:t>
            </a:r>
            <a:endParaRPr lang="en-US" altLang="en-US" sz="1900" dirty="0"/>
          </a:p>
          <a:p>
            <a:pPr marL="0" indent="0">
              <a:buNone/>
            </a:pPr>
            <a:r>
              <a:rPr lang="en-US" altLang="en-US" sz="1900" dirty="0"/>
              <a:t>As soon as an image is uploaded to the S3 bucket, it is automatically processed without any manual steps. The system uses S3 event triggers to initiate the workflow.</a:t>
            </a:r>
            <a:endParaRPr lang="en-US" altLang="en-US" sz="1900" dirty="0"/>
          </a:p>
          <a:p>
            <a:pPr marL="0" indent="0">
              <a:buNone/>
            </a:pPr>
            <a:r>
              <a:rPr lang="en-US" altLang="en-US" sz="1900" dirty="0"/>
              <a:t>Serverless Architecture:</a:t>
            </a:r>
            <a:endParaRPr lang="en-US" altLang="en-US" sz="1900" dirty="0"/>
          </a:p>
          <a:p>
            <a:pPr marL="0" indent="0">
              <a:buNone/>
            </a:pPr>
            <a:r>
              <a:rPr lang="en-US" altLang="en-US" sz="1900" dirty="0"/>
              <a:t>By leveraging AWS Lambda, the project eliminates the need for managing any servers. The code is executed only when triggered, reducing operational overhead and cost.</a:t>
            </a:r>
            <a:endParaRPr lang="en-US" altLang="en-US" sz="1900" dirty="0"/>
          </a:p>
          <a:p>
            <a:pPr marL="0" indent="0">
              <a:buNone/>
            </a:pPr>
            <a:r>
              <a:rPr lang="en-US" altLang="en-US" sz="1900" dirty="0"/>
              <a:t>Scalable and Real-Time:</a:t>
            </a:r>
            <a:endParaRPr lang="en-US" altLang="en-US" sz="1900" dirty="0"/>
          </a:p>
          <a:p>
            <a:pPr marL="0" indent="0">
              <a:buNone/>
            </a:pPr>
            <a:r>
              <a:rPr lang="en-US" altLang="en-US" sz="1900" dirty="0"/>
              <a:t>The architecture is designed to scale based on usage. Whether it’s one image or hundreds, the system handles each upload individually and processes them in real time.</a:t>
            </a:r>
            <a:endParaRPr lang="en-US" altLang="en-US" sz="1900" dirty="0"/>
          </a:p>
          <a:p>
            <a:pPr marL="0" indent="0">
              <a:buNone/>
            </a:pPr>
            <a:endParaRPr lang="en-US" altLang="en-US" sz="1900" dirty="0"/>
          </a:p>
          <a:p>
            <a:pPr marL="0" indent="0">
              <a:buNone/>
            </a:pPr>
            <a:endParaRPr lang="en-US" altLang="en-US" sz="1900" dirty="0"/>
          </a:p>
        </p:txBody>
      </p:sp>
      <p:pic>
        <p:nvPicPr>
          <p:cNvPr id="5" name="image1.png"/>
          <p:cNvPicPr>
            <a:picLocks noChangeAspect="1"/>
          </p:cNvPicPr>
          <p:nvPr/>
        </p:nvPicPr>
        <p:blipFill>
          <a:blip r:embed="rId1" cstate="print"/>
          <a:stretch>
            <a:fillRect/>
          </a:stretch>
        </p:blipFill>
        <p:spPr>
          <a:xfrm>
            <a:off x="4375608" y="5429838"/>
            <a:ext cx="2743200" cy="112590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744220"/>
            <a:ext cx="10515600" cy="5433060"/>
          </a:xfrm>
        </p:spPr>
        <p:txBody>
          <a:bodyPr>
            <a:normAutofit lnSpcReduction="20000"/>
          </a:bodyPr>
          <a:p>
            <a:endParaRPr lang="en-US" altLang="en-US" sz="2000"/>
          </a:p>
          <a:p>
            <a:r>
              <a:rPr lang="en-US" altLang="en-US" sz="2000"/>
              <a:t>Integration with Amazon Rekognition:</a:t>
            </a:r>
            <a:endParaRPr lang="en-US" altLang="en-US" sz="2000"/>
          </a:p>
          <a:p>
            <a:r>
              <a:rPr lang="en-US" altLang="en-US" sz="2000"/>
              <a:t>Amazon Rekognition provides powerful image analysis capabilities such as label detection, face detection, and text recognition. The integration with Lambda allows these features to be used dynamically.</a:t>
            </a:r>
            <a:endParaRPr lang="en-US" altLang="en-US" sz="2000"/>
          </a:p>
          <a:p>
            <a:r>
              <a:rPr lang="en-US" altLang="en-US" sz="2000"/>
              <a:t>Secure Role-Based Access:</a:t>
            </a:r>
            <a:endParaRPr lang="en-US" altLang="en-US" sz="2000"/>
          </a:p>
          <a:p>
            <a:r>
              <a:rPr lang="en-US" altLang="en-US" sz="2000"/>
              <a:t>IAM roles are configured to ensure that each AWS service has the exact permissions required. This improves security by applying the principle of least privilege.</a:t>
            </a:r>
            <a:endParaRPr lang="en-US" altLang="en-US" sz="2000"/>
          </a:p>
          <a:p>
            <a:r>
              <a:rPr lang="en-US" altLang="en-US" sz="2000"/>
              <a:t>Centralized Logging and Monitoring:</a:t>
            </a:r>
            <a:endParaRPr lang="en-US" altLang="en-US" sz="2000"/>
          </a:p>
          <a:p>
            <a:r>
              <a:rPr lang="en-US" altLang="en-US" sz="2000"/>
              <a:t>All analysis results and Lambda execution logs are stored in Amazon CloudWatch. This allows for centralized monitoring of system activity, performance, and error tracking.</a:t>
            </a:r>
            <a:endParaRPr lang="en-US" altLang="en-US" sz="2000"/>
          </a:p>
          <a:p>
            <a:r>
              <a:rPr lang="en-US" altLang="en-US" sz="2000"/>
              <a:t>Cost-Effective:</a:t>
            </a:r>
            <a:endParaRPr lang="en-US" altLang="en-US" sz="2000"/>
          </a:p>
          <a:p>
            <a:r>
              <a:rPr lang="en-US" altLang="en-US" sz="2000"/>
              <a:t>Since the services used are pay-per-use, the overall cost of running this system remains low. There are no upfront infrastructure costs, and users only pay for what they use.</a:t>
            </a:r>
            <a:endParaRPr lang="en-US" altLang="en-US" sz="2000"/>
          </a:p>
          <a:p>
            <a:r>
              <a:rPr lang="en-US" altLang="en-US" sz="2000"/>
              <a:t>The system can be extended to include notifications (using SNS), save results to databases (like DynamoDB), or even integrate with front-end applications for real-time feedback.</a:t>
            </a:r>
            <a:endParaRPr lang="en-US" altLang="en-US" sz="2000"/>
          </a:p>
          <a:p>
            <a:endParaRPr lang="en-US" altLang="en-US" sz="2000"/>
          </a:p>
          <a:p>
            <a:endParaRPr lang="en-US" altLang="en-US" sz="2000"/>
          </a:p>
          <a:p>
            <a:endParaRPr lang="en-US" altLang="en-US" sz="2000"/>
          </a:p>
          <a:p>
            <a:endParaRPr lang="en-US" altLang="en-US" sz="2000"/>
          </a:p>
        </p:txBody>
      </p:sp>
      <p:pic>
        <p:nvPicPr>
          <p:cNvPr id="5" name="image1.png"/>
          <p:cNvPicPr>
            <a:picLocks noChangeAspect="1"/>
          </p:cNvPicPr>
          <p:nvPr/>
        </p:nvPicPr>
        <p:blipFill>
          <a:blip r:embed="rId1" cstate="print"/>
          <a:stretch>
            <a:fillRect/>
          </a:stretch>
        </p:blipFill>
        <p:spPr>
          <a:xfrm>
            <a:off x="4375608" y="5429838"/>
            <a:ext cx="2743200" cy="112590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707390"/>
            <a:ext cx="10515600" cy="5469890"/>
          </a:xfrm>
        </p:spPr>
        <p:txBody>
          <a:bodyPr>
            <a:normAutofit/>
          </a:bodyPr>
          <a:p>
            <a:r>
              <a:rPr lang="en-US" altLang="en-US" sz="2000"/>
              <a:t>Functionality</a:t>
            </a:r>
            <a:endParaRPr lang="en-US" altLang="en-US" sz="2000"/>
          </a:p>
          <a:p>
            <a:r>
              <a:rPr lang="en-US" altLang="en-US" sz="2000"/>
              <a:t>The core functionality of this project is to automatically analyze images uploaded to a cloud storage bucket and extract meaningful information from them using machine learning. The system uses AWS Rekognition to perform various image analysis tasks, such as detecting objects, faces, or text within an image, all without human intervention.</a:t>
            </a:r>
            <a:endParaRPr lang="en-US" altLang="en-US" sz="2000"/>
          </a:p>
          <a:p>
            <a:r>
              <a:rPr lang="en-US" altLang="en-US" sz="2000"/>
              <a:t>When an image is uploaded to the Amazon S3 bucket, an event is triggered that invokes an AWS Lambda function. This Lambda function then calls the Amazon Rekognition API and passes the uploaded image for analysis. The results returned by Rekognition — including labels, confidence scores, and detected features — are then logged to Amazon CloudWatch for monitoring and review.</a:t>
            </a:r>
            <a:endParaRPr lang="en-US" altLang="en-US" sz="2000"/>
          </a:p>
          <a:p>
            <a:r>
              <a:rPr lang="en-US" altLang="en-US" sz="2000"/>
              <a:t>The entire process is fully automated and serverless, which means it does not require any backend infrastructure to be managed manually. It is designed to be scalable and responsive, handling image uploads in real-time and processing them instantly through AWS services.</a:t>
            </a:r>
            <a:endParaRPr lang="en-US" altLang="en-US" sz="2000"/>
          </a:p>
        </p:txBody>
      </p:sp>
      <p:pic>
        <p:nvPicPr>
          <p:cNvPr id="5" name="image1.png"/>
          <p:cNvPicPr>
            <a:picLocks noChangeAspect="1"/>
          </p:cNvPicPr>
          <p:nvPr/>
        </p:nvPicPr>
        <p:blipFill>
          <a:blip r:embed="rId1" cstate="print"/>
          <a:stretch>
            <a:fillRect/>
          </a:stretch>
        </p:blipFill>
        <p:spPr>
          <a:xfrm>
            <a:off x="4375608" y="5429838"/>
            <a:ext cx="2743200" cy="112590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t>Results and Outputs</a:t>
            </a:r>
            <a:endParaRPr lang="en-IN" sz="4000" b="1" dirty="0"/>
          </a:p>
        </p:txBody>
      </p:sp>
      <p:pic>
        <p:nvPicPr>
          <p:cNvPr id="10" name="Picture 8"/>
          <p:cNvPicPr>
            <a:picLocks noChangeAspect="1"/>
          </p:cNvPicPr>
          <p:nvPr>
            <p:ph idx="1"/>
          </p:nvPr>
        </p:nvPicPr>
        <p:blipFill>
          <a:blip r:embed="rId1"/>
          <a:stretch>
            <a:fillRect/>
          </a:stretch>
        </p:blipFill>
        <p:spPr>
          <a:xfrm>
            <a:off x="2506980" y="1732280"/>
            <a:ext cx="6480000" cy="3526358"/>
          </a:xfrm>
          <a:prstGeom prst="rect">
            <a:avLst/>
          </a:prstGeom>
          <a:noFill/>
          <a:ln>
            <a:noFill/>
          </a:ln>
        </p:spPr>
      </p:pic>
      <p:pic>
        <p:nvPicPr>
          <p:cNvPr id="4" name="image1.png"/>
          <p:cNvPicPr>
            <a:picLocks noChangeAspect="1"/>
          </p:cNvPicPr>
          <p:nvPr/>
        </p:nvPicPr>
        <p:blipFill>
          <a:blip r:embed="rId2" cstate="print"/>
          <a:stretch>
            <a:fillRect/>
          </a:stretch>
        </p:blipFill>
        <p:spPr>
          <a:xfrm>
            <a:off x="4375608" y="5429838"/>
            <a:ext cx="2743200" cy="112590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a:picLocks noChangeAspect="1"/>
          </p:cNvPicPr>
          <p:nvPr/>
        </p:nvPicPr>
        <p:blipFill>
          <a:blip r:embed="rId1" cstate="print"/>
          <a:stretch>
            <a:fillRect/>
          </a:stretch>
        </p:blipFill>
        <p:spPr>
          <a:xfrm>
            <a:off x="4375608" y="5429838"/>
            <a:ext cx="2743200" cy="1125901"/>
          </a:xfrm>
          <a:prstGeom prst="rect">
            <a:avLst/>
          </a:prstGeom>
        </p:spPr>
      </p:pic>
      <p:pic>
        <p:nvPicPr>
          <p:cNvPr id="6" name="Picture 9"/>
          <p:cNvPicPr>
            <a:picLocks noChangeAspect="1"/>
          </p:cNvPicPr>
          <p:nvPr>
            <p:ph idx="1"/>
          </p:nvPr>
        </p:nvPicPr>
        <p:blipFill>
          <a:blip r:embed="rId2"/>
          <a:stretch>
            <a:fillRect/>
          </a:stretch>
        </p:blipFill>
        <p:spPr>
          <a:xfrm>
            <a:off x="2506980" y="1691005"/>
            <a:ext cx="6480000" cy="342623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t>Learnings &amp; Takeaways</a:t>
            </a:r>
            <a:endParaRPr lang="en-IN" sz="4000" b="1" dirty="0"/>
          </a:p>
        </p:txBody>
      </p:sp>
      <p:sp>
        <p:nvSpPr>
          <p:cNvPr id="3" name="Content Placeholder 2"/>
          <p:cNvSpPr>
            <a:spLocks noGrp="1"/>
          </p:cNvSpPr>
          <p:nvPr>
            <p:ph idx="1"/>
          </p:nvPr>
        </p:nvSpPr>
        <p:spPr>
          <a:xfrm>
            <a:off x="838200" y="1781666"/>
            <a:ext cx="10515600" cy="4395297"/>
          </a:xfrm>
        </p:spPr>
        <p:txBody>
          <a:bodyPr>
            <a:normAutofit/>
          </a:bodyPr>
          <a:lstStyle/>
          <a:p>
            <a:pPr marL="0" indent="0">
              <a:buNone/>
            </a:pPr>
            <a:r>
              <a:rPr lang="en-US" altLang="en-US" sz="2220" dirty="0"/>
              <a:t>This project offered significant insights into cloud computing and serverless architecture by utilizing various AWS services. A major takeaway was understanding how serverless computing works, particularly through AWS Lambda. It became clear how Lambda functions can be triggered automatically without the need to manage any servers, making application development more efficient and scalable.</a:t>
            </a:r>
            <a:endParaRPr lang="en-US" altLang="en-US" sz="2220" dirty="0"/>
          </a:p>
          <a:p>
            <a:pPr marL="0" indent="0">
              <a:buNone/>
            </a:pPr>
            <a:endParaRPr lang="en-US" altLang="en-US" sz="2220" dirty="0"/>
          </a:p>
          <a:p>
            <a:pPr marL="0" indent="0">
              <a:buNone/>
            </a:pPr>
            <a:r>
              <a:rPr lang="en-US" altLang="en-US" sz="2220" dirty="0"/>
              <a:t>Additionally, working with AWS services such as Amazon S3, Rekognition, IAM, and CloudWatch provided hands-on experience in setting up a complete cloud-based workflow. The use of Amazon Rekognition introduced the process of image analysis using pre-trained machine learning models accessible via API. This exposure is valuable for developing applications involving facial recognition, object detection, or text extraction from images.</a:t>
            </a:r>
            <a:endParaRPr lang="en-US" altLang="en-US" sz="2220" dirty="0"/>
          </a:p>
        </p:txBody>
      </p:sp>
      <p:pic>
        <p:nvPicPr>
          <p:cNvPr id="4" name="image1.png"/>
          <p:cNvPicPr>
            <a:picLocks noChangeAspect="1"/>
          </p:cNvPicPr>
          <p:nvPr/>
        </p:nvPicPr>
        <p:blipFill>
          <a:blip r:embed="rId1" cstate="print"/>
          <a:stretch>
            <a:fillRect/>
          </a:stretch>
        </p:blipFill>
        <p:spPr>
          <a:xfrm>
            <a:off x="4375608" y="5429838"/>
            <a:ext cx="2743200" cy="112590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5005"/>
            <a:ext cx="10515600" cy="5502275"/>
          </a:xfrm>
        </p:spPr>
        <p:txBody>
          <a:bodyPr>
            <a:normAutofit/>
          </a:bodyPr>
          <a:lstStyle/>
          <a:p>
            <a:pPr marL="0" indent="0">
              <a:buNone/>
            </a:pPr>
            <a:r>
              <a:rPr lang="en-US" altLang="en-US" sz="2000" dirty="0"/>
              <a:t>The implementation of CloudWatch for logging and monitoring helped reinforce the importance of observability in cloud applications. By tracking logs and metrics in real-time, it becomes easier to debug and optimize performance. Furthermore, configuring IAM roles and permissions ensured that each AWS service had only the necessary access, emphasizing best practices in cloud security.</a:t>
            </a:r>
            <a:endParaRPr lang="en-US" altLang="en-US" sz="2000" dirty="0"/>
          </a:p>
          <a:p>
            <a:pPr marL="0" indent="0">
              <a:buNone/>
            </a:pPr>
            <a:endParaRPr lang="en-US" altLang="en-US" sz="2000" dirty="0"/>
          </a:p>
          <a:p>
            <a:pPr marL="0" indent="0">
              <a:buNone/>
            </a:pPr>
            <a:r>
              <a:rPr lang="en-US" altLang="en-US" sz="2000" dirty="0"/>
              <a:t>Finally, the project highlighted the cost-effective nature of serverless services. Since billing is based only on usage, this architecture is suitable for both small-scale and large-scale applications. The flexibility and automation of AWS services allowed for the development of a fully functional image analysis system without requiring extensive infrastructure or manual maintenance.</a:t>
            </a:r>
            <a:endParaRPr lang="en-US" altLang="en-US" sz="2000" dirty="0"/>
          </a:p>
        </p:txBody>
      </p:sp>
      <p:pic>
        <p:nvPicPr>
          <p:cNvPr id="4" name="image1.png"/>
          <p:cNvPicPr>
            <a:picLocks noChangeAspect="1"/>
          </p:cNvPicPr>
          <p:nvPr/>
        </p:nvPicPr>
        <p:blipFill>
          <a:blip r:embed="rId1" cstate="print"/>
          <a:stretch>
            <a:fillRect/>
          </a:stretch>
        </p:blipFill>
        <p:spPr>
          <a:xfrm>
            <a:off x="4375608" y="5429838"/>
            <a:ext cx="2743200" cy="112590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t>Project Overview</a:t>
            </a:r>
            <a:endParaRPr lang="en-IN" sz="4000" b="1"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altLang="en-US" sz="2000" dirty="0"/>
              <a:t>In today's digital world, the volume of images and videos being generated and stored in the cloud is growing rapidly. Many organizations need to analyze this visual data for security, automation, content moderation, and business intelligence. However, setting up traditional servers for image recognition can be expensive, time-consuming, and difficult to scale.</a:t>
            </a:r>
            <a:endParaRPr lang="en-US" altLang="en-US" sz="2000" dirty="0"/>
          </a:p>
          <a:p>
            <a:pPr>
              <a:buFont typeface="Arial" panose="020B0604020202020204" pitchFamily="34" charset="0"/>
              <a:buChar char="•"/>
            </a:pPr>
            <a:endParaRPr lang="en-US" altLang="en-US" sz="2000" dirty="0"/>
          </a:p>
          <a:p>
            <a:pPr>
              <a:buFont typeface="Arial" panose="020B0604020202020204" pitchFamily="34" charset="0"/>
              <a:buChar char="•"/>
            </a:pPr>
            <a:r>
              <a:rPr lang="en-US" altLang="en-US" sz="2000" dirty="0"/>
              <a:t>This presents an opportunity to use serverless technologies combined with AWS Rekognition, a powerful image and video analysis service. By leveraging AWS's serverless architecture, we can build a highly scalable, cost-effective, and maintenance-free solution for automating visual recognition tasks such as facial analysis, object detection, and text extraction.</a:t>
            </a:r>
            <a:endParaRPr lang="en-US" altLang="en-US" sz="2000" dirty="0"/>
          </a:p>
          <a:p>
            <a:pPr>
              <a:buFont typeface="Arial" panose="020B0604020202020204" pitchFamily="34" charset="0"/>
              <a:buChar char="•"/>
            </a:pPr>
            <a:endParaRPr lang="en-US" altLang="en-US" sz="2000" dirty="0"/>
          </a:p>
          <a:p>
            <a:pPr>
              <a:buFont typeface="Arial" panose="020B0604020202020204" pitchFamily="34" charset="0"/>
              <a:buChar char="•"/>
            </a:pPr>
            <a:r>
              <a:rPr lang="en-US" altLang="en-US" sz="2000" dirty="0"/>
              <a:t>The main objective of this project is to develop a serverless image analysis system using AWS Rekognition. The system will automatically analyze images stored in an AWS S3 bucket, extract meaningful data (such as detected objects, faces, or text), and store the results for further use.</a:t>
            </a:r>
            <a:endParaRPr lang="en-US" altLang="en-US" sz="2000" dirty="0"/>
          </a:p>
          <a:p>
            <a:pPr marL="0" indent="0">
              <a:buNone/>
            </a:pPr>
            <a:endParaRPr lang="en-IN" sz="2000" dirty="0"/>
          </a:p>
        </p:txBody>
      </p:sp>
      <p:pic>
        <p:nvPicPr>
          <p:cNvPr id="4" name="image1.png"/>
          <p:cNvPicPr>
            <a:picLocks noChangeAspect="1"/>
          </p:cNvPicPr>
          <p:nvPr/>
        </p:nvPicPr>
        <p:blipFill>
          <a:blip r:embed="rId1" cstate="print"/>
          <a:stretch>
            <a:fillRect/>
          </a:stretch>
        </p:blipFill>
        <p:spPr>
          <a:xfrm>
            <a:off x="4375608" y="5429838"/>
            <a:ext cx="2743200" cy="112590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t>Future Scope</a:t>
            </a:r>
            <a:endParaRPr lang="en-IN" sz="4000" b="1" dirty="0"/>
          </a:p>
        </p:txBody>
      </p:sp>
      <p:sp>
        <p:nvSpPr>
          <p:cNvPr id="3" name="Content Placeholder 2"/>
          <p:cNvSpPr>
            <a:spLocks noGrp="1"/>
          </p:cNvSpPr>
          <p:nvPr>
            <p:ph idx="1"/>
          </p:nvPr>
        </p:nvSpPr>
        <p:spPr/>
        <p:txBody>
          <a:bodyPr>
            <a:normAutofit fontScale="70000"/>
          </a:bodyPr>
          <a:lstStyle/>
          <a:p>
            <a:pPr marL="0" indent="0">
              <a:buNone/>
            </a:pPr>
            <a:r>
              <a:rPr lang="en-US" altLang="en-US" dirty="0"/>
              <a:t>This project lays the foundation for several real-world applications that can be expanded upon using the same architecture. By leveraging AWS Rekognition's capabilities along with serverless computing, the system can be adapted for more advanced and practical use cases across various industries.</a:t>
            </a:r>
            <a:endParaRPr lang="en-US" altLang="en-US" dirty="0"/>
          </a:p>
          <a:p>
            <a:pPr marL="0" indent="0">
              <a:buNone/>
            </a:pPr>
            <a:endParaRPr lang="en-US" altLang="en-US" dirty="0"/>
          </a:p>
          <a:p>
            <a:pPr marL="0" indent="0">
              <a:buNone/>
            </a:pPr>
            <a:r>
              <a:rPr lang="en-US" altLang="en-US" dirty="0"/>
              <a:t>One major future use is in security and surveillance systems. By using Rekognition’s face detection and facial analysis features, the system can be integrated into smart surveillance platforms to automatically identify people entering restricted areas or detect unusual activities in real-time.</a:t>
            </a:r>
            <a:endParaRPr lang="en-US" altLang="en-US" dirty="0"/>
          </a:p>
          <a:p>
            <a:pPr marL="0" indent="0">
              <a:buNone/>
            </a:pPr>
            <a:endParaRPr lang="en-US" altLang="en-US" dirty="0"/>
          </a:p>
          <a:p>
            <a:pPr marL="0" indent="0">
              <a:buNone/>
            </a:pPr>
            <a:r>
              <a:rPr lang="en-US" altLang="en-US" dirty="0"/>
              <a:t>Another potential use case lies in e-commerce and content moderation. Online platforms can use this system to automatically tag product images, detect inappropriate content, or verify user-uploaded media before it goes live. This reduces the need for manual moderation and speeds up content approval workflows.</a:t>
            </a:r>
            <a:endParaRPr lang="en-US" altLang="en-US" dirty="0"/>
          </a:p>
        </p:txBody>
      </p:sp>
      <p:pic>
        <p:nvPicPr>
          <p:cNvPr id="4" name="image1.png"/>
          <p:cNvPicPr>
            <a:picLocks noChangeAspect="1"/>
          </p:cNvPicPr>
          <p:nvPr/>
        </p:nvPicPr>
        <p:blipFill>
          <a:blip r:embed="rId1" cstate="print"/>
          <a:stretch>
            <a:fillRect/>
          </a:stretch>
        </p:blipFill>
        <p:spPr>
          <a:xfrm>
            <a:off x="4375608" y="5429838"/>
            <a:ext cx="2743200" cy="112590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4055"/>
            <a:ext cx="10515600" cy="5483225"/>
          </a:xfrm>
        </p:spPr>
        <p:txBody>
          <a:bodyPr>
            <a:normAutofit/>
          </a:bodyPr>
          <a:lstStyle/>
          <a:p>
            <a:pPr marL="0" indent="0">
              <a:buNone/>
            </a:pPr>
            <a:r>
              <a:rPr lang="en-US" altLang="en-US" sz="2000" dirty="0"/>
              <a:t>In the healthcare industry, similar architecture can be used to analyze medical images for early detection of diseases, such as identifying anomalies in X-rays or CT scans. While Rekognition itself is not a medical tool, integrating this architecture with other specialized ML models could lead to efficient diagnostic tools.</a:t>
            </a:r>
            <a:endParaRPr lang="en-US" altLang="en-US" sz="2000" dirty="0"/>
          </a:p>
          <a:p>
            <a:pPr marL="0" indent="0">
              <a:buNone/>
            </a:pPr>
            <a:endParaRPr lang="en-US" altLang="en-US" sz="2000" dirty="0"/>
          </a:p>
          <a:p>
            <a:pPr marL="0" indent="0">
              <a:buNone/>
            </a:pPr>
            <a:r>
              <a:rPr lang="en-US" altLang="en-US" sz="2000" dirty="0"/>
              <a:t>The system can also support smart attendance systems in educational institutions and offices by recognizing faces from uploaded images or video frames. This can automate attendance tracking and increase accuracy without human intervention.</a:t>
            </a:r>
            <a:endParaRPr lang="en-US" altLang="en-US" sz="2000" dirty="0"/>
          </a:p>
          <a:p>
            <a:pPr marL="0" indent="0">
              <a:buNone/>
            </a:pPr>
            <a:endParaRPr lang="en-US" altLang="en-US" sz="2000" dirty="0"/>
          </a:p>
          <a:p>
            <a:pPr marL="0" indent="0">
              <a:buNone/>
            </a:pPr>
            <a:r>
              <a:rPr lang="en-US" altLang="en-US" sz="2000" dirty="0"/>
              <a:t>Lastly, this project can evolve into a real-time analytics dashboard where results from Rekognition are stored in a database like DynamoDB or RDS, and visualized using services like AWS QuickSight. This allows organizations to track and analyze image content trends over time.</a:t>
            </a:r>
            <a:endParaRPr lang="en-US" altLang="en-US" sz="2000" dirty="0"/>
          </a:p>
          <a:p>
            <a:pPr marL="0" indent="0">
              <a:buNone/>
            </a:pPr>
            <a:endParaRPr lang="en-US" altLang="en-US" sz="2000" dirty="0"/>
          </a:p>
          <a:p>
            <a:pPr marL="0" indent="0">
              <a:buNone/>
            </a:pPr>
            <a:endParaRPr lang="en-US" altLang="en-US" sz="2000" dirty="0"/>
          </a:p>
        </p:txBody>
      </p:sp>
      <p:pic>
        <p:nvPicPr>
          <p:cNvPr id="4" name="image1.png"/>
          <p:cNvPicPr>
            <a:picLocks noChangeAspect="1"/>
          </p:cNvPicPr>
          <p:nvPr/>
        </p:nvPicPr>
        <p:blipFill>
          <a:blip r:embed="rId1" cstate="print"/>
          <a:stretch>
            <a:fillRect/>
          </a:stretch>
        </p:blipFill>
        <p:spPr>
          <a:xfrm>
            <a:off x="4375608" y="5429838"/>
            <a:ext cx="2743200" cy="112590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t>References</a:t>
            </a:r>
            <a:endParaRPr lang="en-IN" sz="4000" b="1" dirty="0"/>
          </a:p>
        </p:txBody>
      </p:sp>
      <p:sp>
        <p:nvSpPr>
          <p:cNvPr id="3" name="Content Placeholder 2"/>
          <p:cNvSpPr>
            <a:spLocks noGrp="1"/>
          </p:cNvSpPr>
          <p:nvPr>
            <p:ph idx="1"/>
          </p:nvPr>
        </p:nvSpPr>
        <p:spPr/>
        <p:txBody>
          <a:bodyPr>
            <a:normAutofit/>
          </a:bodyPr>
          <a:lstStyle/>
          <a:p>
            <a:r>
              <a:rPr lang="en-US" altLang="en-US" sz="2000" dirty="0"/>
              <a:t>1.What is Amazon Rekognition?. https://docs.aws.amazon.com/rekognition/latest/dg/what-is.html</a:t>
            </a:r>
            <a:endParaRPr lang="en-US" altLang="en-US" sz="2000" dirty="0"/>
          </a:p>
          <a:p>
            <a:r>
              <a:rPr lang="en-US" altLang="en-US" sz="2000" dirty="0"/>
              <a:t>2. AWS Lambda Developer Guide. https://docs.aws.amazon.com/lambda/latest/dg/welcome.html</a:t>
            </a:r>
            <a:endParaRPr lang="en-US" altLang="en-US" sz="2000" dirty="0"/>
          </a:p>
          <a:p>
            <a:r>
              <a:rPr lang="en-US" altLang="en-US" sz="2000" dirty="0"/>
              <a:t>3. Amazon S3 Documentation. https://docs.aws.amazon.com/s3/index.html</a:t>
            </a:r>
            <a:endParaRPr lang="en-US" altLang="en-US" sz="2000" dirty="0"/>
          </a:p>
          <a:p>
            <a:r>
              <a:rPr lang="en-US" altLang="en-US" sz="2000" dirty="0"/>
              <a:t>4. Amazon CloudWatch Documentation. https://docs.aws.amazon.com/cloudwatch/</a:t>
            </a:r>
            <a:endParaRPr lang="en-US" altLang="en-US" sz="2000" dirty="0"/>
          </a:p>
          <a:p>
            <a:r>
              <a:rPr lang="en-US" altLang="en-US" sz="2000" dirty="0"/>
              <a:t>5. IAM Roles and Policies. https://docs.aws.amazon.com/IAM/latest/UserGuide/introduction.html</a:t>
            </a:r>
            <a:endParaRPr lang="en-US" altLang="en-US" sz="2000" dirty="0"/>
          </a:p>
        </p:txBody>
      </p:sp>
      <p:pic>
        <p:nvPicPr>
          <p:cNvPr id="4" name="image1.png"/>
          <p:cNvPicPr>
            <a:picLocks noChangeAspect="1"/>
          </p:cNvPicPr>
          <p:nvPr/>
        </p:nvPicPr>
        <p:blipFill>
          <a:blip r:embed="rId1" cstate="print"/>
          <a:stretch>
            <a:fillRect/>
          </a:stretch>
        </p:blipFill>
        <p:spPr>
          <a:xfrm>
            <a:off x="4375608" y="5429838"/>
            <a:ext cx="2743200" cy="112590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73517"/>
            <a:ext cx="10515600" cy="1376314"/>
          </a:xfrm>
        </p:spPr>
        <p:txBody>
          <a:bodyPr>
            <a:normAutofit/>
          </a:bodyPr>
          <a:lstStyle/>
          <a:p>
            <a:pPr marL="0" indent="0" algn="ctr">
              <a:buNone/>
            </a:pPr>
            <a:endParaRPr lang="en-US" dirty="0"/>
          </a:p>
          <a:p>
            <a:pPr marL="0" indent="0" algn="ctr">
              <a:buNone/>
            </a:pPr>
            <a:r>
              <a:rPr lang="en-US" sz="3600" i="1" dirty="0"/>
              <a:t>THANK YOU</a:t>
            </a:r>
            <a:endParaRPr lang="en-IN" sz="3600" i="1" dirty="0"/>
          </a:p>
        </p:txBody>
      </p:sp>
      <p:pic>
        <p:nvPicPr>
          <p:cNvPr id="4" name="image1.png"/>
          <p:cNvPicPr>
            <a:picLocks noChangeAspect="1"/>
          </p:cNvPicPr>
          <p:nvPr/>
        </p:nvPicPr>
        <p:blipFill>
          <a:blip r:embed="rId1" cstate="print"/>
          <a:stretch>
            <a:fillRect/>
          </a:stretch>
        </p:blipFill>
        <p:spPr>
          <a:xfrm>
            <a:off x="4375608" y="5429838"/>
            <a:ext cx="2743200" cy="112590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t>Services Used</a:t>
            </a:r>
            <a:endParaRPr lang="en-IN" sz="4000" b="1" dirty="0"/>
          </a:p>
        </p:txBody>
      </p:sp>
      <p:sp>
        <p:nvSpPr>
          <p:cNvPr id="3" name="Content Placeholder 2"/>
          <p:cNvSpPr>
            <a:spLocks noGrp="1"/>
          </p:cNvSpPr>
          <p:nvPr>
            <p:ph idx="1"/>
          </p:nvPr>
        </p:nvSpPr>
        <p:spPr/>
        <p:txBody>
          <a:bodyPr>
            <a:normAutofit/>
          </a:bodyPr>
          <a:lstStyle/>
          <a:p>
            <a:pPr marL="0" indent="0">
              <a:buNone/>
            </a:pPr>
            <a:r>
              <a:rPr lang="en-US" altLang="en-US" sz="2000" dirty="0"/>
              <a:t>This project leverages several powerful AWS services that work together seamlessly to provide a serverless image analysis system. These services handle everything from storing images to processing and analyzing them. Here’s a closer look at each AWS service used in the project:</a:t>
            </a:r>
            <a:endParaRPr lang="en-US" altLang="en-US" sz="2000" dirty="0"/>
          </a:p>
          <a:p>
            <a:pPr marL="0" indent="0">
              <a:buNone/>
            </a:pPr>
            <a:r>
              <a:rPr lang="en-US" altLang="en-US" sz="2000" dirty="0"/>
              <a:t>Amazon S3 (Simple Storage Service)</a:t>
            </a:r>
            <a:endParaRPr lang="en-US" altLang="en-US" sz="2000" dirty="0"/>
          </a:p>
          <a:p>
            <a:pPr marL="0" indent="0">
              <a:buNone/>
            </a:pPr>
            <a:r>
              <a:rPr lang="en-US" altLang="en-US" sz="2000" dirty="0"/>
              <a:t>Amazon S3 is used to store images in this project. S3 is a scalable and highly durable object storage service that allows users to store any amount of data. In this project, when an image is uploaded to the designated S3 bucket, it automatically triggers a series of actions in the system. S3 is the starting point of the workflow, where images are stored and event notifications are sent to initiate processing by the Lambda function.</a:t>
            </a:r>
            <a:endParaRPr lang="en-US" altLang="en-US" sz="2000" dirty="0"/>
          </a:p>
          <a:p>
            <a:pPr marL="0" indent="0">
              <a:buNone/>
            </a:pPr>
            <a:r>
              <a:rPr lang="en-US" altLang="en-US" sz="2000" dirty="0"/>
              <a:t>S3 provides several benefits such as built-in redundancy, ease of integration with other AWS services, and minimal cost, making it a perfect choice for storing large volumes of data like images.</a:t>
            </a:r>
            <a:endParaRPr lang="en-US" altLang="en-US" sz="2000" dirty="0"/>
          </a:p>
        </p:txBody>
      </p:sp>
      <p:pic>
        <p:nvPicPr>
          <p:cNvPr id="6" name="image1.png"/>
          <p:cNvPicPr>
            <a:picLocks noChangeAspect="1"/>
          </p:cNvPicPr>
          <p:nvPr/>
        </p:nvPicPr>
        <p:blipFill>
          <a:blip r:embed="rId1" cstate="print"/>
          <a:stretch>
            <a:fillRect/>
          </a:stretch>
        </p:blipFill>
        <p:spPr>
          <a:xfrm>
            <a:off x="4375608" y="5429838"/>
            <a:ext cx="2743200" cy="112590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32460"/>
            <a:ext cx="10515600" cy="5544820"/>
          </a:xfrm>
        </p:spPr>
        <p:txBody>
          <a:bodyPr>
            <a:normAutofit/>
          </a:bodyPr>
          <a:p>
            <a:r>
              <a:rPr lang="en-US" altLang="en-US" sz="2000"/>
              <a:t>AWS Lambda</a:t>
            </a:r>
            <a:endParaRPr lang="en-US" altLang="en-US" sz="2000"/>
          </a:p>
          <a:p>
            <a:r>
              <a:rPr lang="en-US" altLang="en-US" sz="2000"/>
              <a:t>AWS Lambda is at the heart of the serverless architecture in this project. Lambda runs code in response to events, such as the upload of an image to an S3 bucket. The Lambda function is responsible for processing the image and calling the Amazon Rekognition service to analyze the image’s content. With Lambda, there is no need to provision or manage servers, as the service automatically scales based on the workload.Lambda allows the code to run only when triggered, which is cost-effective since users only pay for the time the function is running, rather than keeping a server running continuously.</a:t>
            </a:r>
            <a:endParaRPr lang="en-US" altLang="en-US" sz="2000"/>
          </a:p>
          <a:p>
            <a:r>
              <a:rPr lang="en-US" altLang="en-US" sz="2000"/>
              <a:t>Amazon Rekognition</a:t>
            </a:r>
            <a:endParaRPr lang="en-US" altLang="en-US" sz="2000"/>
          </a:p>
          <a:p>
            <a:r>
              <a:rPr lang="en-US" altLang="en-US" sz="2000"/>
              <a:t>Amazon Rekognition is the main service for image and video analysis in this project. It leverages deep learning models to detect objects, scenes, text, faces, and other elements within an image. When an image is uploaded to the S3 bucket, the Lambda function calls Rekognition to perform analysis on the image. The Rekognition API returns detailed results, such as labels for objects found in the image or facial analysis results, which are then logged in Amazon CloudWatch.</a:t>
            </a:r>
            <a:endParaRPr lang="en-US" altLang="en-US" sz="2000"/>
          </a:p>
          <a:p>
            <a:r>
              <a:rPr lang="en-US" altLang="en-US" sz="2000"/>
              <a:t>Rekognition provides a fully managed, highly accurate service that requires no machine learning expertise to use. It is ideal for quickly adding advanced image analysis features to applications.</a:t>
            </a:r>
            <a:endParaRPr lang="en-US" altLang="en-US" sz="2000"/>
          </a:p>
          <a:p>
            <a:endParaRPr lang="en-US" altLang="en-US" sz="2000"/>
          </a:p>
          <a:p>
            <a:pPr marL="0" indent="0">
              <a:buNone/>
            </a:pPr>
            <a:endParaRPr lang="en-US" altLang="en-US" sz="2000"/>
          </a:p>
        </p:txBody>
      </p:sp>
      <p:pic>
        <p:nvPicPr>
          <p:cNvPr id="6" name="image1.png"/>
          <p:cNvPicPr>
            <a:picLocks noChangeAspect="1"/>
          </p:cNvPicPr>
          <p:nvPr/>
        </p:nvPicPr>
        <p:blipFill>
          <a:blip r:embed="rId1" cstate="print"/>
          <a:stretch>
            <a:fillRect/>
          </a:stretch>
        </p:blipFill>
        <p:spPr>
          <a:xfrm>
            <a:off x="4375608" y="5429838"/>
            <a:ext cx="2743200" cy="112590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781685"/>
            <a:ext cx="10515600" cy="5395595"/>
          </a:xfrm>
        </p:spPr>
        <p:txBody>
          <a:bodyPr>
            <a:normAutofit/>
          </a:bodyPr>
          <a:p>
            <a:r>
              <a:rPr lang="en-US" altLang="en-US" sz="2000"/>
              <a:t>Amazon CloudWatch</a:t>
            </a:r>
            <a:endParaRPr lang="en-US" altLang="en-US" sz="2000"/>
          </a:p>
          <a:p>
            <a:r>
              <a:rPr lang="en-US" altLang="en-US" sz="2000"/>
              <a:t>Amazon CloudWatch is used for monitoring and logging Lambda execution. Every time the Lambda function processes an image, the results (such as detected labels or facial analysis data) are logged in CloudWatch. This service helps track function performance, debug issues, and maintain system health by providing logs and metrics in real-time.</a:t>
            </a:r>
            <a:endParaRPr lang="en-US" altLang="en-US" sz="2000"/>
          </a:p>
          <a:p>
            <a:r>
              <a:rPr lang="en-US" altLang="en-US" sz="2000"/>
              <a:t>CloudWatch allows developers to monitor the entire flow of the application, providing insight into Lambda function executions and Rekognition API responses. It also facilitates easy troubleshooting by displaying detailed logs of what happens during each Lambda invocation.</a:t>
            </a:r>
            <a:endParaRPr lang="en-US" altLang="en-US" sz="2000"/>
          </a:p>
          <a:p>
            <a:r>
              <a:rPr lang="en-US" altLang="en-US" sz="2000"/>
              <a:t>AWS IAM (Identity and Access Management)</a:t>
            </a:r>
            <a:endParaRPr lang="en-US" altLang="en-US" sz="2000"/>
          </a:p>
          <a:p>
            <a:r>
              <a:rPr lang="en-US" altLang="en-US" sz="2000"/>
              <a:t>AWS IAM plays a crucial role in securing the communication between services. In this project, an IAM role is created and assigned to the Lambda function. This role grants the necessary permissions for Lambda to interact with other AWS services, such as S3, Rekognition, and CloudWatch. IAM roles ensure that each service only has access to the resources it needs, improving security and reducing the risk of unauthorized access.</a:t>
            </a:r>
            <a:endParaRPr lang="en-US" altLang="en-US" sz="2000"/>
          </a:p>
        </p:txBody>
      </p:sp>
      <p:pic>
        <p:nvPicPr>
          <p:cNvPr id="6" name="image1.png"/>
          <p:cNvPicPr>
            <a:picLocks noChangeAspect="1"/>
          </p:cNvPicPr>
          <p:nvPr/>
        </p:nvPicPr>
        <p:blipFill>
          <a:blip r:embed="rId1" cstate="print"/>
          <a:stretch>
            <a:fillRect/>
          </a:stretch>
        </p:blipFill>
        <p:spPr>
          <a:xfrm>
            <a:off x="4375608" y="5429838"/>
            <a:ext cx="2743200" cy="112590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t>Flow Diagram</a:t>
            </a:r>
            <a:endParaRPr lang="en-IN" sz="4000" b="1" dirty="0"/>
          </a:p>
        </p:txBody>
      </p:sp>
      <p:pic>
        <p:nvPicPr>
          <p:cNvPr id="4" name="Content Placeholder 3" descr="ChatGPT Image Apr 18, 2025, 07_17_30 PM"/>
          <p:cNvPicPr>
            <a:picLocks noChangeAspect="1"/>
          </p:cNvPicPr>
          <p:nvPr>
            <p:ph idx="1"/>
          </p:nvPr>
        </p:nvPicPr>
        <p:blipFill>
          <a:blip r:embed="rId1"/>
          <a:stretch>
            <a:fillRect/>
          </a:stretch>
        </p:blipFill>
        <p:spPr>
          <a:xfrm>
            <a:off x="3021965" y="1621155"/>
            <a:ext cx="6102717" cy="4320000"/>
          </a:xfrm>
          <a:prstGeom prst="rect">
            <a:avLst/>
          </a:prstGeom>
        </p:spPr>
      </p:pic>
      <p:pic>
        <p:nvPicPr>
          <p:cNvPr id="5" name="image1.png"/>
          <p:cNvPicPr>
            <a:picLocks noChangeAspect="1"/>
          </p:cNvPicPr>
          <p:nvPr/>
        </p:nvPicPr>
        <p:blipFill>
          <a:blip r:embed="rId2" cstate="print"/>
          <a:stretch>
            <a:fillRect/>
          </a:stretch>
        </p:blipFill>
        <p:spPr>
          <a:xfrm>
            <a:off x="4375608" y="5429838"/>
            <a:ext cx="2743200" cy="112590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t>Implementation Process</a:t>
            </a:r>
            <a:endParaRPr lang="en-IN" sz="4000" b="1" dirty="0"/>
          </a:p>
        </p:txBody>
      </p:sp>
      <p:pic>
        <p:nvPicPr>
          <p:cNvPr id="7" name="Picture 1"/>
          <p:cNvPicPr>
            <a:picLocks noChangeAspect="1"/>
          </p:cNvPicPr>
          <p:nvPr>
            <p:ph idx="1"/>
          </p:nvPr>
        </p:nvPicPr>
        <p:blipFill>
          <a:blip r:embed="rId1"/>
          <a:stretch>
            <a:fillRect/>
          </a:stretch>
        </p:blipFill>
        <p:spPr>
          <a:xfrm>
            <a:off x="2506980" y="1691005"/>
            <a:ext cx="6480000" cy="3393425"/>
          </a:xfrm>
          <a:prstGeom prst="rect">
            <a:avLst/>
          </a:prstGeom>
          <a:noFill/>
          <a:ln>
            <a:noFill/>
          </a:ln>
        </p:spPr>
      </p:pic>
      <p:pic>
        <p:nvPicPr>
          <p:cNvPr id="4" name="image1.png"/>
          <p:cNvPicPr>
            <a:picLocks noChangeAspect="1"/>
          </p:cNvPicPr>
          <p:nvPr/>
        </p:nvPicPr>
        <p:blipFill>
          <a:blip r:embed="rId2" cstate="print"/>
          <a:stretch>
            <a:fillRect/>
          </a:stretch>
        </p:blipFill>
        <p:spPr>
          <a:xfrm>
            <a:off x="4375608" y="5429838"/>
            <a:ext cx="2743200" cy="112590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a:picLocks noChangeAspect="1"/>
          </p:cNvPicPr>
          <p:nvPr/>
        </p:nvPicPr>
        <p:blipFill>
          <a:blip r:embed="rId1" cstate="print"/>
          <a:stretch>
            <a:fillRect/>
          </a:stretch>
        </p:blipFill>
        <p:spPr>
          <a:xfrm>
            <a:off x="4375608" y="5429838"/>
            <a:ext cx="2743200" cy="1125901"/>
          </a:xfrm>
          <a:prstGeom prst="rect">
            <a:avLst/>
          </a:prstGeom>
        </p:spPr>
      </p:pic>
      <p:pic>
        <p:nvPicPr>
          <p:cNvPr id="8" name="Picture 2"/>
          <p:cNvPicPr>
            <a:picLocks noChangeAspect="1"/>
          </p:cNvPicPr>
          <p:nvPr>
            <p:ph idx="1"/>
          </p:nvPr>
        </p:nvPicPr>
        <p:blipFill>
          <a:blip r:embed="rId2"/>
          <a:stretch>
            <a:fillRect/>
          </a:stretch>
        </p:blipFill>
        <p:spPr>
          <a:xfrm>
            <a:off x="2507615" y="1691005"/>
            <a:ext cx="6480000" cy="353240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a:picLocks noChangeAspect="1"/>
          </p:cNvPicPr>
          <p:nvPr/>
        </p:nvPicPr>
        <p:blipFill>
          <a:blip r:embed="rId1" cstate="print"/>
          <a:stretch>
            <a:fillRect/>
          </a:stretch>
        </p:blipFill>
        <p:spPr>
          <a:xfrm>
            <a:off x="4375608" y="5429838"/>
            <a:ext cx="2743200" cy="1125901"/>
          </a:xfrm>
          <a:prstGeom prst="rect">
            <a:avLst/>
          </a:prstGeom>
        </p:spPr>
      </p:pic>
      <p:pic>
        <p:nvPicPr>
          <p:cNvPr id="5" name="Picture 3"/>
          <p:cNvPicPr>
            <a:picLocks noChangeAspect="1"/>
          </p:cNvPicPr>
          <p:nvPr>
            <p:ph idx="1"/>
          </p:nvPr>
        </p:nvPicPr>
        <p:blipFill>
          <a:blip r:embed="rId2"/>
          <a:stretch>
            <a:fillRect/>
          </a:stretch>
        </p:blipFill>
        <p:spPr>
          <a:xfrm>
            <a:off x="2506980" y="1672590"/>
            <a:ext cx="6480000" cy="3512413"/>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11039</Words>
  <Application>WPS Slides</Application>
  <PresentationFormat>Widescreen</PresentationFormat>
  <Paragraphs>115</Paragraphs>
  <Slides>23</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23</vt:i4>
      </vt:variant>
    </vt:vector>
  </HeadingPairs>
  <TitlesOfParts>
    <vt:vector size="34" baseType="lpstr">
      <vt:lpstr>Arial</vt:lpstr>
      <vt:lpstr>SimSun</vt:lpstr>
      <vt:lpstr>Wingdings</vt:lpstr>
      <vt:lpstr>Times New Roman</vt:lpstr>
      <vt:lpstr>Comic Sans MS</vt:lpstr>
      <vt:lpstr>Calibri Light</vt:lpstr>
      <vt:lpstr>Calibri</vt:lpstr>
      <vt:lpstr>Microsoft YaHei</vt:lpstr>
      <vt:lpstr>Arial Unicode MS</vt:lpstr>
      <vt:lpstr>Office Theme</vt:lpstr>
      <vt:lpstr>1_Office Theme</vt:lpstr>
      <vt:lpstr>Project Title</vt:lpstr>
      <vt:lpstr>Project Overview</vt:lpstr>
      <vt:lpstr>Services Used</vt:lpstr>
      <vt:lpstr>PowerPoint 演示文稿</vt:lpstr>
      <vt:lpstr>PowerPoint 演示文稿</vt:lpstr>
      <vt:lpstr>Flow Diagram</vt:lpstr>
      <vt:lpstr>Implementation Process</vt:lpstr>
      <vt:lpstr>Implementation Process</vt:lpstr>
      <vt:lpstr>Implementation Process</vt:lpstr>
      <vt:lpstr>Implementation Process</vt:lpstr>
      <vt:lpstr>Implementation Process</vt:lpstr>
      <vt:lpstr>Implementation Process</vt:lpstr>
      <vt:lpstr>Key Features and Functionality</vt:lpstr>
      <vt:lpstr>PowerPoint 演示文稿</vt:lpstr>
      <vt:lpstr>PowerPoint 演示文稿</vt:lpstr>
      <vt:lpstr>Results and Outputs</vt:lpstr>
      <vt:lpstr>Results and Outputs</vt:lpstr>
      <vt:lpstr>Learnings &amp; Takeaways</vt:lpstr>
      <vt:lpstr>Learnings &amp; Takeaways</vt:lpstr>
      <vt:lpstr>Future Scope</vt:lpstr>
      <vt:lpstr>Future Scope</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Sree Lakshmi P</dc:creator>
  <cp:lastModifiedBy>91630</cp:lastModifiedBy>
  <cp:revision>2</cp:revision>
  <dcterms:created xsi:type="dcterms:W3CDTF">2025-04-17T10:09:00Z</dcterms:created>
  <dcterms:modified xsi:type="dcterms:W3CDTF">2025-04-18T13:52:06Z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6E2BA57274D14BD58306C5EC39FC0E77_13</vt:lpwstr>
  </property>
  <property fmtid="{D5CDD505-2E9C-101B-9397-08002B2CF9AE}" pid="3" name="KSOProductBuildVer">
    <vt:lpwstr>1033-12.2.0.20795</vt:lpwstr>
  </property>
</Properties>
</file>