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57" r:id="rId6"/>
    <p:sldId id="258" r:id="rId7"/>
    <p:sldId id="260" r:id="rId8"/>
    <p:sldId id="261" r:id="rId9"/>
    <p:sldId id="264" r:id="rId10"/>
    <p:sldId id="262"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43" y="63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DB19E96-B3B2-4EFE-98BC-3F464B3C2FA6}">
      <dgm:prSet/>
      <dgm:spPr/>
      <dgm:t>
        <a:bodyPr/>
        <a:lstStyle/>
        <a:p>
          <a:r>
            <a:rPr lang="en-US" dirty="0">
              <a:solidFill>
                <a:srgbClr val="EBECEF"/>
              </a:solidFill>
              <a:latin typeface="Epilogue" pitchFamily="34" charset="0"/>
              <a:ea typeface="Epilogue" pitchFamily="34" charset="-122"/>
              <a:cs typeface="Epilogue" pitchFamily="34" charset="-120"/>
            </a:rPr>
            <a:t>Phishing is a common form of cybercrime in which attackers use deceptive techniques to trick victims into revealing sensitive information. The goal of phishing attacks is to gain access to personal accounts, financial data, or other valuable information</a:t>
          </a:r>
          <a:endParaRPr lang="en-IN" dirty="0"/>
        </a:p>
      </dgm:t>
    </dgm:pt>
    <dgm:pt modelId="{E18C606F-3153-498E-AEA7-61F5EC2A054E}" type="parTrans" cxnId="{84BA30F2-6F8D-4AB7-978D-E6B90031B31C}">
      <dgm:prSet/>
      <dgm:spPr/>
      <dgm:t>
        <a:bodyPr/>
        <a:lstStyle/>
        <a:p>
          <a:endParaRPr lang="en-IN"/>
        </a:p>
      </dgm:t>
    </dgm:pt>
    <dgm:pt modelId="{4581D8C7-3E58-43D9-9934-0F434C9D8986}" type="sibTrans" cxnId="{84BA30F2-6F8D-4AB7-978D-E6B90031B31C}">
      <dgm:prSet/>
      <dgm:spPr/>
      <dgm:t>
        <a:bodyPr/>
        <a:lstStyle/>
        <a:p>
          <a:endParaRPr lang="en-IN"/>
        </a:p>
      </dgm:t>
    </dgm:pt>
    <dgm:pt modelId="{99FD7F24-5BB9-46E8-BB7C-4B477B73B815}" type="pres">
      <dgm:prSet presAssocID="{81269538-BFC5-48BB-BEA1-D7AF1F385FD5}" presName="Name0" presStyleCnt="0">
        <dgm:presLayoutVars>
          <dgm:dir/>
          <dgm:animLvl val="lvl"/>
          <dgm:resizeHandles val="exact"/>
        </dgm:presLayoutVars>
      </dgm:prSet>
      <dgm:spPr/>
    </dgm:pt>
    <dgm:pt modelId="{66FE71F5-AFE1-4B57-9C77-91F309FC7B45}" type="pres">
      <dgm:prSet presAssocID="{2DB19E96-B3B2-4EFE-98BC-3F464B3C2FA6}" presName="linNode" presStyleCnt="0"/>
      <dgm:spPr/>
    </dgm:pt>
    <dgm:pt modelId="{611C58F8-DC26-47A8-8CA0-31F32BDE2D02}" type="pres">
      <dgm:prSet presAssocID="{2DB19E96-B3B2-4EFE-98BC-3F464B3C2FA6}" presName="parentText" presStyleLbl="node1" presStyleIdx="0" presStyleCnt="1" custScaleX="277778">
        <dgm:presLayoutVars>
          <dgm:chMax val="1"/>
          <dgm:bulletEnabled val="1"/>
        </dgm:presLayoutVars>
      </dgm:prSet>
      <dgm:spPr/>
    </dgm:pt>
  </dgm:ptLst>
  <dgm:cxnLst>
    <dgm:cxn modelId="{A4D7BF57-1659-4253-AAEE-208758058950}" type="presOf" srcId="{2DB19E96-B3B2-4EFE-98BC-3F464B3C2FA6}" destId="{611C58F8-DC26-47A8-8CA0-31F32BDE2D02}"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84BA30F2-6F8D-4AB7-978D-E6B90031B31C}" srcId="{81269538-BFC5-48BB-BEA1-D7AF1F385FD5}" destId="{2DB19E96-B3B2-4EFE-98BC-3F464B3C2FA6}" srcOrd="0" destOrd="0" parTransId="{E18C606F-3153-498E-AEA7-61F5EC2A054E}" sibTransId="{4581D8C7-3E58-43D9-9934-0F434C9D8986}"/>
    <dgm:cxn modelId="{5E690335-3AE4-420F-AFA4-6F0AB476F2A7}" type="presParOf" srcId="{99FD7F24-5BB9-46E8-BB7C-4B477B73B815}" destId="{66FE71F5-AFE1-4B57-9C77-91F309FC7B45}" srcOrd="0" destOrd="0" presId="urn:microsoft.com/office/officeart/2005/8/layout/vList5"/>
    <dgm:cxn modelId="{94902C85-9573-4C6A-9A28-EEB81B98EB3A}" type="presParOf" srcId="{66FE71F5-AFE1-4B57-9C77-91F309FC7B45}" destId="{611C58F8-DC26-47A8-8CA0-31F32BDE2D0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C58F8-DC26-47A8-8CA0-31F32BDE2D02}">
      <dsp:nvSpPr>
        <dsp:cNvPr id="0" name=""/>
        <dsp:cNvSpPr/>
      </dsp:nvSpPr>
      <dsp:spPr>
        <a:xfrm>
          <a:off x="4832" y="0"/>
          <a:ext cx="9896334" cy="35417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rgbClr val="EBECEF"/>
              </a:solidFill>
              <a:latin typeface="Epilogue" pitchFamily="34" charset="0"/>
              <a:ea typeface="Epilogue" pitchFamily="34" charset="-122"/>
              <a:cs typeface="Epilogue" pitchFamily="34" charset="-120"/>
            </a:rPr>
            <a:t>Phishing is a common form of cybercrime in which attackers use deceptive techniques to trick victims into revealing sensitive information. The goal of phishing attacks is to gain access to personal accounts, financial data, or other valuable information</a:t>
          </a:r>
          <a:endParaRPr lang="en-IN" sz="3600" kern="1200" dirty="0"/>
        </a:p>
      </dsp:txBody>
      <dsp:txXfrm>
        <a:off x="177724" y="172892"/>
        <a:ext cx="9550550" cy="319592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7/4/2024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solidFill>
                  <a:srgbClr val="FFFFFF"/>
                </a:solidFill>
                <a:latin typeface="Fraunces" pitchFamily="34" charset="0"/>
                <a:ea typeface="Fraunces" pitchFamily="34" charset="-122"/>
                <a:cs typeface="Fraunces" pitchFamily="34" charset="-120"/>
              </a:rPr>
              <a:t>Introduction to Phishing Attacks</a:t>
            </a:r>
            <a:br>
              <a:rPr lang="en-US" sz="5400" dirty="0"/>
            </a:b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N </a:t>
            </a:r>
            <a:r>
              <a:rPr lang="en-US" sz="2400" dirty="0" err="1">
                <a:latin typeface="Tahoma" panose="020B0604030504040204" pitchFamily="34" charset="0"/>
                <a:ea typeface="Tahoma" panose="020B0604030504040204" pitchFamily="34" charset="0"/>
                <a:cs typeface="Tahoma" panose="020B0604030504040204" pitchFamily="34" charset="0"/>
              </a:rPr>
              <a:t>saipraneeth</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253708163"/>
              </p:ext>
            </p:extLst>
          </p:nvPr>
        </p:nvGraphicFramePr>
        <p:xfrm>
          <a:off x="1141411" y="147224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78573" y="321338"/>
            <a:ext cx="9905998" cy="1478570"/>
          </a:xfrm>
        </p:spPr>
        <p:txBody>
          <a:bodyPr>
            <a:normAutofit/>
          </a:bodyPr>
          <a:lstStyle/>
          <a:p>
            <a:pPr marL="0" indent="0">
              <a:lnSpc>
                <a:spcPts val="4218"/>
              </a:lnSpc>
              <a:buNone/>
            </a:pPr>
            <a:r>
              <a:rPr lang="en-US" sz="4400" dirty="0">
                <a:solidFill>
                  <a:srgbClr val="FFFFFF"/>
                </a:solidFill>
                <a:latin typeface="Fraunces" pitchFamily="34" charset="0"/>
                <a:ea typeface="Fraunces" pitchFamily="34" charset="-122"/>
                <a:cs typeface="Fraunces" pitchFamily="34" charset="-120"/>
              </a:rPr>
              <a:t>Understanding Phishing Tactics</a:t>
            </a:r>
            <a:endParaRPr lang="en-US" sz="44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2309652"/>
            <a:ext cx="9905999" cy="4365467"/>
          </a:xfrm>
        </p:spPr>
        <p:txBody>
          <a:bodyPr/>
          <a:lstStyle/>
          <a:p>
            <a:r>
              <a:rPr lang="en-US" sz="2400" dirty="0">
                <a:solidFill>
                  <a:srgbClr val="EBECEF"/>
                </a:solidFill>
                <a:latin typeface="Epilogue" pitchFamily="34" charset="0"/>
                <a:ea typeface="Epilogue" pitchFamily="34" charset="-122"/>
                <a:cs typeface="Epilogue" pitchFamily="34" charset="-120"/>
              </a:rPr>
              <a:t>Phishing emails can contain malicious attachments or links that, when clicked, install malware on the victim's device. Malware can steal personal data, control the victim's computer, or launch further attacks.</a:t>
            </a:r>
            <a:endParaRPr lang="en-US" sz="2400" dirty="0"/>
          </a:p>
          <a:p>
            <a:r>
              <a:rPr lang="en-US" sz="2400" dirty="0">
                <a:solidFill>
                  <a:srgbClr val="EBECEF"/>
                </a:solidFill>
                <a:latin typeface="Epilogue" pitchFamily="34" charset="0"/>
                <a:ea typeface="Epilogue" pitchFamily="34" charset="-122"/>
                <a:cs typeface="Epilogue" pitchFamily="34" charset="-120"/>
              </a:rPr>
              <a:t>Attackers use psychological manipulation to trick victims into providing sensitive information. They may create a sense of trust or exploit vulnerabilities to gain access to personal data.</a:t>
            </a:r>
            <a:endParaRPr lang="en-US" sz="2400" dirty="0"/>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0" indent="0">
              <a:lnSpc>
                <a:spcPts val="5581"/>
              </a:lnSpc>
              <a:buNone/>
            </a:pPr>
            <a:r>
              <a:rPr lang="en-US" sz="4400" dirty="0">
                <a:solidFill>
                  <a:srgbClr val="FFFFFF"/>
                </a:solidFill>
                <a:latin typeface="Fraunces" pitchFamily="34" charset="0"/>
                <a:ea typeface="Fraunces" pitchFamily="34" charset="-122"/>
                <a:cs typeface="Fraunces" pitchFamily="34" charset="-120"/>
              </a:rPr>
              <a:t>Recognizing Phishing Emails</a:t>
            </a:r>
            <a:endParaRPr lang="en-US" sz="44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8848410" cy="3541714"/>
          </a:xfrm>
        </p:spPr>
        <p:txBody>
          <a:bodyPr>
            <a:normAutofit/>
          </a:bodyPr>
          <a:lstStyle/>
          <a:p>
            <a:pPr marL="0" indent="0">
              <a:lnSpc>
                <a:spcPts val="2858"/>
              </a:lnSpc>
              <a:buNone/>
            </a:pPr>
            <a:r>
              <a:rPr lang="en-US" sz="2400" dirty="0">
                <a:solidFill>
                  <a:srgbClr val="EBECEF"/>
                </a:solidFill>
                <a:latin typeface="Epilogue" pitchFamily="34" charset="0"/>
                <a:ea typeface="Epilogue" pitchFamily="34" charset="-122"/>
                <a:cs typeface="Epilogue" pitchFamily="34" charset="-120"/>
              </a:rPr>
              <a:t>Check the sender's email address carefully. It may be misspelled or use a domain that is not associated with the legitimate organization.</a:t>
            </a:r>
          </a:p>
          <a:p>
            <a:pPr marL="0" indent="0">
              <a:lnSpc>
                <a:spcPts val="2858"/>
              </a:lnSpc>
              <a:buNone/>
            </a:pPr>
            <a:r>
              <a:rPr lang="en-US" sz="2400" dirty="0">
                <a:solidFill>
                  <a:srgbClr val="EBECEF"/>
                </a:solidFill>
                <a:latin typeface="Epilogue" pitchFamily="34" charset="0"/>
                <a:ea typeface="Epilogue" pitchFamily="34" charset="-122"/>
                <a:cs typeface="Epilogue" pitchFamily="34" charset="-120"/>
              </a:rPr>
              <a:t>Phishing emails often have subject lines that are attention-grabbing, urgent, or misleading. Be wary of subject lines that sound too good to be true.</a:t>
            </a:r>
          </a:p>
          <a:p>
            <a:pPr marL="0" indent="0">
              <a:lnSpc>
                <a:spcPts val="2858"/>
              </a:lnSpc>
              <a:buNone/>
            </a:pPr>
            <a:r>
              <a:rPr lang="en-US" sz="2400" dirty="0">
                <a:solidFill>
                  <a:srgbClr val="EBECEF"/>
                </a:solidFill>
                <a:latin typeface="Epilogue" pitchFamily="34" charset="0"/>
                <a:ea typeface="Epilogue" pitchFamily="34" charset="-122"/>
                <a:cs typeface="Epilogue" pitchFamily="34" charset="-120"/>
              </a:rPr>
              <a:t>Attackers may not have a strong command of the English language, so phishing emails often contain grammatical errors, spelling mistakes, and poor formatting</a:t>
            </a:r>
            <a:endParaRPr lang="en-US" sz="2400" dirty="0"/>
          </a:p>
          <a:p>
            <a:pPr marL="0" indent="0">
              <a:lnSpc>
                <a:spcPts val="2858"/>
              </a:lnSpc>
              <a:buNone/>
            </a:pPr>
            <a:endParaRPr lang="en-US" sz="2400" dirty="0"/>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lstStyle/>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1610" y="1543050"/>
            <a:ext cx="10949940" cy="4206240"/>
          </a:xfrm>
        </p:spPr>
        <p:txBody>
          <a:bodyPr>
            <a:normAutofit/>
          </a:bodyPr>
          <a:lstStyle/>
          <a:p>
            <a:pPr marL="0" indent="0">
              <a:lnSpc>
                <a:spcPts val="4492"/>
              </a:lnSpc>
              <a:buNone/>
            </a:pPr>
            <a:r>
              <a:rPr lang="en-US" sz="4400" dirty="0">
                <a:solidFill>
                  <a:srgbClr val="FFFFFF"/>
                </a:solidFill>
                <a:latin typeface="Fraunces" pitchFamily="34" charset="0"/>
                <a:ea typeface="Fraunces" pitchFamily="34" charset="-122"/>
                <a:cs typeface="Fraunces" pitchFamily="34" charset="-120"/>
              </a:rPr>
              <a:t>Identifying Suspicious Websites</a:t>
            </a:r>
            <a:endParaRPr lang="en-US" sz="44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3822-D62D-9B41-8F79-CD98BD236ACC}"/>
              </a:ext>
            </a:extLst>
          </p:cNvPr>
          <p:cNvSpPr>
            <a:spLocks noGrp="1"/>
          </p:cNvSpPr>
          <p:nvPr>
            <p:ph type="title"/>
          </p:nvPr>
        </p:nvSpPr>
        <p:spPr>
          <a:xfrm>
            <a:off x="2467293" y="1555778"/>
            <a:ext cx="9905998" cy="1478570"/>
          </a:xfrm>
        </p:spPr>
        <p:txBody>
          <a:bodyPr>
            <a:noAutofit/>
          </a:bodyPr>
          <a:lstStyle/>
          <a:p>
            <a:r>
              <a:rPr lang="en-US" sz="6000" dirty="0">
                <a:solidFill>
                  <a:srgbClr val="EBECEF"/>
                </a:solidFill>
                <a:latin typeface="Fraunces" pitchFamily="34" charset="0"/>
                <a:ea typeface="Fraunces" pitchFamily="34" charset="-122"/>
                <a:cs typeface="Fraunces" pitchFamily="34" charset="-120"/>
              </a:rPr>
              <a:t>URL Misspellings</a:t>
            </a:r>
            <a:br>
              <a:rPr lang="en-US" sz="6000" dirty="0"/>
            </a:br>
            <a:endParaRPr lang="en-IN" sz="6000" dirty="0"/>
          </a:p>
        </p:txBody>
      </p:sp>
      <p:sp>
        <p:nvSpPr>
          <p:cNvPr id="3" name="Content Placeholder 2">
            <a:extLst>
              <a:ext uri="{FF2B5EF4-FFF2-40B4-BE49-F238E27FC236}">
                <a16:creationId xmlns:a16="http://schemas.microsoft.com/office/drawing/2014/main" id="{B5F6A517-9FFF-8176-A804-1950384165D1}"/>
              </a:ext>
            </a:extLst>
          </p:cNvPr>
          <p:cNvSpPr>
            <a:spLocks noGrp="1"/>
          </p:cNvSpPr>
          <p:nvPr>
            <p:ph idx="1"/>
          </p:nvPr>
        </p:nvSpPr>
        <p:spPr>
          <a:xfrm>
            <a:off x="1141413" y="3316286"/>
            <a:ext cx="9905999" cy="3541714"/>
          </a:xfrm>
        </p:spPr>
        <p:txBody>
          <a:bodyPr/>
          <a:lstStyle/>
          <a:p>
            <a:r>
              <a:rPr lang="en-US" sz="4000" dirty="0">
                <a:solidFill>
                  <a:srgbClr val="EBECEF"/>
                </a:solidFill>
                <a:latin typeface="Epilogue" pitchFamily="34" charset="0"/>
                <a:ea typeface="Epilogue" pitchFamily="34" charset="-122"/>
                <a:cs typeface="Epilogue" pitchFamily="34" charset="-120"/>
              </a:rPr>
              <a:t>Look for misspellings in the website URL. Attackers may create websites that closely resemble legitimate ones but with subtle differences in the URL.</a:t>
            </a:r>
            <a:endParaRPr lang="en-US" sz="4000" dirty="0"/>
          </a:p>
          <a:p>
            <a:endParaRPr lang="en-IN" dirty="0"/>
          </a:p>
        </p:txBody>
      </p:sp>
    </p:spTree>
    <p:extLst>
      <p:ext uri="{BB962C8B-B14F-4D97-AF65-F5344CB8AC3E}">
        <p14:creationId xmlns:p14="http://schemas.microsoft.com/office/powerpoint/2010/main" val="267985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0" indent="0">
              <a:lnSpc>
                <a:spcPts val="4482"/>
              </a:lnSpc>
              <a:buNone/>
            </a:pPr>
            <a:r>
              <a:rPr lang="en-US" sz="4400" dirty="0">
                <a:solidFill>
                  <a:srgbClr val="FFFFFF"/>
                </a:solidFill>
                <a:latin typeface="Fraunces" pitchFamily="34" charset="0"/>
                <a:ea typeface="Fraunces" pitchFamily="34" charset="-122"/>
                <a:cs typeface="Fraunces" pitchFamily="34" charset="-120"/>
              </a:rPr>
              <a:t>Protecting Against Social Engineering</a:t>
            </a:r>
            <a:endParaRPr lang="en-US" sz="44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9905999" cy="4299903"/>
          </a:xfrm>
        </p:spPr>
        <p:txBody>
          <a:bodyPr>
            <a:normAutofit/>
          </a:bodyPr>
          <a:lstStyle/>
          <a:p>
            <a:pPr lvl="1"/>
            <a:r>
              <a:rPr lang="en-US" sz="2400" dirty="0">
                <a:solidFill>
                  <a:srgbClr val="EBECEF"/>
                </a:solidFill>
                <a:latin typeface="Epilogue" pitchFamily="34" charset="0"/>
                <a:ea typeface="Epilogue" pitchFamily="34" charset="-122"/>
                <a:cs typeface="Epilogue" pitchFamily="34" charset="-120"/>
              </a:rPr>
              <a:t>Be aware of the tactics that social engineers use to gain your trust and manipulate you into revealing sensitive information.</a:t>
            </a:r>
          </a:p>
          <a:p>
            <a:pPr lvl="1"/>
            <a:r>
              <a:rPr lang="en-US" sz="2400" dirty="0">
                <a:solidFill>
                  <a:srgbClr val="EBECEF"/>
                </a:solidFill>
                <a:latin typeface="Epilogue" pitchFamily="34" charset="0"/>
                <a:ea typeface="Epilogue" pitchFamily="34" charset="-122"/>
                <a:cs typeface="Epilogue" pitchFamily="34" charset="-120"/>
              </a:rPr>
              <a:t>Use strong passwords, enable multi-factor authentication, and keep your software updated to protect your devices from malware.</a:t>
            </a:r>
            <a:endParaRPr lang="en-US" sz="2400" dirty="0"/>
          </a:p>
          <a:p>
            <a:pPr lvl="1"/>
            <a:r>
              <a:rPr lang="en-US" sz="2400" dirty="0">
                <a:solidFill>
                  <a:srgbClr val="EBECEF"/>
                </a:solidFill>
                <a:latin typeface="Epilogue" pitchFamily="34" charset="0"/>
                <a:ea typeface="Epilogue" pitchFamily="34" charset="-122"/>
                <a:cs typeface="Epilogue" pitchFamily="34" charset="-120"/>
              </a:rPr>
              <a:t>Always verify requests for personal information. If you are unsure about a request, contact the organization directly to confirm its legitimacy.</a:t>
            </a:r>
            <a:endParaRPr lang="en-US" sz="2400" dirty="0"/>
          </a:p>
          <a:p>
            <a:pPr lvl="1"/>
            <a:r>
              <a:rPr lang="en-US" sz="2400" dirty="0">
                <a:solidFill>
                  <a:srgbClr val="EBECEF"/>
                </a:solidFill>
                <a:latin typeface="Epilogue" pitchFamily="34" charset="0"/>
                <a:ea typeface="Epilogue" pitchFamily="34" charset="-122"/>
                <a:cs typeface="Epilogue" pitchFamily="34" charset="-120"/>
              </a:rPr>
              <a:t>If something feels off, it probably is. If you are unsure about a request or an email, don't hesitate to err on the side of caution.</a:t>
            </a:r>
            <a:endParaRPr lang="en-US" sz="2400" dirty="0"/>
          </a:p>
          <a:p>
            <a:pPr lvl="1"/>
            <a:endParaRPr lang="en-US" sz="2400" dirty="0"/>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0" indent="0">
              <a:lnSpc>
                <a:spcPts val="4126"/>
              </a:lnSpc>
              <a:buNone/>
            </a:pPr>
            <a:r>
              <a:rPr lang="en-US" sz="4400" dirty="0">
                <a:solidFill>
                  <a:srgbClr val="FFFFFF"/>
                </a:solidFill>
                <a:latin typeface="Fraunces" pitchFamily="34" charset="0"/>
                <a:ea typeface="Fraunces" pitchFamily="34" charset="-122"/>
                <a:cs typeface="Fraunces" pitchFamily="34" charset="-120"/>
              </a:rPr>
              <a:t>Reporting and Responding to Phishing</a:t>
            </a:r>
            <a:endParaRPr lang="en-US" sz="44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9905999" cy="4322763"/>
          </a:xfrm>
        </p:spPr>
        <p:txBody>
          <a:bodyPr vert="horz" lIns="91440" tIns="45720" rIns="91440" bIns="45720" rtlCol="0" anchor="t">
            <a:normAutofit lnSpcReduction="10000"/>
          </a:bodyPr>
          <a:lstStyle/>
          <a:p>
            <a:r>
              <a:rPr lang="en-US" sz="2400" dirty="0">
                <a:solidFill>
                  <a:srgbClr val="EBECEF"/>
                </a:solidFill>
                <a:latin typeface="Epilogue" pitchFamily="34" charset="0"/>
                <a:ea typeface="Epilogue" pitchFamily="34" charset="-122"/>
                <a:cs typeface="Epilogue" pitchFamily="34" charset="-120"/>
              </a:rPr>
              <a:t>Most email providers have reporting mechanisms for phishing emails. Use these features to alert them to suspicious activity.</a:t>
            </a:r>
            <a:endParaRPr lang="en-US" sz="2400" dirty="0"/>
          </a:p>
          <a:p>
            <a:r>
              <a:rPr lang="en-US" sz="2400" dirty="0">
                <a:solidFill>
                  <a:srgbClr val="EBECEF"/>
                </a:solidFill>
                <a:latin typeface="Epilogue" pitchFamily="34" charset="0"/>
                <a:ea typeface="Epilogue" pitchFamily="34" charset="-122"/>
                <a:cs typeface="Epilogue" pitchFamily="34" charset="-120"/>
              </a:rPr>
              <a:t>If you believe a phishing email was sent from a legitimate organization, contact them directly to confirm its authenticity.</a:t>
            </a:r>
            <a:endParaRPr lang="en-US" sz="2400" dirty="0"/>
          </a:p>
          <a:p>
            <a:r>
              <a:rPr lang="en-US" sz="2400" dirty="0">
                <a:solidFill>
                  <a:srgbClr val="EBECEF"/>
                </a:solidFill>
                <a:latin typeface="Epilogue" pitchFamily="34" charset="0"/>
                <a:ea typeface="Epilogue" pitchFamily="34" charset="-122"/>
                <a:cs typeface="Epilogue" pitchFamily="34" charset="-120"/>
              </a:rPr>
              <a:t>If you have entered sensitive information in a phishing email, change your passwords immediately. Use strong and unique passwords for each account.</a:t>
            </a:r>
            <a:endParaRPr lang="en-US" sz="2400" dirty="0"/>
          </a:p>
          <a:p>
            <a:r>
              <a:rPr lang="en-US" sz="2400" dirty="0">
                <a:solidFill>
                  <a:srgbClr val="EBECEF"/>
                </a:solidFill>
                <a:latin typeface="Epilogue" pitchFamily="34" charset="0"/>
                <a:ea typeface="Epilogue" pitchFamily="34" charset="-122"/>
                <a:cs typeface="Epilogue" pitchFamily="34" charset="-120"/>
              </a:rPr>
              <a:t>Keep a close eye on your accounts for any suspicious activity. If you notice anything unusual, contact your bank or the relevant organization immediately.</a:t>
            </a:r>
            <a:endParaRPr lang="en-US" sz="2400" dirty="0"/>
          </a:p>
          <a:p>
            <a:pPr lvl="0"/>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D694-5FA3-A436-5619-E0A563A3CB32}"/>
              </a:ext>
            </a:extLst>
          </p:cNvPr>
          <p:cNvSpPr>
            <a:spLocks noGrp="1"/>
          </p:cNvSpPr>
          <p:nvPr>
            <p:ph type="title"/>
          </p:nvPr>
        </p:nvSpPr>
        <p:spPr>
          <a:xfrm>
            <a:off x="4490403" y="481358"/>
            <a:ext cx="9905998" cy="1478570"/>
          </a:xfrm>
        </p:spPr>
        <p:txBody>
          <a:bodyPr/>
          <a:lstStyle/>
          <a:p>
            <a:r>
              <a:rPr lang="en-US" sz="3600" dirty="0">
                <a:solidFill>
                  <a:srgbClr val="FFFFFF"/>
                </a:solidFill>
                <a:latin typeface="Fraunces" pitchFamily="34" charset="0"/>
                <a:ea typeface="Fraunces" pitchFamily="34" charset="-122"/>
                <a:cs typeface="Fraunces" pitchFamily="34" charset="-120"/>
              </a:rPr>
              <a:t>Conclusion</a:t>
            </a:r>
            <a:endParaRPr lang="en-IN" dirty="0"/>
          </a:p>
        </p:txBody>
      </p:sp>
      <p:sp>
        <p:nvSpPr>
          <p:cNvPr id="3" name="Content Placeholder 2">
            <a:extLst>
              <a:ext uri="{FF2B5EF4-FFF2-40B4-BE49-F238E27FC236}">
                <a16:creationId xmlns:a16="http://schemas.microsoft.com/office/drawing/2014/main" id="{C59E9E94-90DF-77A9-B8A0-B601748378FF}"/>
              </a:ext>
            </a:extLst>
          </p:cNvPr>
          <p:cNvSpPr>
            <a:spLocks noGrp="1"/>
          </p:cNvSpPr>
          <p:nvPr>
            <p:ph idx="1"/>
          </p:nvPr>
        </p:nvSpPr>
        <p:spPr>
          <a:xfrm>
            <a:off x="1141412" y="2249486"/>
            <a:ext cx="9905999" cy="4254183"/>
          </a:xfrm>
        </p:spPr>
        <p:txBody>
          <a:bodyPr>
            <a:normAutofit lnSpcReduction="10000"/>
          </a:bodyPr>
          <a:lstStyle/>
          <a:p>
            <a:r>
              <a:rPr lang="en-US" sz="2400" dirty="0">
                <a:solidFill>
                  <a:srgbClr val="EBECEF"/>
                </a:solidFill>
                <a:latin typeface="Epilogue" pitchFamily="34" charset="0"/>
                <a:ea typeface="Epilogue" pitchFamily="34" charset="-122"/>
                <a:cs typeface="Epilogue" pitchFamily="34" charset="-120"/>
              </a:rPr>
              <a:t>Phishing attacks are a persistent threat, but by understanding how they work and taking the necessary precautions, you can protect yourself and your information.</a:t>
            </a:r>
          </a:p>
          <a:p>
            <a:r>
              <a:rPr lang="en-US" sz="2400" dirty="0">
                <a:solidFill>
                  <a:srgbClr val="EBECEF"/>
                </a:solidFill>
                <a:latin typeface="Epilogue" pitchFamily="34" charset="0"/>
                <a:ea typeface="Epilogue" pitchFamily="34" charset="-122"/>
                <a:cs typeface="Epilogue" pitchFamily="34" charset="-120"/>
              </a:rPr>
              <a:t>Be vigilant, trust your instincts, and report any suspicious activity to the appropriate authorities. You can also consider using a phishing simulator to test your employees' ability to recognize phishing attempts.</a:t>
            </a:r>
          </a:p>
          <a:p>
            <a:r>
              <a:rPr lang="en-US" sz="2400" dirty="0">
                <a:solidFill>
                  <a:srgbClr val="EBECEF"/>
                </a:solidFill>
                <a:latin typeface="Epilogue" pitchFamily="34" charset="0"/>
                <a:ea typeface="Epilogue" pitchFamily="34" charset="-122"/>
                <a:cs typeface="Epilogue" pitchFamily="34" charset="-120"/>
              </a:rPr>
              <a:t>By taking these steps, you can help reduce the risk of becoming a victim of a phishing attack.</a:t>
            </a:r>
            <a:endParaRPr lang="en-IN" dirty="0"/>
          </a:p>
        </p:txBody>
      </p:sp>
    </p:spTree>
    <p:extLst>
      <p:ext uri="{BB962C8B-B14F-4D97-AF65-F5344CB8AC3E}">
        <p14:creationId xmlns:p14="http://schemas.microsoft.com/office/powerpoint/2010/main" val="1643891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74</TotalTime>
  <Words>509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Epilogue</vt:lpstr>
      <vt:lpstr>Fraunces</vt:lpstr>
      <vt:lpstr>Rockwell</vt:lpstr>
      <vt:lpstr>Tahoma</vt:lpstr>
      <vt:lpstr>Tw Cen MT</vt:lpstr>
      <vt:lpstr>Circuit</vt:lpstr>
      <vt:lpstr>Introduction to Phishing Attacks </vt:lpstr>
      <vt:lpstr>PowerPoint Presentation</vt:lpstr>
      <vt:lpstr>Understanding Phishing Tactics</vt:lpstr>
      <vt:lpstr>Recognizing Phishing Emails</vt:lpstr>
      <vt:lpstr>Identifying Suspicious Websites</vt:lpstr>
      <vt:lpstr>URL Misspellings </vt:lpstr>
      <vt:lpstr>Protecting Against Social Engineering</vt:lpstr>
      <vt:lpstr>Reporting and Responding to Phishing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praneeth</dc:creator>
  <cp:lastModifiedBy>sai praneeth</cp:lastModifiedBy>
  <cp:revision>1</cp:revision>
  <dcterms:created xsi:type="dcterms:W3CDTF">2024-07-04T16:05:08Z</dcterms:created>
  <dcterms:modified xsi:type="dcterms:W3CDTF">2024-07-04T17:20:05Z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